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812" r:id="rId2"/>
  </p:sldMasterIdLst>
  <p:notesMasterIdLst>
    <p:notesMasterId r:id="rId40"/>
  </p:notesMasterIdLst>
  <p:sldIdLst>
    <p:sldId id="277" r:id="rId3"/>
    <p:sldId id="308" r:id="rId4"/>
    <p:sldId id="306" r:id="rId5"/>
    <p:sldId id="309" r:id="rId6"/>
    <p:sldId id="256" r:id="rId7"/>
    <p:sldId id="310" r:id="rId8"/>
    <p:sldId id="258" r:id="rId9"/>
    <p:sldId id="259" r:id="rId10"/>
    <p:sldId id="261" r:id="rId11"/>
    <p:sldId id="260" r:id="rId12"/>
    <p:sldId id="262" r:id="rId13"/>
    <p:sldId id="263" r:id="rId14"/>
    <p:sldId id="264" r:id="rId15"/>
    <p:sldId id="257" r:id="rId16"/>
    <p:sldId id="279" r:id="rId17"/>
    <p:sldId id="304" r:id="rId18"/>
    <p:sldId id="280" r:id="rId19"/>
    <p:sldId id="281" r:id="rId20"/>
    <p:sldId id="282" r:id="rId21"/>
    <p:sldId id="283" r:id="rId22"/>
    <p:sldId id="284" r:id="rId23"/>
    <p:sldId id="285" r:id="rId24"/>
    <p:sldId id="286" r:id="rId25"/>
    <p:sldId id="287" r:id="rId26"/>
    <p:sldId id="288" r:id="rId27"/>
    <p:sldId id="292" r:id="rId28"/>
    <p:sldId id="289" r:id="rId29"/>
    <p:sldId id="293" r:id="rId30"/>
    <p:sldId id="294" r:id="rId31"/>
    <p:sldId id="295" r:id="rId32"/>
    <p:sldId id="297" r:id="rId33"/>
    <p:sldId id="299" r:id="rId34"/>
    <p:sldId id="298" r:id="rId35"/>
    <p:sldId id="300" r:id="rId36"/>
    <p:sldId id="303" r:id="rId37"/>
    <p:sldId id="301" r:id="rId38"/>
    <p:sldId id="302" r:id="rId39"/>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5pPr>
    <a:lvl6pPr marL="2286000" algn="l" defTabSz="914400" rtl="0" eaLnBrk="1" latinLnBrk="0" hangingPunct="1">
      <a:defRPr kern="1200">
        <a:solidFill>
          <a:schemeClr val="tx1"/>
        </a:solidFill>
        <a:latin typeface="Avenir Next LT Pro" panose="020B0504020202020204" pitchFamily="34" charset="0"/>
        <a:ea typeface="+mn-ea"/>
        <a:cs typeface="+mn-cs"/>
      </a:defRPr>
    </a:lvl6pPr>
    <a:lvl7pPr marL="2743200" algn="l" defTabSz="914400" rtl="0" eaLnBrk="1" latinLnBrk="0" hangingPunct="1">
      <a:defRPr kern="1200">
        <a:solidFill>
          <a:schemeClr val="tx1"/>
        </a:solidFill>
        <a:latin typeface="Avenir Next LT Pro" panose="020B0504020202020204" pitchFamily="34" charset="0"/>
        <a:ea typeface="+mn-ea"/>
        <a:cs typeface="+mn-cs"/>
      </a:defRPr>
    </a:lvl7pPr>
    <a:lvl8pPr marL="3200400" algn="l" defTabSz="914400" rtl="0" eaLnBrk="1" latinLnBrk="0" hangingPunct="1">
      <a:defRPr kern="1200">
        <a:solidFill>
          <a:schemeClr val="tx1"/>
        </a:solidFill>
        <a:latin typeface="Avenir Next LT Pro" panose="020B0504020202020204" pitchFamily="34" charset="0"/>
        <a:ea typeface="+mn-ea"/>
        <a:cs typeface="+mn-cs"/>
      </a:defRPr>
    </a:lvl8pPr>
    <a:lvl9pPr marL="3657600" algn="l" defTabSz="914400" rtl="0" eaLnBrk="1" latinLnBrk="0" hangingPunct="1">
      <a:defRPr kern="1200">
        <a:solidFill>
          <a:schemeClr val="tx1"/>
        </a:solidFill>
        <a:latin typeface="Avenir Next LT Pro" panose="020B05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0012" autoAdjust="0"/>
  </p:normalViewPr>
  <p:slideViewPr>
    <p:cSldViewPr snapToGrid="0">
      <p:cViewPr varScale="1">
        <p:scale>
          <a:sx n="100" d="100"/>
          <a:sy n="100" d="100"/>
        </p:scale>
        <p:origin x="7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F99EDE-CB6F-4B41-BED6-11F7F26CCF50}"/>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FAFA52AC-F073-4D0A-BAAA-7B08EBC97A8D}"/>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1759F67-2561-4B8C-8734-FC401831CCDC}" type="datetimeFigureOut">
              <a:rPr lang="en-NZ"/>
              <a:pPr>
                <a:defRPr/>
              </a:pPr>
              <a:t>24/02/2022</a:t>
            </a:fld>
            <a:endParaRPr lang="en-NZ"/>
          </a:p>
        </p:txBody>
      </p:sp>
      <p:sp>
        <p:nvSpPr>
          <p:cNvPr id="4" name="Slide Image Placeholder 3">
            <a:extLst>
              <a:ext uri="{FF2B5EF4-FFF2-40B4-BE49-F238E27FC236}">
                <a16:creationId xmlns:a16="http://schemas.microsoft.com/office/drawing/2014/main" id="{B9784152-87DA-44E4-BA22-E752761D4459}"/>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A6DE7312-D2B6-4E84-A0B2-E04E462450A4}"/>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9BBCE9D9-DD04-4F12-94DC-9BC06B4F3584}"/>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5C68A3EE-A16F-4AD8-9891-13C3DF5F63B0}"/>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9CBD5ED-3512-4B0D-93E1-F9347B9C3402}"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D3EA97B-E9F5-4441-A0C5-68E414C2C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A69BE24-753D-415A-B203-A157AA291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124" name="Header Placeholder 3">
            <a:extLst>
              <a:ext uri="{FF2B5EF4-FFF2-40B4-BE49-F238E27FC236}">
                <a16:creationId xmlns:a16="http://schemas.microsoft.com/office/drawing/2014/main" id="{CBA769FE-2644-4B50-ADB0-FDFC91558822}"/>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endParaRPr lang="en-US" altLang="en-US">
              <a:latin typeface="Calibri" panose="020F0502020204030204" pitchFamily="34" charset="0"/>
            </a:endParaRPr>
          </a:p>
        </p:txBody>
      </p:sp>
      <p:sp>
        <p:nvSpPr>
          <p:cNvPr id="5125" name="Slide Number Placeholder 4">
            <a:extLst>
              <a:ext uri="{FF2B5EF4-FFF2-40B4-BE49-F238E27FC236}">
                <a16:creationId xmlns:a16="http://schemas.microsoft.com/office/drawing/2014/main" id="{BE09413D-A832-4043-BB62-0128668892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637947E-DE0E-4D50-B438-23DA030E9943}"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177C669-5297-4A95-BE15-62C1D04849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AACBE48-B861-4EE2-BBCE-91E55276CB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26628" name="Slide Number Placeholder 3">
            <a:extLst>
              <a:ext uri="{FF2B5EF4-FFF2-40B4-BE49-F238E27FC236}">
                <a16:creationId xmlns:a16="http://schemas.microsoft.com/office/drawing/2014/main" id="{F5CFE7D2-45EA-4C6A-8988-568220181D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CED80CA4-04D7-4185-90B7-D539F420C445}" type="slidenum">
              <a:rPr lang="en-NZ" altLang="en-US" smtClean="0">
                <a:latin typeface="Calibri" panose="020F0502020204030204" pitchFamily="34" charset="0"/>
              </a:rPr>
              <a:pPr fontAlgn="base">
                <a:spcBef>
                  <a:spcPct val="0"/>
                </a:spcBef>
                <a:spcAft>
                  <a:spcPct val="0"/>
                </a:spcAft>
              </a:pPr>
              <a:t>22</a:t>
            </a:fld>
            <a:endParaRPr lang="en-NZ"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56C54F9-4B5E-4EEE-978F-0D3A00ADA4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DC38A2B-FC8A-4243-9C81-8508BFFC0F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28676" name="Slide Number Placeholder 3">
            <a:extLst>
              <a:ext uri="{FF2B5EF4-FFF2-40B4-BE49-F238E27FC236}">
                <a16:creationId xmlns:a16="http://schemas.microsoft.com/office/drawing/2014/main" id="{8572687A-F706-4017-85DF-3BE137210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BBFDCFA-928F-4982-BACE-4AB5EDDB981F}" type="slidenum">
              <a:rPr lang="en-NZ" altLang="en-US" smtClean="0">
                <a:latin typeface="Calibri" panose="020F0502020204030204" pitchFamily="34" charset="0"/>
              </a:rPr>
              <a:pPr fontAlgn="base">
                <a:spcBef>
                  <a:spcPct val="0"/>
                </a:spcBef>
                <a:spcAft>
                  <a:spcPct val="0"/>
                </a:spcAft>
              </a:pPr>
              <a:t>23</a:t>
            </a:fld>
            <a:endParaRPr lang="en-NZ"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1E31B84-139D-4F94-968E-27441AF41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C0209C4-B652-4F2A-8B85-EDDFB0E655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30724" name="Slide Number Placeholder 3">
            <a:extLst>
              <a:ext uri="{FF2B5EF4-FFF2-40B4-BE49-F238E27FC236}">
                <a16:creationId xmlns:a16="http://schemas.microsoft.com/office/drawing/2014/main" id="{DDA7690F-D726-45F3-AE4D-933517AB06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7CA6E119-6F82-424C-921B-C6F3AFF33130}" type="slidenum">
              <a:rPr lang="en-NZ" altLang="en-US" smtClean="0">
                <a:latin typeface="Calibri" panose="020F0502020204030204" pitchFamily="34" charset="0"/>
              </a:rPr>
              <a:pPr fontAlgn="base">
                <a:spcBef>
                  <a:spcPct val="0"/>
                </a:spcBef>
                <a:spcAft>
                  <a:spcPct val="0"/>
                </a:spcAft>
              </a:pPr>
              <a:t>24</a:t>
            </a:fld>
            <a:endParaRPr lang="en-NZ"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619C328-1BC2-4778-B5A1-879F91DD65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8CAB0CE-B310-4E39-8664-304E00802B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32772" name="Slide Number Placeholder 3">
            <a:extLst>
              <a:ext uri="{FF2B5EF4-FFF2-40B4-BE49-F238E27FC236}">
                <a16:creationId xmlns:a16="http://schemas.microsoft.com/office/drawing/2014/main" id="{37DE8EB2-E9D7-4CA1-A585-C17EAF6B7D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007ED02-189E-437D-904A-BC662F9AE034}" type="slidenum">
              <a:rPr lang="en-NZ" altLang="en-US" smtClean="0">
                <a:latin typeface="Calibri" panose="020F0502020204030204" pitchFamily="34" charset="0"/>
              </a:rPr>
              <a:pPr fontAlgn="base">
                <a:spcBef>
                  <a:spcPct val="0"/>
                </a:spcBef>
                <a:spcAft>
                  <a:spcPct val="0"/>
                </a:spcAft>
              </a:pPr>
              <a:t>25</a:t>
            </a:fld>
            <a:endParaRPr lang="en-NZ"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C117EB8-F2F1-47F5-8599-0A1CCAF001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A0A3FBB-A633-44DC-AE00-324212C93C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34820" name="Slide Number Placeholder 3">
            <a:extLst>
              <a:ext uri="{FF2B5EF4-FFF2-40B4-BE49-F238E27FC236}">
                <a16:creationId xmlns:a16="http://schemas.microsoft.com/office/drawing/2014/main" id="{8A87839D-1613-4693-99BB-5E4FC3136D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7D5D0D91-B397-4512-B256-3F810CCC3533}" type="slidenum">
              <a:rPr lang="en-NZ" altLang="en-US" smtClean="0">
                <a:latin typeface="Calibri" panose="020F0502020204030204" pitchFamily="34" charset="0"/>
              </a:rPr>
              <a:pPr fontAlgn="base">
                <a:spcBef>
                  <a:spcPct val="0"/>
                </a:spcBef>
                <a:spcAft>
                  <a:spcPct val="0"/>
                </a:spcAft>
              </a:pPr>
              <a:t>26</a:t>
            </a:fld>
            <a:endParaRPr lang="en-NZ"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6FFCBCC-BCC0-4312-81D0-C24050B0D0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1A49E9D-4209-4A26-97E1-8F07C6AE9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a:r>
            <a:endParaRPr lang="en-NZ" altLang="en-US"/>
          </a:p>
        </p:txBody>
      </p:sp>
      <p:sp>
        <p:nvSpPr>
          <p:cNvPr id="36868" name="Slide Number Placeholder 3">
            <a:extLst>
              <a:ext uri="{FF2B5EF4-FFF2-40B4-BE49-F238E27FC236}">
                <a16:creationId xmlns:a16="http://schemas.microsoft.com/office/drawing/2014/main" id="{51BC2CCB-7F23-4BD8-B430-FDD22EB5A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FE2CD17-04BE-44BF-BE25-B6201F368C96}" type="slidenum">
              <a:rPr lang="en-NZ" altLang="en-US" smtClean="0">
                <a:latin typeface="Calibri" panose="020F0502020204030204" pitchFamily="34" charset="0"/>
              </a:rPr>
              <a:pPr fontAlgn="base">
                <a:spcBef>
                  <a:spcPct val="0"/>
                </a:spcBef>
                <a:spcAft>
                  <a:spcPct val="0"/>
                </a:spcAft>
              </a:pPr>
              <a:t>27</a:t>
            </a:fld>
            <a:endParaRPr lang="en-NZ"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A678620-7DCD-489E-B16E-8A0AA0B35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B1FE3F0-3CAF-4B77-AE39-D5DCB53B08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38916" name="Slide Number Placeholder 3">
            <a:extLst>
              <a:ext uri="{FF2B5EF4-FFF2-40B4-BE49-F238E27FC236}">
                <a16:creationId xmlns:a16="http://schemas.microsoft.com/office/drawing/2014/main" id="{53339466-22E1-4841-AED4-D850B2F276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CB692FC-33AB-4DBA-97DD-639A4F1FC151}" type="slidenum">
              <a:rPr lang="en-NZ" altLang="en-US" smtClean="0">
                <a:latin typeface="Calibri" panose="020F0502020204030204" pitchFamily="34" charset="0"/>
              </a:rPr>
              <a:pPr fontAlgn="base">
                <a:spcBef>
                  <a:spcPct val="0"/>
                </a:spcBef>
                <a:spcAft>
                  <a:spcPct val="0"/>
                </a:spcAft>
              </a:pPr>
              <a:t>28</a:t>
            </a:fld>
            <a:endParaRPr lang="en-NZ"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864BEA-1EB5-4CE3-B29E-7810932EE6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721616C-5FED-45ED-92B9-99B53898AB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40964" name="Slide Number Placeholder 3">
            <a:extLst>
              <a:ext uri="{FF2B5EF4-FFF2-40B4-BE49-F238E27FC236}">
                <a16:creationId xmlns:a16="http://schemas.microsoft.com/office/drawing/2014/main" id="{ABB34F2B-3734-4AB2-AEA2-E7295AE9DA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9A581C75-8745-47D6-9494-92813F929B54}" type="slidenum">
              <a:rPr lang="en-NZ" altLang="en-US" smtClean="0">
                <a:latin typeface="Calibri" panose="020F0502020204030204" pitchFamily="34" charset="0"/>
              </a:rPr>
              <a:pPr fontAlgn="base">
                <a:spcBef>
                  <a:spcPct val="0"/>
                </a:spcBef>
                <a:spcAft>
                  <a:spcPct val="0"/>
                </a:spcAft>
              </a:pPr>
              <a:t>29</a:t>
            </a:fld>
            <a:endParaRPr lang="en-NZ"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F619F6B-4027-4EE5-BD1B-507ADCE0F7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9160CE7-5DED-44C4-9E81-632620C5FC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43012" name="Slide Number Placeholder 3">
            <a:extLst>
              <a:ext uri="{FF2B5EF4-FFF2-40B4-BE49-F238E27FC236}">
                <a16:creationId xmlns:a16="http://schemas.microsoft.com/office/drawing/2014/main" id="{04462DD9-09FB-43F2-A3F0-AE6BC97AA3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259BCE7-4A45-4A6F-B1A5-AD89A6CCEC87}" type="slidenum">
              <a:rPr lang="en-NZ" altLang="en-US" smtClean="0">
                <a:latin typeface="Calibri" panose="020F0502020204030204" pitchFamily="34" charset="0"/>
              </a:rPr>
              <a:pPr fontAlgn="base">
                <a:spcBef>
                  <a:spcPct val="0"/>
                </a:spcBef>
                <a:spcAft>
                  <a:spcPct val="0"/>
                </a:spcAft>
              </a:pPr>
              <a:t>30</a:t>
            </a:fld>
            <a:endParaRPr lang="en-NZ"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7F53CFE-0430-495A-A7F9-169ECCB505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1F7E1E9-5E21-4004-AE66-F0AB4FA07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45060" name="Slide Number Placeholder 3">
            <a:extLst>
              <a:ext uri="{FF2B5EF4-FFF2-40B4-BE49-F238E27FC236}">
                <a16:creationId xmlns:a16="http://schemas.microsoft.com/office/drawing/2014/main" id="{225D2037-02CC-4461-86D7-2C749FFA5E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8541A8F5-41D8-4DF5-97C9-57B0BB1CD388}" type="slidenum">
              <a:rPr lang="en-NZ" altLang="en-US" smtClean="0">
                <a:latin typeface="Calibri" panose="020F0502020204030204" pitchFamily="34" charset="0"/>
              </a:rPr>
              <a:pPr fontAlgn="base">
                <a:spcBef>
                  <a:spcPct val="0"/>
                </a:spcBef>
                <a:spcAft>
                  <a:spcPct val="0"/>
                </a:spcAft>
              </a:pPr>
              <a:t>31</a:t>
            </a:fld>
            <a:endParaRPr lang="en-NZ"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461BD0E-9151-4B88-AABD-ED164AE40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02FF3AD-4763-4D95-B131-1E05A7D07C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a:t>Leo to start introductions</a:t>
            </a:r>
          </a:p>
          <a:p>
            <a:pPr eaLnBrk="1" hangingPunct="1"/>
            <a:r>
              <a:rPr lang="en-NZ" altLang="en-US" b="1"/>
              <a:t>Webinar style </a:t>
            </a:r>
            <a:r>
              <a:rPr lang="en-NZ" altLang="en-US"/>
              <a:t>– Currently we have xxx participants on the line. </a:t>
            </a:r>
          </a:p>
          <a:p>
            <a:pPr eaLnBrk="1" hangingPunct="1"/>
            <a:r>
              <a:rPr lang="en-NZ" altLang="en-US" b="1"/>
              <a:t>Registrations</a:t>
            </a:r>
          </a:p>
          <a:p>
            <a:pPr lvl="1" eaLnBrk="1" hangingPunct="1"/>
            <a:r>
              <a:rPr lang="en-NZ" altLang="en-US"/>
              <a:t>1. We have received registrations via email from a number of owners </a:t>
            </a:r>
          </a:p>
          <a:p>
            <a:pPr lvl="1" eaLnBrk="1" hangingPunct="1"/>
            <a:r>
              <a:rPr lang="en-NZ" altLang="en-US"/>
              <a:t>2. Amber Taare will be checking off those registrations to those that are currently in the Zoom call. </a:t>
            </a:r>
          </a:p>
          <a:p>
            <a:pPr lvl="1" eaLnBrk="1" hangingPunct="1"/>
            <a:r>
              <a:rPr lang="en-NZ" altLang="en-US"/>
              <a:t>3. For those have not registered, Amber will message each of you to take your registration details. </a:t>
            </a:r>
          </a:p>
          <a:p>
            <a:pPr lvl="1" eaLnBrk="1" hangingPunct="1"/>
            <a:r>
              <a:rPr lang="en-NZ" altLang="en-US"/>
              <a:t>4. Some of you may have used the default name “Deloitte meeting Room”, Amber will check with you your details and change your name. </a:t>
            </a:r>
          </a:p>
          <a:p>
            <a:pPr eaLnBrk="1" hangingPunct="1"/>
            <a:r>
              <a:rPr lang="en-NZ" altLang="en-US"/>
              <a:t>We know there will be a number of </a:t>
            </a:r>
            <a:r>
              <a:rPr lang="en-NZ" altLang="en-US" b="1"/>
              <a:t>questions from Owners</a:t>
            </a:r>
            <a:r>
              <a:rPr lang="en-NZ" altLang="en-US"/>
              <a:t>, so as the presenters are presenting the materials, you are welcome to type your questions using the Q&amp;A tab (This helps us </a:t>
            </a:r>
            <a:r>
              <a:rPr lang="en-NZ" altLang="en-US" b="1"/>
              <a:t>keep track </a:t>
            </a:r>
            <a:r>
              <a:rPr lang="en-NZ" altLang="en-US"/>
              <a:t>of the questions) </a:t>
            </a:r>
          </a:p>
          <a:p>
            <a:pPr eaLnBrk="1" hangingPunct="1"/>
            <a:r>
              <a:rPr lang="en-NZ" altLang="en-US"/>
              <a:t>A </a:t>
            </a:r>
            <a:r>
              <a:rPr lang="en-NZ" altLang="en-US" b="1"/>
              <a:t>box</a:t>
            </a:r>
            <a:r>
              <a:rPr lang="en-NZ" altLang="en-US"/>
              <a:t> will then open and you will be able to type your questions. </a:t>
            </a:r>
          </a:p>
          <a:p>
            <a:pPr eaLnBrk="1" hangingPunct="1"/>
            <a:r>
              <a:rPr lang="en-NZ" altLang="en-US"/>
              <a:t>Your question will only be </a:t>
            </a:r>
            <a:r>
              <a:rPr lang="en-NZ" altLang="en-US" b="1"/>
              <a:t>visible to us </a:t>
            </a:r>
            <a:r>
              <a:rPr lang="en-NZ" altLang="en-US"/>
              <a:t>and not the entire webinar. </a:t>
            </a:r>
          </a:p>
          <a:p>
            <a:pPr eaLnBrk="1" hangingPunct="1"/>
            <a:r>
              <a:rPr lang="en-NZ" altLang="en-US"/>
              <a:t>We will look to answer your questions in two ways. </a:t>
            </a:r>
          </a:p>
          <a:p>
            <a:pPr lvl="1" eaLnBrk="1" hangingPunct="1"/>
            <a:r>
              <a:rPr lang="en-NZ" altLang="en-US" b="1"/>
              <a:t>Directly</a:t>
            </a:r>
            <a:r>
              <a:rPr lang="en-NZ" altLang="en-US"/>
              <a:t> if its straight forward</a:t>
            </a:r>
          </a:p>
          <a:p>
            <a:pPr lvl="1" eaLnBrk="1" hangingPunct="1"/>
            <a:r>
              <a:rPr lang="en-NZ" altLang="en-US"/>
              <a:t>Or I will read it out so that everyone can hear you question </a:t>
            </a:r>
            <a:r>
              <a:rPr lang="en-NZ" altLang="en-US" b="1"/>
              <a:t>and everyone can hear </a:t>
            </a:r>
            <a:r>
              <a:rPr lang="en-NZ" altLang="en-US"/>
              <a:t>the answer. </a:t>
            </a:r>
          </a:p>
          <a:p>
            <a:pPr eaLnBrk="1" hangingPunct="1"/>
            <a:r>
              <a:rPr lang="en-NZ" altLang="en-US"/>
              <a:t>In terms of the questions I will be looking to ask these at the </a:t>
            </a:r>
            <a:r>
              <a:rPr lang="en-NZ" altLang="en-US" b="1"/>
              <a:t>end of each presentation</a:t>
            </a:r>
            <a:r>
              <a:rPr lang="en-NZ" altLang="en-US"/>
              <a:t>. </a:t>
            </a:r>
          </a:p>
          <a:p>
            <a:pPr eaLnBrk="1" hangingPunct="1"/>
            <a:endParaRPr lang="en-NZ" altLang="en-US"/>
          </a:p>
        </p:txBody>
      </p:sp>
      <p:sp>
        <p:nvSpPr>
          <p:cNvPr id="4" name="Slide Number Placeholder 3">
            <a:extLst>
              <a:ext uri="{FF2B5EF4-FFF2-40B4-BE49-F238E27FC236}">
                <a16:creationId xmlns:a16="http://schemas.microsoft.com/office/drawing/2014/main" id="{F0E5940A-29ED-4991-8569-A1223BC43090}"/>
              </a:ext>
            </a:extLst>
          </p:cNvPr>
          <p:cNvSpPr>
            <a:spLocks noGrp="1"/>
          </p:cNvSpPr>
          <p:nvPr>
            <p:ph type="sldNum" sz="quarter" idx="5"/>
          </p:nvPr>
        </p:nvSpPr>
        <p:spPr/>
        <p:txBody>
          <a:bodyPr/>
          <a:lstStyle/>
          <a:p>
            <a:pPr>
              <a:defRPr/>
            </a:pPr>
            <a:fld id="{9950A950-BADD-44AA-AA9E-6D42D0A8F614}" type="slidenum">
              <a:rPr lang="en-NZ" smtClean="0"/>
              <a:pPr>
                <a:defRPr/>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C6FFC69-FF55-4752-91E5-6C8582127F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DD0D103-7E76-490A-94DB-6D20C39876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47108" name="Slide Number Placeholder 3">
            <a:extLst>
              <a:ext uri="{FF2B5EF4-FFF2-40B4-BE49-F238E27FC236}">
                <a16:creationId xmlns:a16="http://schemas.microsoft.com/office/drawing/2014/main" id="{D00412B3-7F31-4F43-B172-F599CE8EE0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E1D5C85D-4091-4118-A19C-917955112B5A}" type="slidenum">
              <a:rPr lang="en-NZ" altLang="en-US" smtClean="0">
                <a:latin typeface="Calibri" panose="020F0502020204030204" pitchFamily="34" charset="0"/>
              </a:rPr>
              <a:pPr fontAlgn="base">
                <a:spcBef>
                  <a:spcPct val="0"/>
                </a:spcBef>
                <a:spcAft>
                  <a:spcPct val="0"/>
                </a:spcAft>
              </a:pPr>
              <a:t>32</a:t>
            </a:fld>
            <a:endParaRPr lang="en-NZ"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784C208-F2F7-4E5B-9863-32887E39AC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10A41C8-FD99-4D93-ABCC-F066939F3E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49156" name="Slide Number Placeholder 3">
            <a:extLst>
              <a:ext uri="{FF2B5EF4-FFF2-40B4-BE49-F238E27FC236}">
                <a16:creationId xmlns:a16="http://schemas.microsoft.com/office/drawing/2014/main" id="{AC275318-1562-4F34-AAEF-4DF41DFAD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ED08F04C-55A2-40B9-A583-D01DC2B8C34A}" type="slidenum">
              <a:rPr lang="en-NZ" altLang="en-US" smtClean="0">
                <a:latin typeface="Calibri" panose="020F0502020204030204" pitchFamily="34" charset="0"/>
              </a:rPr>
              <a:pPr fontAlgn="base">
                <a:spcBef>
                  <a:spcPct val="0"/>
                </a:spcBef>
                <a:spcAft>
                  <a:spcPct val="0"/>
                </a:spcAft>
              </a:pPr>
              <a:t>33</a:t>
            </a:fld>
            <a:endParaRPr lang="en-NZ"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F76093A-856F-4AFD-9E33-BEBEF46344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06E101B-79D1-4A4F-9C05-9A370DD87B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1204" name="Slide Number Placeholder 3">
            <a:extLst>
              <a:ext uri="{FF2B5EF4-FFF2-40B4-BE49-F238E27FC236}">
                <a16:creationId xmlns:a16="http://schemas.microsoft.com/office/drawing/2014/main" id="{F969031A-5CDF-478E-BA83-18646C3360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F817E44-7B6E-4FD5-83EE-C76EE8AFD770}" type="slidenum">
              <a:rPr lang="en-NZ" altLang="en-US" smtClean="0">
                <a:latin typeface="Calibri" panose="020F0502020204030204" pitchFamily="34" charset="0"/>
              </a:rPr>
              <a:pPr fontAlgn="base">
                <a:spcBef>
                  <a:spcPct val="0"/>
                </a:spcBef>
                <a:spcAft>
                  <a:spcPct val="0"/>
                </a:spcAft>
              </a:pPr>
              <a:t>34</a:t>
            </a:fld>
            <a:endParaRPr lang="en-NZ"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8F2BD2E-9D89-4CBF-8330-82239F27DB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E5B1CC5-518F-4355-9763-AC31B31384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3252" name="Slide Number Placeholder 3">
            <a:extLst>
              <a:ext uri="{FF2B5EF4-FFF2-40B4-BE49-F238E27FC236}">
                <a16:creationId xmlns:a16="http://schemas.microsoft.com/office/drawing/2014/main" id="{56810B6F-2C9B-4B6B-8380-5EF020A2A3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1D55AA27-B508-4A30-8BC2-523B3636EBCD}" type="slidenum">
              <a:rPr lang="en-NZ" altLang="en-US" smtClean="0">
                <a:latin typeface="Calibri" panose="020F0502020204030204" pitchFamily="34" charset="0"/>
              </a:rPr>
              <a:pPr fontAlgn="base">
                <a:spcBef>
                  <a:spcPct val="0"/>
                </a:spcBef>
                <a:spcAft>
                  <a:spcPct val="0"/>
                </a:spcAft>
              </a:pPr>
              <a:t>35</a:t>
            </a:fld>
            <a:endParaRPr lang="en-NZ"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A2C1B1E-2047-4785-AD8F-D62C114A55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D9CA148-3FC3-467A-87F8-DD2C28416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5300" name="Slide Number Placeholder 3">
            <a:extLst>
              <a:ext uri="{FF2B5EF4-FFF2-40B4-BE49-F238E27FC236}">
                <a16:creationId xmlns:a16="http://schemas.microsoft.com/office/drawing/2014/main" id="{E52208DA-50AF-4EFD-801F-2F9EA193C4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82C333D-3649-4E75-BF66-A50A1480EF32}" type="slidenum">
              <a:rPr lang="en-NZ" altLang="en-US" smtClean="0">
                <a:latin typeface="Calibri" panose="020F0502020204030204" pitchFamily="34" charset="0"/>
              </a:rPr>
              <a:pPr fontAlgn="base">
                <a:spcBef>
                  <a:spcPct val="0"/>
                </a:spcBef>
                <a:spcAft>
                  <a:spcPct val="0"/>
                </a:spcAft>
              </a:pPr>
              <a:t>36</a:t>
            </a:fld>
            <a:endParaRPr lang="en-NZ"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F4D35FE-4FAA-41F9-83EC-804FB77FFB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AD548C03-1789-4B89-B3AC-3EF1EA3C21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7348" name="Slide Number Placeholder 3">
            <a:extLst>
              <a:ext uri="{FF2B5EF4-FFF2-40B4-BE49-F238E27FC236}">
                <a16:creationId xmlns:a16="http://schemas.microsoft.com/office/drawing/2014/main" id="{F11C9C98-9460-45FB-97FF-88F5C448D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48C3D2B-3EE3-45E7-9F94-2B37B99DF978}" type="slidenum">
              <a:rPr lang="en-NZ" altLang="en-US" smtClean="0">
                <a:latin typeface="Calibri" panose="020F0502020204030204" pitchFamily="34" charset="0"/>
              </a:rPr>
              <a:pPr fontAlgn="base">
                <a:spcBef>
                  <a:spcPct val="0"/>
                </a:spcBef>
                <a:spcAft>
                  <a:spcPct val="0"/>
                </a:spcAft>
              </a:pPr>
              <a:t>37</a:t>
            </a:fld>
            <a:endParaRPr lang="en-NZ"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EF2AD87-8BE4-4869-8A42-EE69EF6701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3CA3EAA-4BEA-4BCC-8DC0-133A6703CE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12292" name="Slide Number Placeholder 3">
            <a:extLst>
              <a:ext uri="{FF2B5EF4-FFF2-40B4-BE49-F238E27FC236}">
                <a16:creationId xmlns:a16="http://schemas.microsoft.com/office/drawing/2014/main" id="{99ABA65D-DB2D-4282-AB1B-A741343FB8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6D98875-E844-40AF-86E3-550DDF5770D9}" type="slidenum">
              <a:rPr lang="en-NZ" altLang="en-US" smtClean="0">
                <a:latin typeface="Calibri" panose="020F0502020204030204" pitchFamily="34" charset="0"/>
              </a:rPr>
              <a:pPr fontAlgn="base">
                <a:spcBef>
                  <a:spcPct val="0"/>
                </a:spcBef>
                <a:spcAft>
                  <a:spcPct val="0"/>
                </a:spcAft>
              </a:pPr>
              <a:t>15</a:t>
            </a:fld>
            <a:endParaRPr lang="en-NZ"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3CD2AFB-636B-4582-8FE5-B491FFBE34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9CC3C24-B6A4-4D16-B5CD-64AC7C1263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14340" name="Slide Number Placeholder 3">
            <a:extLst>
              <a:ext uri="{FF2B5EF4-FFF2-40B4-BE49-F238E27FC236}">
                <a16:creationId xmlns:a16="http://schemas.microsoft.com/office/drawing/2014/main" id="{2BE317F6-CBE5-42A5-962F-EBFE6F5CF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B6E3046-94D2-4511-8092-19C02B020E59}" type="slidenum">
              <a:rPr lang="en-NZ" altLang="en-US" smtClean="0">
                <a:latin typeface="Calibri" panose="020F0502020204030204" pitchFamily="34" charset="0"/>
              </a:rPr>
              <a:pPr fontAlgn="base">
                <a:spcBef>
                  <a:spcPct val="0"/>
                </a:spcBef>
                <a:spcAft>
                  <a:spcPct val="0"/>
                </a:spcAft>
              </a:pPr>
              <a:t>16</a:t>
            </a:fld>
            <a:endParaRPr lang="en-NZ"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F89714D-FE7D-440A-942E-25C77DA40C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094B2C42-3071-4DB3-95C9-C557C603A246}"/>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buFont typeface="Arial" panose="020B0604020202020204" pitchFamily="34" charset="0"/>
              <a:buNone/>
              <a:defRPr/>
            </a:pPr>
            <a:r>
              <a:rPr lang="en-US" altLang="en-US"/>
              <a:t>Thanks Uncle Malcom for the introduction of those principals which I will detail out further in the next couple of slide. </a:t>
            </a:r>
          </a:p>
          <a:p>
            <a:pPr eaLnBrk="1" hangingPunct="1">
              <a:spcBef>
                <a:spcPct val="0"/>
              </a:spcBef>
              <a:buFont typeface="Arial" panose="020B0604020202020204" pitchFamily="34" charset="0"/>
              <a:buNone/>
              <a:defRPr/>
            </a:pPr>
            <a:endParaRPr lang="en-US" altLang="en-US"/>
          </a:p>
          <a:p>
            <a:pPr eaLnBrk="1" hangingPunct="1">
              <a:spcBef>
                <a:spcPct val="0"/>
              </a:spcBef>
              <a:buFont typeface="Arial" panose="020B0604020202020204" pitchFamily="34" charset="0"/>
              <a:buNone/>
              <a:defRPr/>
            </a:pPr>
            <a:endParaRPr lang="en-US" altLang="en-US"/>
          </a:p>
          <a:p>
            <a:pPr eaLnBrk="1" hangingPunct="1">
              <a:spcBef>
                <a:spcPct val="0"/>
              </a:spcBef>
              <a:buFont typeface="Arial" panose="020B0604020202020204" pitchFamily="34" charset="0"/>
              <a:buNone/>
              <a:defRPr/>
            </a:pPr>
            <a:r>
              <a:rPr lang="en-US" altLang="en-US"/>
              <a:t>As the Trustee’s go on this </a:t>
            </a:r>
            <a:r>
              <a:rPr lang="en-US" altLang="en-US" b="1"/>
              <a:t>Journey</a:t>
            </a:r>
            <a:r>
              <a:rPr lang="en-US" altLang="en-US"/>
              <a:t> all of these </a:t>
            </a:r>
            <a:r>
              <a:rPr lang="en-US" altLang="en-US" b="1"/>
              <a:t>Principals </a:t>
            </a:r>
            <a:r>
              <a:rPr lang="en-US" altLang="en-US"/>
              <a:t>(Values) will underpin their </a:t>
            </a:r>
            <a:r>
              <a:rPr lang="en-US" altLang="en-US" b="1"/>
              <a:t>decision making </a:t>
            </a:r>
            <a:r>
              <a:rPr lang="en-US" altLang="en-US"/>
              <a:t>(Bear in mind that matters and discussions are still at such a high level and nothing has been set in stone)</a:t>
            </a:r>
          </a:p>
          <a:p>
            <a:pPr eaLnBrk="1" hangingPunct="1">
              <a:spcBef>
                <a:spcPct val="0"/>
              </a:spcBef>
              <a:buFont typeface="Arial" panose="020B0604020202020204" pitchFamily="34" charset="0"/>
              <a:buNone/>
              <a:defRPr/>
            </a:pPr>
            <a:r>
              <a:rPr lang="en-US" altLang="en-US"/>
              <a:t>It is also key that Trustee’s must consider all 5,280 Owners (And growing) </a:t>
            </a:r>
            <a:endParaRPr lang="en-US" altLang="en-US" b="1"/>
          </a:p>
          <a:p>
            <a:pPr marL="171450" indent="-171450" eaLnBrk="1" hangingPunct="1">
              <a:spcBef>
                <a:spcPct val="0"/>
              </a:spcBef>
              <a:buFont typeface="Arial" panose="020B0604020202020204" pitchFamily="34" charset="0"/>
              <a:buChar char="•"/>
              <a:defRPr/>
            </a:pPr>
            <a:r>
              <a:rPr lang="en-US" altLang="en-US" b="1"/>
              <a:t>Retention</a:t>
            </a:r>
          </a:p>
          <a:p>
            <a:pPr marL="628650" lvl="1" indent="-171450" eaLnBrk="1" hangingPunct="1">
              <a:spcBef>
                <a:spcPct val="0"/>
              </a:spcBef>
              <a:buFont typeface="Arial" panose="020B0604020202020204" pitchFamily="34" charset="0"/>
              <a:buChar char="•"/>
              <a:defRPr/>
            </a:pPr>
            <a:r>
              <a:rPr lang="en-NZ" altLang="en-US"/>
              <a:t>Utmost </a:t>
            </a:r>
            <a:r>
              <a:rPr lang="en-NZ" altLang="en-US" b="1"/>
              <a:t>highest priority</a:t>
            </a:r>
          </a:p>
          <a:p>
            <a:pPr marL="628650" lvl="1" indent="-171450" eaLnBrk="1" hangingPunct="1">
              <a:spcBef>
                <a:spcPct val="0"/>
              </a:spcBef>
              <a:buFont typeface="Arial" panose="020B0604020202020204" pitchFamily="34" charset="0"/>
              <a:buChar char="•"/>
              <a:defRPr/>
            </a:pPr>
            <a:r>
              <a:rPr lang="en-NZ" altLang="en-US"/>
              <a:t>This will be the shape the </a:t>
            </a:r>
            <a:r>
              <a:rPr lang="en-NZ" altLang="en-US" b="1"/>
              <a:t>decision making </a:t>
            </a:r>
            <a:r>
              <a:rPr lang="en-NZ" altLang="en-US"/>
              <a:t>by the Trustee’s, </a:t>
            </a:r>
          </a:p>
          <a:p>
            <a:pPr marL="628650" lvl="1" indent="-171450" eaLnBrk="1" hangingPunct="1">
              <a:spcBef>
                <a:spcPct val="0"/>
              </a:spcBef>
              <a:buFont typeface="Arial" panose="020B0604020202020204" pitchFamily="34" charset="0"/>
              <a:buChar char="•"/>
              <a:defRPr/>
            </a:pPr>
            <a:r>
              <a:rPr lang="en-NZ" altLang="en-US" b="1"/>
              <a:t>Give context/Intent </a:t>
            </a:r>
            <a:r>
              <a:rPr lang="en-NZ" altLang="en-US"/>
              <a:t>to all parties engaging and interacting with the Trust.</a:t>
            </a:r>
          </a:p>
          <a:p>
            <a:pPr lvl="1" eaLnBrk="1" hangingPunct="1">
              <a:spcBef>
                <a:spcPct val="0"/>
              </a:spcBef>
              <a:buFont typeface="Arial" panose="020B0604020202020204" pitchFamily="34" charset="0"/>
              <a:buNone/>
              <a:defRPr/>
            </a:pPr>
            <a:endParaRPr lang="en-NZ" altLang="en-US"/>
          </a:p>
          <a:p>
            <a:pPr marL="171450" indent="-171450" eaLnBrk="1" hangingPunct="1">
              <a:spcBef>
                <a:spcPct val="0"/>
              </a:spcBef>
              <a:buFont typeface="Arial" panose="020B0604020202020204" pitchFamily="34" charset="0"/>
              <a:buChar char="•"/>
              <a:defRPr/>
            </a:pPr>
            <a:r>
              <a:rPr lang="en-NZ" altLang="en-US" b="1"/>
              <a:t>Long Term Leases</a:t>
            </a:r>
            <a:r>
              <a:rPr lang="en-NZ" altLang="en-US"/>
              <a:t> </a:t>
            </a:r>
            <a:endParaRPr lang="en-NZ" altLang="en-US" b="1"/>
          </a:p>
          <a:p>
            <a:pPr marL="628650" lvl="1" indent="-171450" eaLnBrk="1" hangingPunct="1">
              <a:spcBef>
                <a:spcPct val="0"/>
              </a:spcBef>
              <a:buFont typeface="Arial" panose="020B0604020202020204" pitchFamily="34" charset="0"/>
              <a:buChar char="•"/>
              <a:defRPr/>
            </a:pPr>
            <a:r>
              <a:rPr lang="en-NZ" altLang="en-US" b="1"/>
              <a:t>Prefence</a:t>
            </a:r>
            <a:r>
              <a:rPr lang="en-NZ" altLang="en-US"/>
              <a:t> is given to options that align with this and the </a:t>
            </a:r>
            <a:r>
              <a:rPr lang="en-NZ" altLang="en-US" b="1"/>
              <a:t>benefits</a:t>
            </a:r>
            <a:r>
              <a:rPr lang="en-NZ" altLang="en-US"/>
              <a:t> of these arrangements can be seen through </a:t>
            </a:r>
            <a:r>
              <a:rPr lang="en-NZ" altLang="en-US" b="1"/>
              <a:t>other</a:t>
            </a:r>
            <a:r>
              <a:rPr lang="en-NZ" altLang="en-US"/>
              <a:t> Ahu Whenua Trust’s and Maori Incorporations for their </a:t>
            </a:r>
            <a:r>
              <a:rPr lang="en-NZ" altLang="en-US" b="1"/>
              <a:t>owners</a:t>
            </a:r>
            <a:endParaRPr lang="en-NZ" altLang="en-US"/>
          </a:p>
          <a:p>
            <a:pPr marL="628650" lvl="1" indent="-171450" eaLnBrk="1" hangingPunct="1">
              <a:spcBef>
                <a:spcPct val="0"/>
              </a:spcBef>
              <a:buFont typeface="Arial" panose="020B0604020202020204" pitchFamily="34" charset="0"/>
              <a:buChar char="•"/>
              <a:defRPr/>
            </a:pPr>
            <a:r>
              <a:rPr lang="en-NZ" altLang="en-US"/>
              <a:t>The key is provide a consistent cashflow for the Trust and Owners.</a:t>
            </a:r>
          </a:p>
          <a:p>
            <a:pPr lvl="1" eaLnBrk="1" hangingPunct="1">
              <a:spcBef>
                <a:spcPct val="0"/>
              </a:spcBef>
              <a:buFont typeface="Arial" panose="020B0604020202020204" pitchFamily="34" charset="0"/>
              <a:buNone/>
              <a:defRPr/>
            </a:pPr>
            <a:r>
              <a:rPr lang="en-NZ" altLang="en-US"/>
              <a:t> </a:t>
            </a:r>
          </a:p>
          <a:p>
            <a:pPr marL="171450" indent="-171450" eaLnBrk="1" hangingPunct="1">
              <a:spcBef>
                <a:spcPct val="0"/>
              </a:spcBef>
              <a:buFont typeface="Arial" panose="020B0604020202020204" pitchFamily="34" charset="0"/>
              <a:buChar char="•"/>
              <a:defRPr/>
            </a:pPr>
            <a:r>
              <a:rPr lang="en-NZ" altLang="en-US" b="1"/>
              <a:t>Land Interests Encumbered. </a:t>
            </a:r>
          </a:p>
          <a:p>
            <a:pPr marL="628650" lvl="1" indent="-171450" eaLnBrk="1" hangingPunct="1">
              <a:spcBef>
                <a:spcPct val="0"/>
              </a:spcBef>
              <a:buFont typeface="Arial" panose="020B0604020202020204" pitchFamily="34" charset="0"/>
              <a:buChar char="•"/>
              <a:defRPr/>
            </a:pPr>
            <a:r>
              <a:rPr lang="en-NZ" altLang="en-US"/>
              <a:t>While nothing has been set or decided here, throughout the discussions the key point is the trust is always better off (by getting more land through exchanges) by allowing those encumberances if they should occur. </a:t>
            </a:r>
          </a:p>
          <a:p>
            <a:pPr lvl="1" eaLnBrk="1" hangingPunct="1">
              <a:spcBef>
                <a:spcPct val="0"/>
              </a:spcBef>
              <a:buFont typeface="Arial" panose="020B0604020202020204" pitchFamily="34" charset="0"/>
              <a:buNone/>
              <a:defRPr/>
            </a:pPr>
            <a:endParaRPr lang="en-NZ" altLang="en-US"/>
          </a:p>
          <a:p>
            <a:pPr marL="171450" indent="-171450" eaLnBrk="1" hangingPunct="1">
              <a:spcBef>
                <a:spcPct val="0"/>
              </a:spcBef>
              <a:buFont typeface="Arial" panose="020B0604020202020204" pitchFamily="34" charset="0"/>
              <a:buChar char="•"/>
              <a:defRPr/>
            </a:pPr>
            <a:r>
              <a:rPr lang="en-NZ" altLang="en-US" b="1"/>
              <a:t>Land for Roads </a:t>
            </a:r>
          </a:p>
          <a:p>
            <a:pPr marL="628650" lvl="1" indent="-171450" eaLnBrk="1" hangingPunct="1">
              <a:spcBef>
                <a:spcPct val="0"/>
              </a:spcBef>
              <a:buFont typeface="Arial" panose="020B0604020202020204" pitchFamily="34" charset="0"/>
              <a:buChar char="•"/>
              <a:defRPr/>
            </a:pPr>
            <a:r>
              <a:rPr lang="en-NZ" altLang="en-US"/>
              <a:t>Similar to the point above, in order to gain owner housing something may need to be given up, the Trustee’s will negotiate vigorsly if the time should come and ensure they look at various options  </a:t>
            </a:r>
          </a:p>
          <a:p>
            <a:pPr marL="628650" lvl="1" indent="-171450" eaLnBrk="1" hangingPunct="1">
              <a:spcBef>
                <a:spcPct val="0"/>
              </a:spcBef>
              <a:buFont typeface="Arial" panose="020B0604020202020204" pitchFamily="34" charset="0"/>
              <a:buChar char="•"/>
              <a:defRPr/>
            </a:pPr>
            <a:endParaRPr lang="en-NZ" altLang="en-US"/>
          </a:p>
        </p:txBody>
      </p:sp>
      <p:sp>
        <p:nvSpPr>
          <p:cNvPr id="16388" name="Slide Number Placeholder 3">
            <a:extLst>
              <a:ext uri="{FF2B5EF4-FFF2-40B4-BE49-F238E27FC236}">
                <a16:creationId xmlns:a16="http://schemas.microsoft.com/office/drawing/2014/main" id="{4534E86A-0FDF-4EEB-AFCD-DDCC5D411A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742177A7-97DD-412C-BCE6-818DD439D175}" type="slidenum">
              <a:rPr lang="en-NZ" altLang="en-US" smtClean="0">
                <a:latin typeface="Calibri" panose="020F0502020204030204" pitchFamily="34" charset="0"/>
              </a:rPr>
              <a:pPr fontAlgn="base">
                <a:spcBef>
                  <a:spcPct val="0"/>
                </a:spcBef>
                <a:spcAft>
                  <a:spcPct val="0"/>
                </a:spcAft>
              </a:pPr>
              <a:t>17</a:t>
            </a:fld>
            <a:endParaRPr lang="en-NZ"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7CAD589-A714-406B-AB88-192336EC66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5895674C-E929-476A-BCEA-3E56B4B0751B}"/>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a:t>The Trust is very lucky with some of the current Trustee’s having strong Whakakaro Maori, Whakapapa of the Block from a histrocial account perspective and being able to identify sites of significance. (As highlighted by Uenuku) </a:t>
            </a:r>
          </a:p>
          <a:p>
            <a:pPr eaLnBrk="1" hangingPunct="1">
              <a:spcBef>
                <a:spcPct val="0"/>
              </a:spcBef>
              <a:defRPr/>
            </a:pPr>
            <a:r>
              <a:rPr lang="en-US" altLang="en-US" b="1"/>
              <a:t>Protection of Wahi Tapu (Significant sites) </a:t>
            </a:r>
          </a:p>
          <a:p>
            <a:pPr marL="171450" indent="-171450" eaLnBrk="1" hangingPunct="1">
              <a:spcBef>
                <a:spcPct val="0"/>
              </a:spcBef>
              <a:buFont typeface="Arial" panose="020B0604020202020204" pitchFamily="34" charset="0"/>
              <a:buChar char="•"/>
              <a:defRPr/>
            </a:pPr>
            <a:r>
              <a:rPr lang="en-NZ" altLang="en-US"/>
              <a:t>There is a significant amount of Maori Land Court Records and history of the block and the Trustee’s will ensure these are clearly identified and appropriately considered throughout the development journey.</a:t>
            </a:r>
          </a:p>
          <a:p>
            <a:pPr marL="171450" indent="-171450" eaLnBrk="1" hangingPunct="1">
              <a:spcBef>
                <a:spcPct val="0"/>
              </a:spcBef>
              <a:buFont typeface="Arial" panose="020B0604020202020204" pitchFamily="34" charset="0"/>
              <a:buChar char="•"/>
              <a:defRPr/>
            </a:pPr>
            <a:r>
              <a:rPr lang="en-NZ" altLang="en-US"/>
              <a:t>Without putting words in the Trustee’s mouth’s some of these may need to be Wananga’d </a:t>
            </a:r>
          </a:p>
          <a:p>
            <a:pPr marL="171450" indent="-171450" eaLnBrk="1" hangingPunct="1">
              <a:spcBef>
                <a:spcPct val="0"/>
              </a:spcBef>
              <a:buFont typeface="Arial" panose="020B0604020202020204" pitchFamily="34" charset="0"/>
              <a:buChar char="•"/>
              <a:defRPr/>
            </a:pPr>
            <a:r>
              <a:rPr lang="en-NZ" altLang="en-US"/>
              <a:t>Part of this may require old maps to be overlayed with modern maps </a:t>
            </a:r>
          </a:p>
          <a:p>
            <a:pPr marL="171450" indent="-171450" eaLnBrk="1" hangingPunct="1">
              <a:spcBef>
                <a:spcPct val="0"/>
              </a:spcBef>
              <a:buFont typeface="Arial" panose="020B0604020202020204" pitchFamily="34" charset="0"/>
              <a:buChar char="•"/>
              <a:defRPr/>
            </a:pPr>
            <a:endParaRPr lang="en-NZ" altLang="en-US"/>
          </a:p>
          <a:p>
            <a:pPr eaLnBrk="1" hangingPunct="1">
              <a:spcBef>
                <a:spcPct val="0"/>
              </a:spcBef>
              <a:buFont typeface="Arial" panose="020B0604020202020204" pitchFamily="34" charset="0"/>
              <a:buNone/>
              <a:defRPr/>
            </a:pPr>
            <a:r>
              <a:rPr lang="en-NZ" altLang="en-US" b="1"/>
              <a:t>Naming of Streets </a:t>
            </a:r>
          </a:p>
          <a:p>
            <a:pPr marL="171450" indent="-171450" eaLnBrk="1" hangingPunct="1">
              <a:spcBef>
                <a:spcPct val="0"/>
              </a:spcBef>
              <a:buFont typeface="Arial" panose="020B0604020202020204" pitchFamily="34" charset="0"/>
              <a:buChar char="•"/>
              <a:defRPr/>
            </a:pPr>
            <a:r>
              <a:rPr lang="en-NZ" altLang="en-US"/>
              <a:t>It was raised at prior owners meeting that the Trust should look to put pressure on TCC for more Maori engagement and the Trust will look to ensure this happens by being part of the naming.  </a:t>
            </a:r>
          </a:p>
          <a:p>
            <a:pPr eaLnBrk="1" hangingPunct="1">
              <a:spcBef>
                <a:spcPct val="0"/>
              </a:spcBef>
              <a:buFont typeface="Arial" panose="020B0604020202020204" pitchFamily="34" charset="0"/>
              <a:buNone/>
              <a:defRPr/>
            </a:pPr>
            <a:endParaRPr lang="en-NZ" altLang="en-US"/>
          </a:p>
          <a:p>
            <a:pPr eaLnBrk="1" hangingPunct="1">
              <a:spcBef>
                <a:spcPct val="0"/>
              </a:spcBef>
              <a:buFont typeface="Arial" panose="020B0604020202020204" pitchFamily="34" charset="0"/>
              <a:buNone/>
              <a:defRPr/>
            </a:pPr>
            <a:r>
              <a:rPr lang="en-NZ" altLang="en-US" b="1"/>
              <a:t>Opportunities for our own</a:t>
            </a:r>
          </a:p>
          <a:p>
            <a:pPr marL="171450" indent="-171450" eaLnBrk="1" hangingPunct="1">
              <a:spcBef>
                <a:spcPct val="0"/>
              </a:spcBef>
              <a:buFont typeface="Arial" panose="020B0604020202020204" pitchFamily="34" charset="0"/>
              <a:buChar char="•"/>
              <a:defRPr/>
            </a:pPr>
            <a:r>
              <a:rPr lang="en-NZ" altLang="en-US"/>
              <a:t>Natural to the Trustee’s to want this, can be seen on other developments on other blocks and </a:t>
            </a:r>
          </a:p>
          <a:p>
            <a:pPr marL="171450" indent="-171450" eaLnBrk="1" hangingPunct="1">
              <a:spcBef>
                <a:spcPct val="0"/>
              </a:spcBef>
              <a:buFont typeface="Arial" panose="020B0604020202020204" pitchFamily="34" charset="0"/>
              <a:buChar char="•"/>
              <a:defRPr/>
            </a:pPr>
            <a:endParaRPr lang="en-NZ" altLang="en-US"/>
          </a:p>
          <a:p>
            <a:pPr marL="171450" indent="-171450" eaLnBrk="1" hangingPunct="1">
              <a:spcBef>
                <a:spcPct val="0"/>
              </a:spcBef>
              <a:buFont typeface="Arial" panose="020B0604020202020204" pitchFamily="34" charset="0"/>
              <a:buChar char="•"/>
              <a:defRPr/>
            </a:pPr>
            <a:endParaRPr lang="en-NZ" altLang="en-US"/>
          </a:p>
        </p:txBody>
      </p:sp>
      <p:sp>
        <p:nvSpPr>
          <p:cNvPr id="18436" name="Slide Number Placeholder 3">
            <a:extLst>
              <a:ext uri="{FF2B5EF4-FFF2-40B4-BE49-F238E27FC236}">
                <a16:creationId xmlns:a16="http://schemas.microsoft.com/office/drawing/2014/main" id="{196F0B62-DE17-44C2-9C4C-70FD8C2A9F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CE619D36-224F-43B2-8379-48750BFEAE28}" type="slidenum">
              <a:rPr lang="en-NZ" altLang="en-US" smtClean="0">
                <a:latin typeface="Calibri" panose="020F0502020204030204" pitchFamily="34" charset="0"/>
              </a:rPr>
              <a:pPr fontAlgn="base">
                <a:spcBef>
                  <a:spcPct val="0"/>
                </a:spcBef>
                <a:spcAft>
                  <a:spcPct val="0"/>
                </a:spcAft>
              </a:pPr>
              <a:t>18</a:t>
            </a:fld>
            <a:endParaRPr lang="en-NZ"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F41640-284A-46CD-BAAF-F886CE06D0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7FBD7CEA-D312-4C01-BDB8-13A35F762B73}"/>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a:t>This is a big issue right now and there are two parts. One we hear that the owners don’t want the trust to be the scap goat to solve the problem, but in the same token owners will want the trust to be part of addressing and helping our own into adequate housing </a:t>
            </a:r>
          </a:p>
          <a:p>
            <a:pPr eaLnBrk="1" hangingPunct="1">
              <a:spcBef>
                <a:spcPct val="0"/>
              </a:spcBef>
              <a:defRPr/>
            </a:pPr>
            <a:r>
              <a:rPr lang="en-US" altLang="en-US"/>
              <a:t>Whilst there is probably no need for any further sub guiding principals, initaitves that have currently presented themselves to Trustee’s include: </a:t>
            </a:r>
          </a:p>
          <a:p>
            <a:pPr eaLnBrk="1" hangingPunct="1">
              <a:spcBef>
                <a:spcPct val="0"/>
              </a:spcBef>
              <a:defRPr/>
            </a:pPr>
            <a:endParaRPr lang="en-US" altLang="en-US"/>
          </a:p>
          <a:p>
            <a:pPr eaLnBrk="1" hangingPunct="1">
              <a:spcBef>
                <a:spcPct val="0"/>
              </a:spcBef>
              <a:defRPr/>
            </a:pPr>
            <a:r>
              <a:rPr lang="en-US" altLang="en-US" b="1"/>
              <a:t>Build Own Operate Transfer Model</a:t>
            </a:r>
            <a:r>
              <a:rPr lang="en-US" altLang="en-US"/>
              <a:t> </a:t>
            </a:r>
          </a:p>
          <a:p>
            <a:pPr marL="171450" indent="-171450" eaLnBrk="1" hangingPunct="1">
              <a:spcBef>
                <a:spcPct val="0"/>
              </a:spcBef>
              <a:buFont typeface="Arial" panose="020B0604020202020204" pitchFamily="34" charset="0"/>
              <a:buChar char="•"/>
              <a:defRPr/>
            </a:pPr>
            <a:r>
              <a:rPr lang="en-US" altLang="en-US"/>
              <a:t>These models are relatively early in their development with the Trustee’s still learning about how they might operate.</a:t>
            </a:r>
          </a:p>
          <a:p>
            <a:pPr marL="171450" indent="-171450" eaLnBrk="1" hangingPunct="1">
              <a:spcBef>
                <a:spcPct val="0"/>
              </a:spcBef>
              <a:buFont typeface="Arial" panose="020B0604020202020204" pitchFamily="34" charset="0"/>
              <a:buChar char="•"/>
              <a:defRPr/>
            </a:pPr>
            <a:endParaRPr lang="en-US" altLang="en-US"/>
          </a:p>
          <a:p>
            <a:pPr eaLnBrk="1" hangingPunct="1">
              <a:spcBef>
                <a:spcPct val="0"/>
              </a:spcBef>
              <a:buFont typeface="Arial" panose="020B0604020202020204" pitchFamily="34" charset="0"/>
              <a:buNone/>
              <a:defRPr/>
            </a:pPr>
            <a:r>
              <a:rPr lang="en-US" altLang="en-US" b="1"/>
              <a:t>Build to Own</a:t>
            </a:r>
          </a:p>
          <a:p>
            <a:pPr marL="171450" indent="-171450" eaLnBrk="1" hangingPunct="1">
              <a:spcBef>
                <a:spcPct val="0"/>
              </a:spcBef>
              <a:buFont typeface="Arial" panose="020B0604020202020204" pitchFamily="34" charset="0"/>
              <a:buChar char="•"/>
              <a:defRPr/>
            </a:pPr>
            <a:r>
              <a:rPr lang="en-US" altLang="en-US"/>
              <a:t>Again these models are relatively early in their development with more refined detail to come. </a:t>
            </a:r>
          </a:p>
          <a:p>
            <a:pPr marL="171450" indent="-171450" eaLnBrk="1" hangingPunct="1">
              <a:spcBef>
                <a:spcPct val="0"/>
              </a:spcBef>
              <a:buFont typeface="Arial" panose="020B0604020202020204" pitchFamily="34" charset="0"/>
              <a:buChar char="•"/>
              <a:defRPr/>
            </a:pPr>
            <a:endParaRPr lang="en-US" altLang="en-US"/>
          </a:p>
          <a:p>
            <a:pPr eaLnBrk="1" hangingPunct="1">
              <a:spcBef>
                <a:spcPct val="0"/>
              </a:spcBef>
              <a:buFont typeface="Arial" panose="020B0604020202020204" pitchFamily="34" charset="0"/>
              <a:buNone/>
              <a:defRPr/>
            </a:pPr>
            <a:r>
              <a:rPr lang="en-US" altLang="en-US" b="1"/>
              <a:t>Community Housing </a:t>
            </a:r>
          </a:p>
          <a:p>
            <a:pPr eaLnBrk="1" hangingPunct="1">
              <a:spcBef>
                <a:spcPct val="0"/>
              </a:spcBef>
              <a:buFont typeface="Arial" panose="020B0604020202020204" pitchFamily="34" charset="0"/>
              <a:buNone/>
              <a:defRPr/>
            </a:pPr>
            <a:endParaRPr lang="en-US" altLang="en-US"/>
          </a:p>
          <a:p>
            <a:pPr eaLnBrk="1" hangingPunct="1">
              <a:spcBef>
                <a:spcPct val="0"/>
              </a:spcBef>
              <a:buFont typeface="Arial" panose="020B0604020202020204" pitchFamily="34" charset="0"/>
              <a:buNone/>
              <a:defRPr/>
            </a:pPr>
            <a:r>
              <a:rPr lang="en-US" altLang="en-US" b="1"/>
              <a:t>Transitional Housing</a:t>
            </a:r>
          </a:p>
          <a:p>
            <a:pPr eaLnBrk="1" hangingPunct="1">
              <a:spcBef>
                <a:spcPct val="0"/>
              </a:spcBef>
              <a:buFont typeface="Arial" panose="020B0604020202020204" pitchFamily="34" charset="0"/>
              <a:buNone/>
              <a:defRPr/>
            </a:pPr>
            <a:endParaRPr lang="en-US" altLang="en-US" b="1"/>
          </a:p>
          <a:p>
            <a:pPr eaLnBrk="1" hangingPunct="1">
              <a:spcBef>
                <a:spcPct val="0"/>
              </a:spcBef>
              <a:buFont typeface="Arial" panose="020B0604020202020204" pitchFamily="34" charset="0"/>
              <a:buNone/>
              <a:defRPr/>
            </a:pPr>
            <a:r>
              <a:rPr lang="en-US" altLang="en-US"/>
              <a:t>These last two points and models are currently operating in our communities  </a:t>
            </a:r>
            <a:endParaRPr lang="en-NZ" altLang="en-US"/>
          </a:p>
        </p:txBody>
      </p:sp>
      <p:sp>
        <p:nvSpPr>
          <p:cNvPr id="20484" name="Slide Number Placeholder 3">
            <a:extLst>
              <a:ext uri="{FF2B5EF4-FFF2-40B4-BE49-F238E27FC236}">
                <a16:creationId xmlns:a16="http://schemas.microsoft.com/office/drawing/2014/main" id="{7F2EAB87-2EF1-425E-8440-E12FA5D444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B7C44DC-3564-477F-B5E3-0E428C03F557}" type="slidenum">
              <a:rPr lang="en-NZ" altLang="en-US" smtClean="0">
                <a:latin typeface="Calibri" panose="020F0502020204030204" pitchFamily="34" charset="0"/>
              </a:rPr>
              <a:pPr fontAlgn="base">
                <a:spcBef>
                  <a:spcPct val="0"/>
                </a:spcBef>
                <a:spcAft>
                  <a:spcPct val="0"/>
                </a:spcAft>
              </a:pPr>
              <a:t>19</a:t>
            </a:fld>
            <a:endParaRPr lang="en-NZ"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AB52E21-CFA5-4A3E-883A-E88DCF878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86FB2F-74C2-41E6-900A-0377B06125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22532" name="Slide Number Placeholder 3">
            <a:extLst>
              <a:ext uri="{FF2B5EF4-FFF2-40B4-BE49-F238E27FC236}">
                <a16:creationId xmlns:a16="http://schemas.microsoft.com/office/drawing/2014/main" id="{8F18E217-1874-457A-AD56-313E12A3B6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4490AE2-6D7C-46DF-9123-CBB551099EDE}" type="slidenum">
              <a:rPr lang="en-NZ" altLang="en-US" smtClean="0">
                <a:latin typeface="Calibri" panose="020F0502020204030204" pitchFamily="34" charset="0"/>
              </a:rPr>
              <a:pPr fontAlgn="base">
                <a:spcBef>
                  <a:spcPct val="0"/>
                </a:spcBef>
                <a:spcAft>
                  <a:spcPct val="0"/>
                </a:spcAft>
              </a:pPr>
              <a:t>20</a:t>
            </a:fld>
            <a:endParaRPr lang="en-NZ"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5BA9B12-2DA0-4E75-AB7B-49A253A075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4329957-0E64-4AA9-A2DE-79FB569B63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24580" name="Slide Number Placeholder 3">
            <a:extLst>
              <a:ext uri="{FF2B5EF4-FFF2-40B4-BE49-F238E27FC236}">
                <a16:creationId xmlns:a16="http://schemas.microsoft.com/office/drawing/2014/main" id="{BCBA81F9-625F-4A96-AA5F-1E0F702353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121BA473-F8FE-41F8-9630-196FF75C68C9}" type="slidenum">
              <a:rPr lang="en-NZ" altLang="en-US" smtClean="0">
                <a:latin typeface="Calibri" panose="020F0502020204030204" pitchFamily="34" charset="0"/>
              </a:rPr>
              <a:pPr fontAlgn="base">
                <a:spcBef>
                  <a:spcPct val="0"/>
                </a:spcBef>
                <a:spcAft>
                  <a:spcPct val="0"/>
                </a:spcAft>
              </a:pPr>
              <a:t>21</a:t>
            </a:fld>
            <a:endParaRPr lang="en-NZ"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2862C3F-A07A-4EBF-B5E1-0AB5FDB083CB}"/>
              </a:ext>
            </a:extLst>
          </p:cNvPr>
          <p:cNvSpPr>
            <a:spLocks noGrp="1"/>
          </p:cNvSpPr>
          <p:nvPr>
            <p:ph type="dt" sz="half" idx="10"/>
          </p:nvPr>
        </p:nvSpPr>
        <p:spPr/>
        <p:txBody>
          <a:bodyPr/>
          <a:lstStyle>
            <a:lvl1pPr algn="l">
              <a:defRPr/>
            </a:lvl1pPr>
          </a:lstStyle>
          <a:p>
            <a:pPr>
              <a:defRPr/>
            </a:pPr>
            <a:fld id="{F5129442-CEA2-4772-A882-001131883670}" type="datetime1">
              <a:rPr lang="en-US"/>
              <a:pPr>
                <a:defRPr/>
              </a:pPr>
              <a:t>2/24/2022</a:t>
            </a:fld>
            <a:endParaRPr lang="en-US"/>
          </a:p>
        </p:txBody>
      </p:sp>
      <p:sp>
        <p:nvSpPr>
          <p:cNvPr id="5" name="Footer Placeholder 4">
            <a:extLst>
              <a:ext uri="{FF2B5EF4-FFF2-40B4-BE49-F238E27FC236}">
                <a16:creationId xmlns:a16="http://schemas.microsoft.com/office/drawing/2014/main" id="{7E892C39-D3F4-47A4-A2A4-8B8F8B568210}"/>
              </a:ext>
            </a:extLst>
          </p:cNvPr>
          <p:cNvSpPr>
            <a:spLocks noGrp="1"/>
          </p:cNvSpPr>
          <p:nvPr>
            <p:ph type="ftr" sz="quarter" idx="11"/>
          </p:nvPr>
        </p:nvSpPr>
        <p:spPr>
          <a:xfrm>
            <a:off x="838200" y="6356350"/>
            <a:ext cx="4114800" cy="365125"/>
          </a:xfrm>
        </p:spPr>
        <p:txBody>
          <a:bodyPr/>
          <a:lstStyle>
            <a:lvl1pPr algn="l">
              <a:defRPr/>
            </a:lvl1pPr>
          </a:lstStyle>
          <a:p>
            <a:pPr>
              <a:defRPr/>
            </a:pPr>
            <a:endParaRPr lang="en-US"/>
          </a:p>
        </p:txBody>
      </p:sp>
      <p:sp>
        <p:nvSpPr>
          <p:cNvPr id="6" name="Slide Number Placeholder 5">
            <a:extLst>
              <a:ext uri="{FF2B5EF4-FFF2-40B4-BE49-F238E27FC236}">
                <a16:creationId xmlns:a16="http://schemas.microsoft.com/office/drawing/2014/main" id="{FC3663F8-37FD-4478-88B3-40148E0CB378}"/>
              </a:ext>
            </a:extLst>
          </p:cNvPr>
          <p:cNvSpPr>
            <a:spLocks noGrp="1"/>
          </p:cNvSpPr>
          <p:nvPr>
            <p:ph type="sldNum" sz="quarter" idx="12"/>
          </p:nvPr>
        </p:nvSpPr>
        <p:spPr/>
        <p:txBody>
          <a:bodyPr/>
          <a:lstStyle>
            <a:lvl1pPr>
              <a:defRPr/>
            </a:lvl1pPr>
          </a:lstStyle>
          <a:p>
            <a:pPr>
              <a:defRPr/>
            </a:pPr>
            <a:fld id="{A04DA279-CCD2-4862-B8EF-9DE1AAD00702}" type="slidenum">
              <a:rPr lang="en-US"/>
              <a:pPr>
                <a:defRPr/>
              </a:pPr>
              <a:t>‹#›</a:t>
            </a:fld>
            <a:endParaRPr lang="en-US"/>
          </a:p>
        </p:txBody>
      </p:sp>
    </p:spTree>
    <p:extLst>
      <p:ext uri="{BB962C8B-B14F-4D97-AF65-F5344CB8AC3E}">
        <p14:creationId xmlns:p14="http://schemas.microsoft.com/office/powerpoint/2010/main" val="283146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C768A6-35F5-40A1-BFBB-D4687D2DD112}"/>
              </a:ext>
            </a:extLst>
          </p:cNvPr>
          <p:cNvSpPr>
            <a:spLocks noGrp="1"/>
          </p:cNvSpPr>
          <p:nvPr>
            <p:ph type="dt" sz="half" idx="10"/>
          </p:nvPr>
        </p:nvSpPr>
        <p:spPr/>
        <p:txBody>
          <a:bodyPr/>
          <a:lstStyle>
            <a:lvl1pPr>
              <a:defRPr/>
            </a:lvl1pPr>
          </a:lstStyle>
          <a:p>
            <a:pPr>
              <a:defRPr/>
            </a:pPr>
            <a:fld id="{DBBBC346-6467-4060-AD03-07F4F5700A9F}" type="datetime1">
              <a:rPr lang="en-US"/>
              <a:pPr>
                <a:defRPr/>
              </a:pPr>
              <a:t>2/24/2022</a:t>
            </a:fld>
            <a:endParaRPr lang="en-US" dirty="0"/>
          </a:p>
        </p:txBody>
      </p:sp>
      <p:sp>
        <p:nvSpPr>
          <p:cNvPr id="5" name="Footer Placeholder 4">
            <a:extLst>
              <a:ext uri="{FF2B5EF4-FFF2-40B4-BE49-F238E27FC236}">
                <a16:creationId xmlns:a16="http://schemas.microsoft.com/office/drawing/2014/main" id="{4A72805B-33DF-4CA3-835F-A6C5439C75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1E4137-F7A3-41F0-8368-5DB39B8C9138}"/>
              </a:ext>
            </a:extLst>
          </p:cNvPr>
          <p:cNvSpPr>
            <a:spLocks noGrp="1"/>
          </p:cNvSpPr>
          <p:nvPr>
            <p:ph type="sldNum" sz="quarter" idx="12"/>
          </p:nvPr>
        </p:nvSpPr>
        <p:spPr/>
        <p:txBody>
          <a:bodyPr/>
          <a:lstStyle>
            <a:lvl1pPr>
              <a:defRPr/>
            </a:lvl1pPr>
          </a:lstStyle>
          <a:p>
            <a:pPr>
              <a:defRPr/>
            </a:pPr>
            <a:fld id="{65C5D1AC-E011-4101-8F63-57DCA35BC9F4}" type="slidenum">
              <a:rPr lang="en-US"/>
              <a:pPr>
                <a:defRPr/>
              </a:pPr>
              <a:t>‹#›</a:t>
            </a:fld>
            <a:endParaRPr lang="en-US" dirty="0"/>
          </a:p>
        </p:txBody>
      </p:sp>
    </p:spTree>
    <p:extLst>
      <p:ext uri="{BB962C8B-B14F-4D97-AF65-F5344CB8AC3E}">
        <p14:creationId xmlns:p14="http://schemas.microsoft.com/office/powerpoint/2010/main" val="32109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16D56E6-21A4-46D5-B463-6E73806DD4B8}"/>
              </a:ext>
            </a:extLst>
          </p:cNvPr>
          <p:cNvSpPr>
            <a:spLocks noGrp="1"/>
          </p:cNvSpPr>
          <p:nvPr>
            <p:ph type="dt" sz="half" idx="10"/>
          </p:nvPr>
        </p:nvSpPr>
        <p:spPr/>
        <p:txBody>
          <a:bodyPr/>
          <a:lstStyle>
            <a:lvl1pPr>
              <a:defRPr/>
            </a:lvl1pPr>
          </a:lstStyle>
          <a:p>
            <a:pPr>
              <a:defRPr/>
            </a:pPr>
            <a:fld id="{01CF53BD-16BE-4D80-B2C3-3774551D100E}" type="datetime1">
              <a:rPr lang="en-US"/>
              <a:pPr>
                <a:defRPr/>
              </a:pPr>
              <a:t>2/24/2022</a:t>
            </a:fld>
            <a:endParaRPr lang="en-US" dirty="0"/>
          </a:p>
        </p:txBody>
      </p:sp>
      <p:sp>
        <p:nvSpPr>
          <p:cNvPr id="5" name="Footer Placeholder 4">
            <a:extLst>
              <a:ext uri="{FF2B5EF4-FFF2-40B4-BE49-F238E27FC236}">
                <a16:creationId xmlns:a16="http://schemas.microsoft.com/office/drawing/2014/main" id="{3098AE4A-A489-407E-A316-59118412C7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C7F718-12C2-4E79-938B-AB41C7C3D005}"/>
              </a:ext>
            </a:extLst>
          </p:cNvPr>
          <p:cNvSpPr>
            <a:spLocks noGrp="1"/>
          </p:cNvSpPr>
          <p:nvPr>
            <p:ph type="sldNum" sz="quarter" idx="12"/>
          </p:nvPr>
        </p:nvSpPr>
        <p:spPr/>
        <p:txBody>
          <a:bodyPr/>
          <a:lstStyle>
            <a:lvl1pPr>
              <a:defRPr/>
            </a:lvl1pPr>
          </a:lstStyle>
          <a:p>
            <a:pPr>
              <a:defRPr/>
            </a:pPr>
            <a:fld id="{737DDB6A-B956-412C-85E3-DBBC50CF6BB4}" type="slidenum">
              <a:rPr lang="en-US"/>
              <a:pPr>
                <a:defRPr/>
              </a:pPr>
              <a:t>‹#›</a:t>
            </a:fld>
            <a:endParaRPr lang="en-US" dirty="0"/>
          </a:p>
        </p:txBody>
      </p:sp>
    </p:spTree>
    <p:extLst>
      <p:ext uri="{BB962C8B-B14F-4D97-AF65-F5344CB8AC3E}">
        <p14:creationId xmlns:p14="http://schemas.microsoft.com/office/powerpoint/2010/main" val="412620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5812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696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481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4714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2/24/2022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574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2/24/2022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4041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2/24/2022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3343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9664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3CB991-D7FA-497B-B1A2-EF8DBF57713E}"/>
              </a:ext>
            </a:extLst>
          </p:cNvPr>
          <p:cNvSpPr>
            <a:spLocks noGrp="1"/>
          </p:cNvSpPr>
          <p:nvPr>
            <p:ph type="dt" sz="half" idx="10"/>
          </p:nvPr>
        </p:nvSpPr>
        <p:spPr/>
        <p:txBody>
          <a:bodyPr/>
          <a:lstStyle>
            <a:lvl1pPr>
              <a:defRPr/>
            </a:lvl1pPr>
          </a:lstStyle>
          <a:p>
            <a:pPr>
              <a:defRPr/>
            </a:pPr>
            <a:fld id="{C072B832-13FB-4F59-A0EC-694FD1D9FDF6}" type="datetime1">
              <a:rPr lang="en-US"/>
              <a:pPr>
                <a:defRPr/>
              </a:pPr>
              <a:t>2/24/2022</a:t>
            </a:fld>
            <a:endParaRPr lang="en-US" dirty="0"/>
          </a:p>
        </p:txBody>
      </p:sp>
      <p:sp>
        <p:nvSpPr>
          <p:cNvPr id="5" name="Footer Placeholder 4">
            <a:extLst>
              <a:ext uri="{FF2B5EF4-FFF2-40B4-BE49-F238E27FC236}">
                <a16:creationId xmlns:a16="http://schemas.microsoft.com/office/drawing/2014/main" id="{1CA2FADB-D01C-416D-8041-35E9E909CD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D01ED7-77BD-4ECA-A3FA-88F179DAAE10}"/>
              </a:ext>
            </a:extLst>
          </p:cNvPr>
          <p:cNvSpPr>
            <a:spLocks noGrp="1"/>
          </p:cNvSpPr>
          <p:nvPr>
            <p:ph type="sldNum" sz="quarter" idx="12"/>
          </p:nvPr>
        </p:nvSpPr>
        <p:spPr/>
        <p:txBody>
          <a:bodyPr/>
          <a:lstStyle>
            <a:lvl1pPr>
              <a:defRPr/>
            </a:lvl1pPr>
          </a:lstStyle>
          <a:p>
            <a:pPr>
              <a:defRPr/>
            </a:pPr>
            <a:fld id="{83F66758-C860-40D9-BB5B-18F4DAD58A59}" type="slidenum">
              <a:rPr lang="en-US"/>
              <a:pPr>
                <a:defRPr/>
              </a:pPr>
              <a:t>‹#›</a:t>
            </a:fld>
            <a:endParaRPr lang="en-US" dirty="0"/>
          </a:p>
        </p:txBody>
      </p:sp>
    </p:spTree>
    <p:extLst>
      <p:ext uri="{BB962C8B-B14F-4D97-AF65-F5344CB8AC3E}">
        <p14:creationId xmlns:p14="http://schemas.microsoft.com/office/powerpoint/2010/main" val="1311579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5101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88206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312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6DF20-A411-42CB-ABE8-CB45B64F4FBD}"/>
              </a:ext>
            </a:extLst>
          </p:cNvPr>
          <p:cNvSpPr>
            <a:spLocks noGrp="1"/>
          </p:cNvSpPr>
          <p:nvPr>
            <p:ph type="dt" sz="half" idx="10"/>
          </p:nvPr>
        </p:nvSpPr>
        <p:spPr/>
        <p:txBody>
          <a:bodyPr/>
          <a:lstStyle>
            <a:lvl1pPr>
              <a:defRPr/>
            </a:lvl1pPr>
          </a:lstStyle>
          <a:p>
            <a:pPr>
              <a:defRPr/>
            </a:pPr>
            <a:fld id="{B87403DA-2A0E-4C6E-A1D6-BAA325B7B385}" type="datetime1">
              <a:rPr lang="en-US"/>
              <a:pPr>
                <a:defRPr/>
              </a:pPr>
              <a:t>2/24/2022</a:t>
            </a:fld>
            <a:endParaRPr lang="en-US" dirty="0"/>
          </a:p>
        </p:txBody>
      </p:sp>
      <p:sp>
        <p:nvSpPr>
          <p:cNvPr id="5" name="Footer Placeholder 4">
            <a:extLst>
              <a:ext uri="{FF2B5EF4-FFF2-40B4-BE49-F238E27FC236}">
                <a16:creationId xmlns:a16="http://schemas.microsoft.com/office/drawing/2014/main" id="{5EA25668-2AD8-43F8-BBDF-DE469AFF56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EB65DE-7798-4F75-B4FD-7BE0BBE25E02}"/>
              </a:ext>
            </a:extLst>
          </p:cNvPr>
          <p:cNvSpPr>
            <a:spLocks noGrp="1"/>
          </p:cNvSpPr>
          <p:nvPr>
            <p:ph type="sldNum" sz="quarter" idx="12"/>
          </p:nvPr>
        </p:nvSpPr>
        <p:spPr/>
        <p:txBody>
          <a:bodyPr/>
          <a:lstStyle>
            <a:lvl1pPr>
              <a:defRPr/>
            </a:lvl1pPr>
          </a:lstStyle>
          <a:p>
            <a:pPr>
              <a:defRPr/>
            </a:pPr>
            <a:fld id="{8A81C73E-4BFB-47EA-B000-48EC9179C991}" type="slidenum">
              <a:rPr lang="en-US"/>
              <a:pPr>
                <a:defRPr/>
              </a:pPr>
              <a:t>‹#›</a:t>
            </a:fld>
            <a:endParaRPr lang="en-US" dirty="0"/>
          </a:p>
        </p:txBody>
      </p:sp>
    </p:spTree>
    <p:extLst>
      <p:ext uri="{BB962C8B-B14F-4D97-AF65-F5344CB8AC3E}">
        <p14:creationId xmlns:p14="http://schemas.microsoft.com/office/powerpoint/2010/main" val="269100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C5237DA-2FE0-404D-B07C-B7A3B8A3ABA9}"/>
              </a:ext>
            </a:extLst>
          </p:cNvPr>
          <p:cNvSpPr>
            <a:spLocks noGrp="1"/>
          </p:cNvSpPr>
          <p:nvPr>
            <p:ph type="dt" sz="half" idx="10"/>
          </p:nvPr>
        </p:nvSpPr>
        <p:spPr/>
        <p:txBody>
          <a:bodyPr/>
          <a:lstStyle>
            <a:lvl1pPr>
              <a:defRPr/>
            </a:lvl1pPr>
          </a:lstStyle>
          <a:p>
            <a:pPr>
              <a:defRPr/>
            </a:pPr>
            <a:fld id="{40D3D806-3B28-4F1B-859B-E037EC75FACC}" type="datetime1">
              <a:rPr lang="en-US"/>
              <a:pPr>
                <a:defRPr/>
              </a:pPr>
              <a:t>2/24/2022</a:t>
            </a:fld>
            <a:endParaRPr lang="en-US" dirty="0"/>
          </a:p>
        </p:txBody>
      </p:sp>
      <p:sp>
        <p:nvSpPr>
          <p:cNvPr id="6" name="Footer Placeholder 4">
            <a:extLst>
              <a:ext uri="{FF2B5EF4-FFF2-40B4-BE49-F238E27FC236}">
                <a16:creationId xmlns:a16="http://schemas.microsoft.com/office/drawing/2014/main" id="{11F3E8A5-81EB-472B-B7AD-9500B62840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97AB35-DFE8-45AE-A4ED-06781DDF996D}"/>
              </a:ext>
            </a:extLst>
          </p:cNvPr>
          <p:cNvSpPr>
            <a:spLocks noGrp="1"/>
          </p:cNvSpPr>
          <p:nvPr>
            <p:ph type="sldNum" sz="quarter" idx="12"/>
          </p:nvPr>
        </p:nvSpPr>
        <p:spPr/>
        <p:txBody>
          <a:bodyPr/>
          <a:lstStyle>
            <a:lvl1pPr>
              <a:defRPr/>
            </a:lvl1pPr>
          </a:lstStyle>
          <a:p>
            <a:pPr>
              <a:defRPr/>
            </a:pPr>
            <a:fld id="{99E29DE7-AFB2-4EA0-B616-83C696FB8BD5}" type="slidenum">
              <a:rPr lang="en-US"/>
              <a:pPr>
                <a:defRPr/>
              </a:pPr>
              <a:t>‹#›</a:t>
            </a:fld>
            <a:endParaRPr lang="en-US" dirty="0"/>
          </a:p>
        </p:txBody>
      </p:sp>
    </p:spTree>
    <p:extLst>
      <p:ext uri="{BB962C8B-B14F-4D97-AF65-F5344CB8AC3E}">
        <p14:creationId xmlns:p14="http://schemas.microsoft.com/office/powerpoint/2010/main" val="178966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C17C99E-1D48-4E91-9BA3-8AC19F065A8D}"/>
              </a:ext>
            </a:extLst>
          </p:cNvPr>
          <p:cNvSpPr>
            <a:spLocks noGrp="1"/>
          </p:cNvSpPr>
          <p:nvPr>
            <p:ph type="dt" sz="half" idx="10"/>
          </p:nvPr>
        </p:nvSpPr>
        <p:spPr/>
        <p:txBody>
          <a:bodyPr/>
          <a:lstStyle>
            <a:lvl1pPr>
              <a:defRPr/>
            </a:lvl1pPr>
          </a:lstStyle>
          <a:p>
            <a:pPr>
              <a:defRPr/>
            </a:pPr>
            <a:fld id="{D20D4B9A-E894-497E-89E1-EAA29387C286}" type="datetime1">
              <a:rPr lang="en-US"/>
              <a:pPr>
                <a:defRPr/>
              </a:pPr>
              <a:t>2/24/2022</a:t>
            </a:fld>
            <a:endParaRPr lang="en-US" dirty="0"/>
          </a:p>
        </p:txBody>
      </p:sp>
      <p:sp>
        <p:nvSpPr>
          <p:cNvPr id="8" name="Footer Placeholder 4">
            <a:extLst>
              <a:ext uri="{FF2B5EF4-FFF2-40B4-BE49-F238E27FC236}">
                <a16:creationId xmlns:a16="http://schemas.microsoft.com/office/drawing/2014/main" id="{81CAE8FF-A869-4B21-9AE6-5112DCD7987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A63C8E-0CAE-46BA-8D86-47962648E623}"/>
              </a:ext>
            </a:extLst>
          </p:cNvPr>
          <p:cNvSpPr>
            <a:spLocks noGrp="1"/>
          </p:cNvSpPr>
          <p:nvPr>
            <p:ph type="sldNum" sz="quarter" idx="12"/>
          </p:nvPr>
        </p:nvSpPr>
        <p:spPr/>
        <p:txBody>
          <a:bodyPr/>
          <a:lstStyle>
            <a:lvl1pPr>
              <a:defRPr/>
            </a:lvl1pPr>
          </a:lstStyle>
          <a:p>
            <a:pPr>
              <a:defRPr/>
            </a:pPr>
            <a:fld id="{6A1F2A3D-9D9C-4E7E-9F07-A8FF27F477D8}" type="slidenum">
              <a:rPr lang="en-US"/>
              <a:pPr>
                <a:defRPr/>
              </a:pPr>
              <a:t>‹#›</a:t>
            </a:fld>
            <a:endParaRPr lang="en-US" dirty="0"/>
          </a:p>
        </p:txBody>
      </p:sp>
    </p:spTree>
    <p:extLst>
      <p:ext uri="{BB962C8B-B14F-4D97-AF65-F5344CB8AC3E}">
        <p14:creationId xmlns:p14="http://schemas.microsoft.com/office/powerpoint/2010/main" val="29497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A46A3A1-C400-4E8F-8F1B-9ED4937F3F2C}"/>
              </a:ext>
            </a:extLst>
          </p:cNvPr>
          <p:cNvSpPr>
            <a:spLocks noGrp="1"/>
          </p:cNvSpPr>
          <p:nvPr>
            <p:ph type="dt" sz="half" idx="10"/>
          </p:nvPr>
        </p:nvSpPr>
        <p:spPr/>
        <p:txBody>
          <a:bodyPr/>
          <a:lstStyle>
            <a:lvl1pPr>
              <a:defRPr/>
            </a:lvl1pPr>
          </a:lstStyle>
          <a:p>
            <a:pPr>
              <a:defRPr/>
            </a:pPr>
            <a:fld id="{6D64F38F-3D3C-45A7-A0A6-33D4B10C6338}" type="datetime1">
              <a:rPr lang="en-US"/>
              <a:pPr>
                <a:defRPr/>
              </a:pPr>
              <a:t>2/24/2022</a:t>
            </a:fld>
            <a:endParaRPr lang="en-US" dirty="0"/>
          </a:p>
        </p:txBody>
      </p:sp>
      <p:sp>
        <p:nvSpPr>
          <p:cNvPr id="4" name="Footer Placeholder 4">
            <a:extLst>
              <a:ext uri="{FF2B5EF4-FFF2-40B4-BE49-F238E27FC236}">
                <a16:creationId xmlns:a16="http://schemas.microsoft.com/office/drawing/2014/main" id="{A005618F-71F0-4E2D-9C0C-AA8721893E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F4D5C3-8C01-4AC5-9567-87B1EA501BB6}"/>
              </a:ext>
            </a:extLst>
          </p:cNvPr>
          <p:cNvSpPr>
            <a:spLocks noGrp="1"/>
          </p:cNvSpPr>
          <p:nvPr>
            <p:ph type="sldNum" sz="quarter" idx="12"/>
          </p:nvPr>
        </p:nvSpPr>
        <p:spPr/>
        <p:txBody>
          <a:bodyPr/>
          <a:lstStyle>
            <a:lvl1pPr>
              <a:defRPr/>
            </a:lvl1pPr>
          </a:lstStyle>
          <a:p>
            <a:pPr>
              <a:defRPr/>
            </a:pPr>
            <a:fld id="{6B04BC5B-4A47-4D34-B141-7885E8AA19A8}" type="slidenum">
              <a:rPr lang="en-US"/>
              <a:pPr>
                <a:defRPr/>
              </a:pPr>
              <a:t>‹#›</a:t>
            </a:fld>
            <a:endParaRPr lang="en-US" dirty="0"/>
          </a:p>
        </p:txBody>
      </p:sp>
    </p:spTree>
    <p:extLst>
      <p:ext uri="{BB962C8B-B14F-4D97-AF65-F5344CB8AC3E}">
        <p14:creationId xmlns:p14="http://schemas.microsoft.com/office/powerpoint/2010/main" val="194782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8E93C20-293D-4A74-AAC2-6C6F6D1D4E60}"/>
              </a:ext>
            </a:extLst>
          </p:cNvPr>
          <p:cNvSpPr>
            <a:spLocks noGrp="1"/>
          </p:cNvSpPr>
          <p:nvPr>
            <p:ph type="dt" sz="half" idx="10"/>
          </p:nvPr>
        </p:nvSpPr>
        <p:spPr/>
        <p:txBody>
          <a:bodyPr/>
          <a:lstStyle>
            <a:lvl1pPr>
              <a:defRPr/>
            </a:lvl1pPr>
          </a:lstStyle>
          <a:p>
            <a:pPr>
              <a:defRPr/>
            </a:pPr>
            <a:fld id="{9A85EC20-A6D0-44C6-A088-B9279CFDED6A}" type="datetime1">
              <a:rPr lang="en-US"/>
              <a:pPr>
                <a:defRPr/>
              </a:pPr>
              <a:t>2/24/2022</a:t>
            </a:fld>
            <a:endParaRPr lang="en-US" dirty="0"/>
          </a:p>
        </p:txBody>
      </p:sp>
      <p:sp>
        <p:nvSpPr>
          <p:cNvPr id="3" name="Footer Placeholder 4">
            <a:extLst>
              <a:ext uri="{FF2B5EF4-FFF2-40B4-BE49-F238E27FC236}">
                <a16:creationId xmlns:a16="http://schemas.microsoft.com/office/drawing/2014/main" id="{28F345A6-F84B-4F55-BA50-C584C326EE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3C343BD-1F78-4E0E-B069-50C51E88D30A}"/>
              </a:ext>
            </a:extLst>
          </p:cNvPr>
          <p:cNvSpPr>
            <a:spLocks noGrp="1"/>
          </p:cNvSpPr>
          <p:nvPr>
            <p:ph type="sldNum" sz="quarter" idx="12"/>
          </p:nvPr>
        </p:nvSpPr>
        <p:spPr/>
        <p:txBody>
          <a:bodyPr/>
          <a:lstStyle>
            <a:lvl1pPr>
              <a:defRPr/>
            </a:lvl1pPr>
          </a:lstStyle>
          <a:p>
            <a:pPr>
              <a:defRPr/>
            </a:pPr>
            <a:fld id="{964F5346-C4EF-488D-B394-3374D0E1681F}" type="slidenum">
              <a:rPr lang="en-US"/>
              <a:pPr>
                <a:defRPr/>
              </a:pPr>
              <a:t>‹#›</a:t>
            </a:fld>
            <a:endParaRPr lang="en-US" dirty="0"/>
          </a:p>
        </p:txBody>
      </p:sp>
    </p:spTree>
    <p:extLst>
      <p:ext uri="{BB962C8B-B14F-4D97-AF65-F5344CB8AC3E}">
        <p14:creationId xmlns:p14="http://schemas.microsoft.com/office/powerpoint/2010/main" val="258396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E6DED48-DE5C-4A61-B9F2-6BCDE15FB68D}"/>
              </a:ext>
            </a:extLst>
          </p:cNvPr>
          <p:cNvSpPr>
            <a:spLocks noGrp="1"/>
          </p:cNvSpPr>
          <p:nvPr>
            <p:ph type="dt" sz="half" idx="10"/>
          </p:nvPr>
        </p:nvSpPr>
        <p:spPr/>
        <p:txBody>
          <a:bodyPr/>
          <a:lstStyle>
            <a:lvl1pPr>
              <a:defRPr/>
            </a:lvl1pPr>
          </a:lstStyle>
          <a:p>
            <a:pPr>
              <a:defRPr/>
            </a:pPr>
            <a:fld id="{EA4EC81E-E7EB-4D8F-8919-05ED94D93EBE}" type="datetime1">
              <a:rPr lang="en-US"/>
              <a:pPr>
                <a:defRPr/>
              </a:pPr>
              <a:t>2/24/2022</a:t>
            </a:fld>
            <a:endParaRPr lang="en-US" dirty="0"/>
          </a:p>
        </p:txBody>
      </p:sp>
      <p:sp>
        <p:nvSpPr>
          <p:cNvPr id="6" name="Footer Placeholder 4">
            <a:extLst>
              <a:ext uri="{FF2B5EF4-FFF2-40B4-BE49-F238E27FC236}">
                <a16:creationId xmlns:a16="http://schemas.microsoft.com/office/drawing/2014/main" id="{38CA78B8-41EF-466E-8FC6-CAFC130D0D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60ECD3-F1F3-41CC-9B6A-C3F44FA52F3D}"/>
              </a:ext>
            </a:extLst>
          </p:cNvPr>
          <p:cNvSpPr>
            <a:spLocks noGrp="1"/>
          </p:cNvSpPr>
          <p:nvPr>
            <p:ph type="sldNum" sz="quarter" idx="12"/>
          </p:nvPr>
        </p:nvSpPr>
        <p:spPr/>
        <p:txBody>
          <a:bodyPr/>
          <a:lstStyle>
            <a:lvl1pPr>
              <a:defRPr/>
            </a:lvl1pPr>
          </a:lstStyle>
          <a:p>
            <a:pPr>
              <a:defRPr/>
            </a:pPr>
            <a:fld id="{54EFC5D5-7175-4840-8830-A3808E27B24A}" type="slidenum">
              <a:rPr lang="en-US"/>
              <a:pPr>
                <a:defRPr/>
              </a:pPr>
              <a:t>‹#›</a:t>
            </a:fld>
            <a:endParaRPr lang="en-US" dirty="0"/>
          </a:p>
        </p:txBody>
      </p:sp>
    </p:spTree>
    <p:extLst>
      <p:ext uri="{BB962C8B-B14F-4D97-AF65-F5344CB8AC3E}">
        <p14:creationId xmlns:p14="http://schemas.microsoft.com/office/powerpoint/2010/main" val="91583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p:cNvSpPr>
            <a:spLocks noGrp="1"/>
          </p:cNvSpPr>
          <p:nvPr>
            <p:ph type="pic" idx="1"/>
          </p:nvPr>
        </p:nvSpPr>
        <p:spPr>
          <a:xfrm>
            <a:off x="5183188" y="687257"/>
            <a:ext cx="6172200" cy="517379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8FF35EC-00B7-4C6C-95E6-E055733C6115}"/>
              </a:ext>
            </a:extLst>
          </p:cNvPr>
          <p:cNvSpPr>
            <a:spLocks noGrp="1"/>
          </p:cNvSpPr>
          <p:nvPr>
            <p:ph type="dt" sz="half" idx="10"/>
          </p:nvPr>
        </p:nvSpPr>
        <p:spPr/>
        <p:txBody>
          <a:bodyPr/>
          <a:lstStyle>
            <a:lvl1pPr>
              <a:defRPr/>
            </a:lvl1pPr>
          </a:lstStyle>
          <a:p>
            <a:pPr>
              <a:defRPr/>
            </a:pPr>
            <a:fld id="{D172C0AA-D5FA-445C-AA44-2D2EFDF5B5F3}" type="datetime1">
              <a:rPr lang="en-US"/>
              <a:pPr>
                <a:defRPr/>
              </a:pPr>
              <a:t>2/24/2022</a:t>
            </a:fld>
            <a:endParaRPr lang="en-US" dirty="0"/>
          </a:p>
        </p:txBody>
      </p:sp>
      <p:sp>
        <p:nvSpPr>
          <p:cNvPr id="6" name="Footer Placeholder 4">
            <a:extLst>
              <a:ext uri="{FF2B5EF4-FFF2-40B4-BE49-F238E27FC236}">
                <a16:creationId xmlns:a16="http://schemas.microsoft.com/office/drawing/2014/main" id="{FD000908-1ACB-42A0-85FC-88B0CE5245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74156A-AD7E-447C-BEE2-3BFFFF91110D}"/>
              </a:ext>
            </a:extLst>
          </p:cNvPr>
          <p:cNvSpPr>
            <a:spLocks noGrp="1"/>
          </p:cNvSpPr>
          <p:nvPr>
            <p:ph type="sldNum" sz="quarter" idx="12"/>
          </p:nvPr>
        </p:nvSpPr>
        <p:spPr/>
        <p:txBody>
          <a:bodyPr/>
          <a:lstStyle>
            <a:lvl1pPr>
              <a:defRPr/>
            </a:lvl1pPr>
          </a:lstStyle>
          <a:p>
            <a:pPr>
              <a:defRPr/>
            </a:pPr>
            <a:fld id="{21D7ECA2-F728-4A07-A7E0-E70FF7AD39E3}" type="slidenum">
              <a:rPr lang="en-US"/>
              <a:pPr>
                <a:defRPr/>
              </a:pPr>
              <a:t>‹#›</a:t>
            </a:fld>
            <a:endParaRPr lang="en-US" dirty="0"/>
          </a:p>
        </p:txBody>
      </p:sp>
    </p:spTree>
    <p:extLst>
      <p:ext uri="{BB962C8B-B14F-4D97-AF65-F5344CB8AC3E}">
        <p14:creationId xmlns:p14="http://schemas.microsoft.com/office/powerpoint/2010/main" val="382775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descr="&quot;&quot;">
            <a:extLst>
              <a:ext uri="{FF2B5EF4-FFF2-40B4-BE49-F238E27FC236}">
                <a16:creationId xmlns:a16="http://schemas.microsoft.com/office/drawing/2014/main" id="{87BD2C74-F70F-4E1F-8181-25BE12CDEAAD}"/>
              </a:ext>
            </a:extLst>
          </p:cNvPr>
          <p:cNvSpPr/>
          <p:nvPr/>
        </p:nvSpPr>
        <p:spPr>
          <a:xfrm>
            <a:off x="1588"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27" name="Group 7">
            <a:extLst>
              <a:ext uri="{FF2B5EF4-FFF2-40B4-BE49-F238E27FC236}">
                <a16:creationId xmlns:a16="http://schemas.microsoft.com/office/drawing/2014/main" id="{59826502-737B-466C-A03D-AC232BE999E1}"/>
              </a:ext>
              <a:ext uri="{C183D7F6-B498-43B3-948B-1728B52AA6E4}">
                <adec:decorative xmlns:adec="http://schemas.microsoft.com/office/drawing/2017/decorative" val="1"/>
              </a:ext>
            </a:extLst>
          </p:cNvPr>
          <p:cNvGrpSpPr>
            <a:grpSpLocks/>
          </p:cNvGrpSpPr>
          <p:nvPr/>
        </p:nvGrpSpPr>
        <p:grpSpPr bwMode="auto">
          <a:xfrm>
            <a:off x="0" y="0"/>
            <a:ext cx="12192000" cy="6858000"/>
            <a:chOff x="572" y="-1"/>
            <a:chExt cx="12192000" cy="6857996"/>
          </a:xfrm>
        </p:grpSpPr>
        <p:cxnSp>
          <p:nvCxnSpPr>
            <p:cNvPr id="9" name="Straight Connector 8">
              <a:extLst>
                <a:ext uri="{FF2B5EF4-FFF2-40B4-BE49-F238E27FC236}">
                  <a16:creationId xmlns:a16="http://schemas.microsoft.com/office/drawing/2014/main" id="{DA7C5BD2-27E4-4AF4-9CCC-A8EF01444D0A}"/>
                </a:ext>
              </a:extLst>
            </p:cNvPr>
            <p:cNvCxnSpPr>
              <a:cxnSpLocks/>
            </p:cNvCxnSpPr>
            <p:nvPr/>
          </p:nvCxnSpPr>
          <p:spPr>
            <a:xfrm>
              <a:off x="2160" y="6276970"/>
              <a:ext cx="1218882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72B892-23E3-4AF9-A81A-BB1E253A83B0}"/>
                </a:ext>
              </a:extLst>
            </p:cNvPr>
            <p:cNvCxnSpPr>
              <a:cxnSpLocks/>
            </p:cNvCxnSpPr>
            <p:nvPr/>
          </p:nvCxnSpPr>
          <p:spPr>
            <a:xfrm>
              <a:off x="572" y="581024"/>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DD4B34-ED35-4764-A35F-674E3B3A11F4}"/>
                </a:ext>
              </a:extLst>
            </p:cNvPr>
            <p:cNvCxnSpPr>
              <a:cxnSpLocks/>
            </p:cNvCxnSpPr>
            <p:nvPr/>
          </p:nvCxnSpPr>
          <p:spPr>
            <a:xfrm rot="16200000">
              <a:off x="8134924" y="3428997"/>
              <a:ext cx="685799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86D098-614A-4E9B-9E4D-AB7E4E95B1B5}"/>
                </a:ext>
              </a:extLst>
            </p:cNvPr>
            <p:cNvCxnSpPr>
              <a:cxnSpLocks/>
            </p:cNvCxnSpPr>
            <p:nvPr/>
          </p:nvCxnSpPr>
          <p:spPr>
            <a:xfrm rot="16200000">
              <a:off x="-2795013" y="3428997"/>
              <a:ext cx="685799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05349AB0-BA3E-4115-8704-D2266C0BD973}"/>
                </a:ext>
              </a:extLst>
            </p:cNvPr>
            <p:cNvSpPr/>
            <p:nvPr/>
          </p:nvSpPr>
          <p:spPr>
            <a:xfrm>
              <a:off x="4277297" y="-1"/>
              <a:ext cx="3636963" cy="58102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14" name="Graphic 33">
              <a:extLst>
                <a:ext uri="{FF2B5EF4-FFF2-40B4-BE49-F238E27FC236}">
                  <a16:creationId xmlns:a16="http://schemas.microsoft.com/office/drawing/2014/main" id="{9F8E1E47-7810-433F-9E18-6288F7C3DFC3}"/>
                </a:ext>
              </a:extLst>
            </p:cNvPr>
            <p:cNvSpPr/>
            <p:nvPr/>
          </p:nvSpPr>
          <p:spPr>
            <a:xfrm rot="10800000">
              <a:off x="4305872" y="6276970"/>
              <a:ext cx="3581400" cy="58102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anchor="ctr"/>
            <a:lstStyle/>
            <a:p>
              <a:pPr eaLnBrk="1" fontAlgn="auto" hangingPunct="1">
                <a:spcBef>
                  <a:spcPts val="0"/>
                </a:spcBef>
                <a:spcAft>
                  <a:spcPts val="0"/>
                </a:spcAft>
                <a:defRPr/>
              </a:pPr>
              <a:endParaRPr lang="en-US" dirty="0">
                <a:latin typeface="+mn-lt"/>
              </a:endParaRPr>
            </a:p>
          </p:txBody>
        </p:sp>
      </p:grpSp>
      <p:sp>
        <p:nvSpPr>
          <p:cNvPr id="1028" name="Title Placeholder 1">
            <a:extLst>
              <a:ext uri="{FF2B5EF4-FFF2-40B4-BE49-F238E27FC236}">
                <a16:creationId xmlns:a16="http://schemas.microsoft.com/office/drawing/2014/main" id="{A3506719-97AF-4D33-B0C2-7C1E07BB42BC}"/>
              </a:ext>
            </a:extLst>
          </p:cNvPr>
          <p:cNvSpPr>
            <a:spLocks noGrp="1" noChangeArrowheads="1"/>
          </p:cNvSpPr>
          <p:nvPr>
            <p:ph type="title"/>
          </p:nvPr>
        </p:nvSpPr>
        <p:spPr bwMode="auto">
          <a:xfrm>
            <a:off x="838200" y="72707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285E3511-DB29-40EA-9556-55C42B03D7C9}"/>
              </a:ext>
            </a:extLst>
          </p:cNvPr>
          <p:cNvSpPr>
            <a:spLocks noGrp="1" noChangeArrowheads="1"/>
          </p:cNvSpPr>
          <p:nvPr>
            <p:ph type="body" idx="1"/>
          </p:nvPr>
        </p:nvSpPr>
        <p:spPr bwMode="auto">
          <a:xfrm>
            <a:off x="838200" y="2189163"/>
            <a:ext cx="105156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C88C6A-62B9-49E0-B91E-676A58FD10E2}"/>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800" cap="all" spc="150" baseline="0">
                <a:solidFill>
                  <a:schemeClr val="tx2">
                    <a:lumMod val="60000"/>
                    <a:lumOff val="40000"/>
                  </a:schemeClr>
                </a:solidFill>
                <a:latin typeface="+mn-lt"/>
              </a:defRPr>
            </a:lvl1pPr>
          </a:lstStyle>
          <a:p>
            <a:pPr>
              <a:defRPr/>
            </a:pPr>
            <a:fld id="{7B07D80C-C814-4175-85A3-BA24F2219E94}" type="datetime1">
              <a:rPr lang="en-US"/>
              <a:pPr>
                <a:defRPr/>
              </a:pPr>
              <a:t>2/24/2022</a:t>
            </a:fld>
            <a:endParaRPr lang="en-US" dirty="0"/>
          </a:p>
        </p:txBody>
      </p:sp>
      <p:sp>
        <p:nvSpPr>
          <p:cNvPr id="5" name="Footer Placeholder 4">
            <a:extLst>
              <a:ext uri="{FF2B5EF4-FFF2-40B4-BE49-F238E27FC236}">
                <a16:creationId xmlns:a16="http://schemas.microsoft.com/office/drawing/2014/main" id="{0FC81F53-0075-4284-B9B8-8A2D0BFE5BBF}"/>
              </a:ext>
            </a:extLst>
          </p:cNvPr>
          <p:cNvSpPr>
            <a:spLocks noGrp="1"/>
          </p:cNvSpPr>
          <p:nvPr>
            <p:ph type="ftr" sz="quarter" idx="3"/>
          </p:nvPr>
        </p:nvSpPr>
        <p:spPr>
          <a:xfrm>
            <a:off x="838200" y="6356350"/>
            <a:ext cx="3451225" cy="365125"/>
          </a:xfrm>
          <a:prstGeom prst="rect">
            <a:avLst/>
          </a:prstGeom>
        </p:spPr>
        <p:txBody>
          <a:bodyPr vert="horz" lIns="91440" tIns="45720" rIns="91440" bIns="45720" rtlCol="0" anchor="ctr"/>
          <a:lstStyle>
            <a:lvl1pPr algn="l" eaLnBrk="1" fontAlgn="auto" hangingPunct="1">
              <a:spcBef>
                <a:spcPts val="0"/>
              </a:spcBef>
              <a:spcAft>
                <a:spcPts val="0"/>
              </a:spcAft>
              <a:defRPr sz="800" cap="all" spc="150" baseline="0">
                <a:solidFill>
                  <a:schemeClr val="tx2">
                    <a:lumMod val="60000"/>
                    <a:lumOff val="4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8A21E98-A3FC-4AB2-B0DA-2491CA1BA0BD}"/>
              </a:ext>
            </a:extLst>
          </p:cNvPr>
          <p:cNvSpPr>
            <a:spLocks noGrp="1"/>
          </p:cNvSpPr>
          <p:nvPr>
            <p:ph type="sldNum" sz="quarter" idx="4"/>
          </p:nvPr>
        </p:nvSpPr>
        <p:spPr>
          <a:xfrm>
            <a:off x="11563350" y="3246438"/>
            <a:ext cx="628650"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spc="150" baseline="0">
                <a:solidFill>
                  <a:schemeClr val="tx2">
                    <a:lumMod val="60000"/>
                    <a:lumOff val="40000"/>
                  </a:schemeClr>
                </a:solidFill>
                <a:latin typeface="+mn-lt"/>
              </a:defRPr>
            </a:lvl1pPr>
          </a:lstStyle>
          <a:p>
            <a:pPr>
              <a:defRPr/>
            </a:pPr>
            <a:fld id="{CF05DDAC-771A-43F6-B821-E961FB8F1C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1"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ftr="0" dt="0"/>
  <p:txStyles>
    <p:titleStyle>
      <a:lvl1pPr algn="l" rtl="0" eaLnBrk="0" fontAlgn="base" hangingPunct="0">
        <a:spcBef>
          <a:spcPct val="0"/>
        </a:spcBef>
        <a:spcAft>
          <a:spcPct val="0"/>
        </a:spcAft>
        <a:defRPr sz="4400" kern="1200">
          <a:solidFill>
            <a:srgbClr val="C25D5D"/>
          </a:solidFill>
          <a:latin typeface="+mj-lt"/>
          <a:ea typeface="+mj-ea"/>
          <a:cs typeface="+mj-cs"/>
        </a:defRPr>
      </a:lvl1pPr>
      <a:lvl2pPr algn="l" rtl="0" eaLnBrk="0" fontAlgn="base" hangingPunct="0">
        <a:spcBef>
          <a:spcPct val="0"/>
        </a:spcBef>
        <a:spcAft>
          <a:spcPct val="0"/>
        </a:spcAft>
        <a:defRPr sz="4400">
          <a:solidFill>
            <a:srgbClr val="C25D5D"/>
          </a:solidFill>
          <a:latin typeface="Footlight MT Light" panose="0204060206030A020304" pitchFamily="18" charset="0"/>
        </a:defRPr>
      </a:lvl2pPr>
      <a:lvl3pPr algn="l" rtl="0" eaLnBrk="0" fontAlgn="base" hangingPunct="0">
        <a:spcBef>
          <a:spcPct val="0"/>
        </a:spcBef>
        <a:spcAft>
          <a:spcPct val="0"/>
        </a:spcAft>
        <a:defRPr sz="4400">
          <a:solidFill>
            <a:srgbClr val="C25D5D"/>
          </a:solidFill>
          <a:latin typeface="Footlight MT Light" panose="0204060206030A020304" pitchFamily="18" charset="0"/>
        </a:defRPr>
      </a:lvl3pPr>
      <a:lvl4pPr algn="l" rtl="0" eaLnBrk="0" fontAlgn="base" hangingPunct="0">
        <a:spcBef>
          <a:spcPct val="0"/>
        </a:spcBef>
        <a:spcAft>
          <a:spcPct val="0"/>
        </a:spcAft>
        <a:defRPr sz="4400">
          <a:solidFill>
            <a:srgbClr val="C25D5D"/>
          </a:solidFill>
          <a:latin typeface="Footlight MT Light" panose="0204060206030A020304" pitchFamily="18" charset="0"/>
        </a:defRPr>
      </a:lvl4pPr>
      <a:lvl5pPr algn="l" rtl="0" eaLnBrk="0" fontAlgn="base" hangingPunct="0">
        <a:spcBef>
          <a:spcPct val="0"/>
        </a:spcBef>
        <a:spcAft>
          <a:spcPct val="0"/>
        </a:spcAft>
        <a:defRPr sz="4400">
          <a:solidFill>
            <a:srgbClr val="C25D5D"/>
          </a:solidFill>
          <a:latin typeface="Footlight MT Light" panose="0204060206030A020304" pitchFamily="18" charset="0"/>
        </a:defRPr>
      </a:lvl5pPr>
      <a:lvl6pPr marL="457200" algn="l" rtl="0" fontAlgn="base">
        <a:spcBef>
          <a:spcPct val="0"/>
        </a:spcBef>
        <a:spcAft>
          <a:spcPct val="0"/>
        </a:spcAft>
        <a:defRPr sz="4400">
          <a:solidFill>
            <a:srgbClr val="C25D5D"/>
          </a:solidFill>
          <a:latin typeface="Footlight MT Light" panose="0204060206030A020304" pitchFamily="18" charset="0"/>
        </a:defRPr>
      </a:lvl6pPr>
      <a:lvl7pPr marL="914400" algn="l" rtl="0" fontAlgn="base">
        <a:spcBef>
          <a:spcPct val="0"/>
        </a:spcBef>
        <a:spcAft>
          <a:spcPct val="0"/>
        </a:spcAft>
        <a:defRPr sz="4400">
          <a:solidFill>
            <a:srgbClr val="C25D5D"/>
          </a:solidFill>
          <a:latin typeface="Footlight MT Light" panose="0204060206030A020304" pitchFamily="18" charset="0"/>
        </a:defRPr>
      </a:lvl7pPr>
      <a:lvl8pPr marL="1371600" algn="l" rtl="0" fontAlgn="base">
        <a:spcBef>
          <a:spcPct val="0"/>
        </a:spcBef>
        <a:spcAft>
          <a:spcPct val="0"/>
        </a:spcAft>
        <a:defRPr sz="4400">
          <a:solidFill>
            <a:srgbClr val="C25D5D"/>
          </a:solidFill>
          <a:latin typeface="Footlight MT Light" panose="0204060206030A020304" pitchFamily="18" charset="0"/>
        </a:defRPr>
      </a:lvl8pPr>
      <a:lvl9pPr marL="1828800" algn="l" rtl="0" fontAlgn="base">
        <a:spcBef>
          <a:spcPct val="0"/>
        </a:spcBef>
        <a:spcAft>
          <a:spcPct val="0"/>
        </a:spcAft>
        <a:defRPr sz="4400">
          <a:solidFill>
            <a:srgbClr val="C25D5D"/>
          </a:solidFill>
          <a:latin typeface="Footlight MT Light" panose="0204060206030A020304" pitchFamily="18" charset="0"/>
        </a:defRPr>
      </a:lvl9pPr>
    </p:titleStyle>
    <p:bodyStyle>
      <a:lvl1pPr marL="228600" indent="-228600" algn="l" rtl="0" eaLnBrk="0" fontAlgn="base" hangingPunct="0">
        <a:lnSpc>
          <a:spcPct val="110000"/>
        </a:lnSpc>
        <a:spcBef>
          <a:spcPts val="1000"/>
        </a:spcBef>
        <a:spcAft>
          <a:spcPct val="0"/>
        </a:spcAft>
        <a:buFont typeface="Arial" panose="020B0604020202020204" pitchFamily="34" charset="0"/>
        <a:buChar char="•"/>
        <a:defRPr kern="1200">
          <a:solidFill>
            <a:srgbClr val="C25D5D"/>
          </a:solidFill>
          <a:latin typeface="+mn-lt"/>
          <a:ea typeface="+mn-ea"/>
          <a:cs typeface="+mn-cs"/>
        </a:defRPr>
      </a:lvl1pPr>
      <a:lvl2pPr marL="685800" indent="-228600" algn="l" rtl="0" eaLnBrk="0" fontAlgn="base" hangingPunct="0">
        <a:lnSpc>
          <a:spcPct val="110000"/>
        </a:lnSpc>
        <a:spcBef>
          <a:spcPts val="500"/>
        </a:spcBef>
        <a:spcAft>
          <a:spcPct val="0"/>
        </a:spcAft>
        <a:buFont typeface="Arial" panose="020B0604020202020204" pitchFamily="34" charset="0"/>
        <a:buChar char="•"/>
        <a:defRPr sz="1600" kern="1200">
          <a:solidFill>
            <a:srgbClr val="C25D5D"/>
          </a:solidFill>
          <a:latin typeface="+mn-lt"/>
          <a:ea typeface="+mn-ea"/>
          <a:cs typeface="+mn-cs"/>
        </a:defRPr>
      </a:lvl2pPr>
      <a:lvl3pPr marL="1143000" indent="-228600" algn="l" rtl="0" eaLnBrk="0" fontAlgn="base" hangingPunct="0">
        <a:lnSpc>
          <a:spcPct val="110000"/>
        </a:lnSpc>
        <a:spcBef>
          <a:spcPts val="500"/>
        </a:spcBef>
        <a:spcAft>
          <a:spcPct val="0"/>
        </a:spcAft>
        <a:buFont typeface="Arial" panose="020B0604020202020204" pitchFamily="34" charset="0"/>
        <a:buChar char="•"/>
        <a:defRPr sz="1400" kern="1200">
          <a:solidFill>
            <a:srgbClr val="C25D5D"/>
          </a:solidFill>
          <a:latin typeface="+mn-lt"/>
          <a:ea typeface="+mn-ea"/>
          <a:cs typeface="+mn-cs"/>
        </a:defRPr>
      </a:lvl3pPr>
      <a:lvl4pPr marL="1600200" indent="-228600" algn="l" rtl="0" eaLnBrk="0" fontAlgn="base" hangingPunct="0">
        <a:lnSpc>
          <a:spcPct val="110000"/>
        </a:lnSpc>
        <a:spcBef>
          <a:spcPts val="500"/>
        </a:spcBef>
        <a:spcAft>
          <a:spcPct val="0"/>
        </a:spcAft>
        <a:buFont typeface="Arial" panose="020B0604020202020204" pitchFamily="34" charset="0"/>
        <a:buChar char="•"/>
        <a:defRPr sz="1200" kern="1200">
          <a:solidFill>
            <a:srgbClr val="C25D5D"/>
          </a:solidFill>
          <a:latin typeface="+mn-lt"/>
          <a:ea typeface="+mn-ea"/>
          <a:cs typeface="+mn-cs"/>
        </a:defRPr>
      </a:lvl4pPr>
      <a:lvl5pPr marL="2057400" indent="-228600" algn="l" rtl="0" eaLnBrk="0" fontAlgn="base" hangingPunct="0">
        <a:lnSpc>
          <a:spcPct val="110000"/>
        </a:lnSpc>
        <a:spcBef>
          <a:spcPts val="500"/>
        </a:spcBef>
        <a:spcAft>
          <a:spcPct val="0"/>
        </a:spcAft>
        <a:buFont typeface="Arial" panose="020B0604020202020204" pitchFamily="34" charset="0"/>
        <a:buChar char="•"/>
        <a:defRPr sz="1200" kern="1200">
          <a:solidFill>
            <a:srgbClr val="C25D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2/24/2022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68598"/>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s://www.youtube.com/watch?v=uTnFT2vRdN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3" descr="A picture containing logo&#10;&#10;Description automatically generated">
            <a:extLst>
              <a:ext uri="{FF2B5EF4-FFF2-40B4-BE49-F238E27FC236}">
                <a16:creationId xmlns:a16="http://schemas.microsoft.com/office/drawing/2014/main" id="{30FCE36D-AE79-433D-8E10-1AE390207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1187608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7052ABE-9A39-487E-A56E-EFF862D7099A}"/>
              </a:ext>
            </a:extLst>
          </p:cNvPr>
          <p:cNvSpPr txBox="1"/>
          <p:nvPr/>
        </p:nvSpPr>
        <p:spPr>
          <a:xfrm>
            <a:off x="1847850" y="1304925"/>
            <a:ext cx="8807450" cy="430213"/>
          </a:xfrm>
          <a:prstGeom prst="rect">
            <a:avLst/>
          </a:prstGeom>
          <a:noFill/>
        </p:spPr>
        <p:txBody>
          <a:bodyPr>
            <a:spAutoFit/>
          </a:bodyPr>
          <a:lstStyle/>
          <a:p>
            <a:pPr algn="ctr" eaLnBrk="1" fontAlgn="auto" hangingPunct="1">
              <a:spcBef>
                <a:spcPts val="0"/>
              </a:spcBef>
              <a:spcAft>
                <a:spcPts val="0"/>
              </a:spcAft>
              <a:defRPr/>
            </a:pPr>
            <a:r>
              <a:rPr lang="en-NZ" sz="2200" dirty="0">
                <a:solidFill>
                  <a:schemeClr val="accent2">
                    <a:lumMod val="50000"/>
                  </a:schemeClr>
                </a:solidFill>
                <a:latin typeface="+mn-lt"/>
              </a:rPr>
              <a:t>13 February 2022 | Engagement Hui</a:t>
            </a:r>
          </a:p>
        </p:txBody>
      </p:sp>
      <p:pic>
        <p:nvPicPr>
          <p:cNvPr id="4100" name="Picture 2" descr="A picture containing sky, grass, nature, outdoor&#10;&#10;Description automatically generated">
            <a:extLst>
              <a:ext uri="{FF2B5EF4-FFF2-40B4-BE49-F238E27FC236}">
                <a16:creationId xmlns:a16="http://schemas.microsoft.com/office/drawing/2014/main" id="{76829785-4FDA-49F0-8F58-BE7F6ECA7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73" t="32195" r="2782"/>
          <a:stretch>
            <a:fillRect/>
          </a:stretch>
        </p:blipFill>
        <p:spPr bwMode="auto">
          <a:xfrm>
            <a:off x="1628775" y="1860550"/>
            <a:ext cx="90265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5DAC60-CF0C-BA46-87C9-730D7133F5F9}"/>
              </a:ext>
            </a:extLst>
          </p:cNvPr>
          <p:cNvSpPr>
            <a:spLocks noGrp="1"/>
          </p:cNvSpPr>
          <p:nvPr>
            <p:ph type="title"/>
          </p:nvPr>
        </p:nvSpPr>
        <p:spPr>
          <a:xfrm>
            <a:off x="2611808" y="427384"/>
            <a:ext cx="7958331" cy="516833"/>
          </a:xfrm>
        </p:spPr>
        <p:txBody>
          <a:bodyPr>
            <a:normAutofit/>
          </a:bodyPr>
          <a:lstStyle/>
          <a:p>
            <a:r>
              <a:rPr lang="en-US" sz="2800" dirty="0"/>
              <a:t>NGĀ WHAKAWĀKANGA KOOTI</a:t>
            </a:r>
          </a:p>
        </p:txBody>
      </p:sp>
      <p:sp>
        <p:nvSpPr>
          <p:cNvPr id="5" name="Content Placeholder 2">
            <a:extLst>
              <a:ext uri="{FF2B5EF4-FFF2-40B4-BE49-F238E27FC236}">
                <a16:creationId xmlns:a16="http://schemas.microsoft.com/office/drawing/2014/main" id="{468D12B9-DBFA-AB42-BBA0-1653FCA55415}"/>
              </a:ext>
            </a:extLst>
          </p:cNvPr>
          <p:cNvSpPr>
            <a:spLocks noGrp="1"/>
          </p:cNvSpPr>
          <p:nvPr>
            <p:ph idx="1"/>
          </p:nvPr>
        </p:nvSpPr>
        <p:spPr>
          <a:xfrm>
            <a:off x="2773599" y="1490869"/>
            <a:ext cx="7796540" cy="3612471"/>
          </a:xfrm>
        </p:spPr>
        <p:txBody>
          <a:bodyPr>
            <a:normAutofit/>
          </a:bodyPr>
          <a:lstStyle/>
          <a:p>
            <a:r>
              <a:rPr lang="en-US" dirty="0"/>
              <a:t>2 May 1883</a:t>
            </a:r>
          </a:p>
          <a:p>
            <a:r>
              <a:rPr lang="en-US" dirty="0" err="1"/>
              <a:t>Te</a:t>
            </a:r>
            <a:r>
              <a:rPr lang="en-US" dirty="0"/>
              <a:t> Tumu </a:t>
            </a:r>
            <a:r>
              <a:rPr lang="en-US" dirty="0" err="1"/>
              <a:t>Kaituna</a:t>
            </a:r>
            <a:r>
              <a:rPr lang="en-US" dirty="0"/>
              <a:t> was awarded by the Native Land Court to </a:t>
            </a:r>
            <a:r>
              <a:rPr lang="en-US" dirty="0" err="1"/>
              <a:t>Ngāti</a:t>
            </a:r>
            <a:r>
              <a:rPr lang="en-US" dirty="0"/>
              <a:t> </a:t>
            </a:r>
            <a:r>
              <a:rPr lang="en-US" dirty="0" err="1"/>
              <a:t>Tūnohopū</a:t>
            </a:r>
            <a:r>
              <a:rPr lang="en-US" dirty="0"/>
              <a:t> and </a:t>
            </a:r>
            <a:r>
              <a:rPr lang="en-US" dirty="0" err="1"/>
              <a:t>Ngāti</a:t>
            </a:r>
            <a:r>
              <a:rPr lang="en-US" dirty="0"/>
              <a:t> </a:t>
            </a:r>
            <a:r>
              <a:rPr lang="en-US" dirty="0" err="1"/>
              <a:t>Whakaue</a:t>
            </a:r>
            <a:r>
              <a:rPr lang="en-US" dirty="0"/>
              <a:t>, as well as </a:t>
            </a:r>
            <a:r>
              <a:rPr lang="en-US" dirty="0" err="1"/>
              <a:t>Ngāti</a:t>
            </a:r>
            <a:r>
              <a:rPr lang="en-US" dirty="0"/>
              <a:t> </a:t>
            </a:r>
            <a:r>
              <a:rPr lang="en-US" dirty="0" err="1"/>
              <a:t>Rangiwewehi</a:t>
            </a:r>
            <a:r>
              <a:rPr lang="en-US" dirty="0"/>
              <a:t>, </a:t>
            </a:r>
            <a:r>
              <a:rPr lang="en-US" dirty="0" err="1"/>
              <a:t>Ngāti</a:t>
            </a:r>
            <a:r>
              <a:rPr lang="en-US" dirty="0"/>
              <a:t> </a:t>
            </a:r>
            <a:r>
              <a:rPr lang="en-US" dirty="0" err="1"/>
              <a:t>Uenukukōpako</a:t>
            </a:r>
            <a:r>
              <a:rPr lang="en-US" dirty="0"/>
              <a:t> and </a:t>
            </a:r>
            <a:r>
              <a:rPr lang="en-US" dirty="0" err="1"/>
              <a:t>Ngāti</a:t>
            </a:r>
            <a:r>
              <a:rPr lang="en-US" dirty="0"/>
              <a:t> </a:t>
            </a:r>
            <a:r>
              <a:rPr lang="en-US" dirty="0" err="1"/>
              <a:t>Rangiteaorere</a:t>
            </a:r>
            <a:r>
              <a:rPr lang="en-US" dirty="0"/>
              <a:t>.</a:t>
            </a:r>
          </a:p>
          <a:p>
            <a:r>
              <a:rPr lang="en-US" dirty="0"/>
              <a:t>The witnesses for the last three </a:t>
            </a:r>
            <a:r>
              <a:rPr lang="en-US" i="1" dirty="0"/>
              <a:t>iwi </a:t>
            </a:r>
            <a:r>
              <a:rPr lang="en-US" dirty="0"/>
              <a:t>were respectively </a:t>
            </a:r>
            <a:r>
              <a:rPr lang="en-US" dirty="0" err="1"/>
              <a:t>Hōri</a:t>
            </a:r>
            <a:r>
              <a:rPr lang="en-US" dirty="0"/>
              <a:t> </a:t>
            </a:r>
            <a:r>
              <a:rPr lang="en-US" dirty="0" err="1"/>
              <a:t>Te</a:t>
            </a:r>
            <a:r>
              <a:rPr lang="en-US" dirty="0"/>
              <a:t> </a:t>
            </a:r>
            <a:r>
              <a:rPr lang="en-US" dirty="0" err="1"/>
              <a:t>Rahoatua</a:t>
            </a:r>
            <a:r>
              <a:rPr lang="en-US" dirty="0"/>
              <a:t>, </a:t>
            </a:r>
            <a:r>
              <a:rPr lang="en-US" dirty="0" err="1"/>
              <a:t>Tāmati</a:t>
            </a:r>
            <a:r>
              <a:rPr lang="en-US" dirty="0"/>
              <a:t> </a:t>
            </a:r>
            <a:r>
              <a:rPr lang="en-US" dirty="0" err="1"/>
              <a:t>Hapimana</a:t>
            </a:r>
            <a:r>
              <a:rPr lang="en-US" dirty="0"/>
              <a:t> and </a:t>
            </a:r>
            <a:r>
              <a:rPr lang="en-US" dirty="0" err="1"/>
              <a:t>Te</a:t>
            </a:r>
            <a:r>
              <a:rPr lang="en-US" dirty="0"/>
              <a:t> Kiri Karamu.</a:t>
            </a:r>
          </a:p>
          <a:p>
            <a:r>
              <a:rPr lang="en-US" dirty="0"/>
              <a:t>Each of the </a:t>
            </a:r>
            <a:r>
              <a:rPr lang="en-US" i="1" dirty="0" err="1"/>
              <a:t>hapū</a:t>
            </a:r>
            <a:r>
              <a:rPr lang="en-US" i="1" dirty="0"/>
              <a:t> </a:t>
            </a:r>
            <a:r>
              <a:rPr lang="en-US" dirty="0"/>
              <a:t>put in a few people from other </a:t>
            </a:r>
            <a:r>
              <a:rPr lang="en-US" i="1" dirty="0"/>
              <a:t>iwi</a:t>
            </a:r>
            <a:r>
              <a:rPr lang="en-US" dirty="0"/>
              <a:t> through </a:t>
            </a:r>
            <a:r>
              <a:rPr lang="en-US" i="1" dirty="0"/>
              <a:t>aroha</a:t>
            </a:r>
            <a:r>
              <a:rPr lang="en-US" dirty="0"/>
              <a:t>.</a:t>
            </a:r>
          </a:p>
        </p:txBody>
      </p:sp>
    </p:spTree>
    <p:extLst>
      <p:ext uri="{BB962C8B-B14F-4D97-AF65-F5344CB8AC3E}">
        <p14:creationId xmlns:p14="http://schemas.microsoft.com/office/powerpoint/2010/main" val="182950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CABA74-D5CB-F84F-90B2-A44F4208B82D}"/>
              </a:ext>
            </a:extLst>
          </p:cNvPr>
          <p:cNvSpPr>
            <a:spLocks noGrp="1"/>
          </p:cNvSpPr>
          <p:nvPr>
            <p:ph type="title"/>
          </p:nvPr>
        </p:nvSpPr>
        <p:spPr>
          <a:xfrm>
            <a:off x="2611808" y="427384"/>
            <a:ext cx="7958331" cy="516833"/>
          </a:xfrm>
        </p:spPr>
        <p:txBody>
          <a:bodyPr>
            <a:normAutofit/>
          </a:bodyPr>
          <a:lstStyle/>
          <a:p>
            <a:r>
              <a:rPr lang="en-US" sz="2800" dirty="0"/>
              <a:t>TE KOOTI WHENUA MĀORI 2</a:t>
            </a:r>
          </a:p>
        </p:txBody>
      </p:sp>
      <p:pic>
        <p:nvPicPr>
          <p:cNvPr id="10" name="Picture 9">
            <a:extLst>
              <a:ext uri="{FF2B5EF4-FFF2-40B4-BE49-F238E27FC236}">
                <a16:creationId xmlns:a16="http://schemas.microsoft.com/office/drawing/2014/main" id="{0F00951B-2CD5-4444-AAED-806C956BE0A0}"/>
              </a:ext>
            </a:extLst>
          </p:cNvPr>
          <p:cNvPicPr>
            <a:picLocks noChangeAspect="1"/>
          </p:cNvPicPr>
          <p:nvPr/>
        </p:nvPicPr>
        <p:blipFill>
          <a:blip r:embed="rId2"/>
          <a:stretch>
            <a:fillRect/>
          </a:stretch>
        </p:blipFill>
        <p:spPr>
          <a:xfrm>
            <a:off x="1621861" y="-86498"/>
            <a:ext cx="5355775" cy="7579097"/>
          </a:xfrm>
          <a:prstGeom prst="rect">
            <a:avLst/>
          </a:prstGeom>
        </p:spPr>
      </p:pic>
      <p:sp>
        <p:nvSpPr>
          <p:cNvPr id="11" name="TextBox 10">
            <a:extLst>
              <a:ext uri="{FF2B5EF4-FFF2-40B4-BE49-F238E27FC236}">
                <a16:creationId xmlns:a16="http://schemas.microsoft.com/office/drawing/2014/main" id="{09610728-AB29-C34A-A665-15D6E3FF546D}"/>
              </a:ext>
            </a:extLst>
          </p:cNvPr>
          <p:cNvSpPr txBox="1"/>
          <p:nvPr/>
        </p:nvSpPr>
        <p:spPr>
          <a:xfrm>
            <a:off x="7661189" y="1173892"/>
            <a:ext cx="3435179"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Arial" panose="020B0604020202020204"/>
                <a:ea typeface="+mn-ea"/>
                <a:cs typeface="+mn-cs"/>
              </a:rPr>
              <a:t>PARTITIONS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rPr>
              <a:t>TK1	to N’Uenukukōpako 156a</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rPr>
              <a:t>TK2	to N’ Rangiteaorere 101a</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rPr>
              <a:t>TK3	to N’Rangiwewehi  333a </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rPr>
              <a:t>TK4 to N’Rangiwewehi 751a</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rPr>
              <a:t>TK5	to N’Rangiteaorere 226a</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i-NZ" sz="1800" b="0" i="0" u="none" strike="noStrike" kern="1200" cap="none" spc="0" normalizeH="0" baseline="0" noProof="0" dirty="0">
                <a:ln>
                  <a:noFill/>
                </a:ln>
                <a:solidFill>
                  <a:prstClr val="white"/>
                </a:solidFill>
                <a:effectLst/>
                <a:uLnTx/>
                <a:uFillTx/>
                <a:latin typeface="Arial" panose="020B0604020202020204"/>
                <a:ea typeface="+mn-ea"/>
                <a:cs typeface="+mn-cs"/>
              </a:rPr>
              <a:t>TK6	to N’Uenukukōpako 353</a:t>
            </a:r>
            <a:endParaRPr kumimoji="0" lang="en-NZ"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165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DDA790-E148-BE46-AD0B-852382D686DD}"/>
              </a:ext>
            </a:extLst>
          </p:cNvPr>
          <p:cNvSpPr>
            <a:spLocks noGrp="1"/>
          </p:cNvSpPr>
          <p:nvPr>
            <p:ph type="title"/>
          </p:nvPr>
        </p:nvSpPr>
        <p:spPr>
          <a:xfrm>
            <a:off x="2611808" y="427384"/>
            <a:ext cx="7958331" cy="516833"/>
          </a:xfrm>
        </p:spPr>
        <p:txBody>
          <a:bodyPr>
            <a:normAutofit/>
          </a:bodyPr>
          <a:lstStyle/>
          <a:p>
            <a:r>
              <a:rPr lang="en-US" sz="2800" dirty="0"/>
              <a:t>TE KOTIKOTI WHENUA</a:t>
            </a:r>
          </a:p>
        </p:txBody>
      </p:sp>
      <p:sp>
        <p:nvSpPr>
          <p:cNvPr id="5" name="Content Placeholder 2">
            <a:extLst>
              <a:ext uri="{FF2B5EF4-FFF2-40B4-BE49-F238E27FC236}">
                <a16:creationId xmlns:a16="http://schemas.microsoft.com/office/drawing/2014/main" id="{25D83983-DA0B-544A-B763-612F9C8A418F}"/>
              </a:ext>
            </a:extLst>
          </p:cNvPr>
          <p:cNvSpPr>
            <a:spLocks noGrp="1"/>
          </p:cNvSpPr>
          <p:nvPr>
            <p:ph idx="1"/>
          </p:nvPr>
        </p:nvSpPr>
        <p:spPr>
          <a:xfrm>
            <a:off x="2773599" y="1490870"/>
            <a:ext cx="7796540" cy="3637184"/>
          </a:xfrm>
        </p:spPr>
        <p:txBody>
          <a:bodyPr>
            <a:normAutofit fontScale="77500" lnSpcReduction="20000"/>
          </a:bodyPr>
          <a:lstStyle/>
          <a:p>
            <a:r>
              <a:rPr lang="en-US" dirty="0"/>
              <a:t>28 Aug 1890</a:t>
            </a:r>
          </a:p>
          <a:p>
            <a:r>
              <a:rPr lang="en-US" dirty="0" err="1"/>
              <a:t>Te</a:t>
            </a:r>
            <a:r>
              <a:rPr lang="en-US" dirty="0"/>
              <a:t> Tumu </a:t>
            </a:r>
            <a:r>
              <a:rPr lang="en-US" dirty="0" err="1"/>
              <a:t>Kaituna</a:t>
            </a:r>
            <a:r>
              <a:rPr lang="en-US" dirty="0"/>
              <a:t> was partitioned into 13 blocks, of which Blocks 3 &amp; 4 were awarded to </a:t>
            </a:r>
            <a:r>
              <a:rPr lang="en-US" dirty="0" err="1"/>
              <a:t>Ngāti</a:t>
            </a:r>
            <a:r>
              <a:rPr lang="en-US" dirty="0"/>
              <a:t> </a:t>
            </a:r>
            <a:r>
              <a:rPr lang="en-US" dirty="0" err="1"/>
              <a:t>Rangiwewehi</a:t>
            </a:r>
            <a:r>
              <a:rPr lang="en-US" dirty="0"/>
              <a:t>, 1 &amp; 6 to </a:t>
            </a:r>
            <a:r>
              <a:rPr lang="en-US" dirty="0" err="1"/>
              <a:t>Ngāti</a:t>
            </a:r>
            <a:r>
              <a:rPr lang="en-US" dirty="0"/>
              <a:t> </a:t>
            </a:r>
            <a:r>
              <a:rPr lang="en-US" dirty="0" err="1"/>
              <a:t>Uenukukōpako</a:t>
            </a:r>
            <a:r>
              <a:rPr lang="en-US" dirty="0"/>
              <a:t> and 2 &amp; 5 to </a:t>
            </a:r>
            <a:r>
              <a:rPr lang="en-US" dirty="0" err="1"/>
              <a:t>Ngāti</a:t>
            </a:r>
            <a:r>
              <a:rPr lang="en-US" dirty="0"/>
              <a:t> </a:t>
            </a:r>
            <a:r>
              <a:rPr lang="en-US" dirty="0" err="1"/>
              <a:t>Rangiteaorere</a:t>
            </a:r>
            <a:r>
              <a:rPr lang="en-US" dirty="0"/>
              <a:t>.</a:t>
            </a:r>
          </a:p>
          <a:p>
            <a:r>
              <a:rPr lang="en-US" dirty="0"/>
              <a:t>The witnesses for the three </a:t>
            </a:r>
            <a:r>
              <a:rPr lang="en-US" i="1" dirty="0"/>
              <a:t>iwi </a:t>
            </a:r>
            <a:r>
              <a:rPr lang="en-US" dirty="0"/>
              <a:t>were respectively </a:t>
            </a:r>
            <a:r>
              <a:rPr lang="en-US" dirty="0" err="1"/>
              <a:t>Hōri</a:t>
            </a:r>
            <a:r>
              <a:rPr lang="en-US" dirty="0"/>
              <a:t> </a:t>
            </a:r>
            <a:r>
              <a:rPr lang="en-US" dirty="0" err="1"/>
              <a:t>Te</a:t>
            </a:r>
            <a:r>
              <a:rPr lang="en-US" dirty="0"/>
              <a:t> </a:t>
            </a:r>
            <a:r>
              <a:rPr lang="en-US" dirty="0" err="1"/>
              <a:t>Rahoatua</a:t>
            </a:r>
            <a:r>
              <a:rPr lang="en-US" dirty="0"/>
              <a:t>, </a:t>
            </a:r>
            <a:r>
              <a:rPr lang="en-US" dirty="0" err="1"/>
              <a:t>Tāmati</a:t>
            </a:r>
            <a:r>
              <a:rPr lang="en-US" dirty="0"/>
              <a:t> </a:t>
            </a:r>
            <a:r>
              <a:rPr lang="en-US" dirty="0" err="1"/>
              <a:t>Hapimana</a:t>
            </a:r>
            <a:r>
              <a:rPr lang="en-US" dirty="0"/>
              <a:t> and </a:t>
            </a:r>
            <a:r>
              <a:rPr lang="en-US" dirty="0" err="1"/>
              <a:t>Hēmi</a:t>
            </a:r>
            <a:r>
              <a:rPr lang="en-US" dirty="0"/>
              <a:t> </a:t>
            </a:r>
            <a:r>
              <a:rPr lang="en-US" dirty="0" err="1"/>
              <a:t>Kōkiri</a:t>
            </a:r>
            <a:r>
              <a:rPr lang="en-US" dirty="0"/>
              <a:t>.</a:t>
            </a:r>
          </a:p>
          <a:p>
            <a:r>
              <a:rPr lang="en-US" dirty="0"/>
              <a:t>Eventually Blocks 4, 5 &amp; 6, were sold to the Crown. That was 1330 out of a total of 1920 acres, or nearly 70% of the land.</a:t>
            </a:r>
          </a:p>
          <a:p>
            <a:r>
              <a:rPr lang="en-US" dirty="0"/>
              <a:t>Blocks 1, 2 &amp; 3 were further partitioned, but eventually amalgamated in 19__ as </a:t>
            </a:r>
            <a:r>
              <a:rPr lang="en-US" dirty="0" err="1"/>
              <a:t>Te</a:t>
            </a:r>
            <a:r>
              <a:rPr lang="en-US" dirty="0"/>
              <a:t> Tumu </a:t>
            </a:r>
            <a:r>
              <a:rPr lang="en-US" dirty="0" err="1"/>
              <a:t>Kaituna</a:t>
            </a:r>
            <a:r>
              <a:rPr lang="en-US" dirty="0"/>
              <a:t> 14, except for a small partition of Block 1 that had already been sold.</a:t>
            </a:r>
          </a:p>
        </p:txBody>
      </p:sp>
    </p:spTree>
    <p:extLst>
      <p:ext uri="{BB962C8B-B14F-4D97-AF65-F5344CB8AC3E}">
        <p14:creationId xmlns:p14="http://schemas.microsoft.com/office/powerpoint/2010/main" val="386088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824688-6E5A-AD4E-8348-231ABBC57B02}"/>
              </a:ext>
            </a:extLst>
          </p:cNvPr>
          <p:cNvSpPr>
            <a:spLocks noGrp="1"/>
          </p:cNvSpPr>
          <p:nvPr>
            <p:ph type="title"/>
          </p:nvPr>
        </p:nvSpPr>
        <p:spPr>
          <a:xfrm>
            <a:off x="2611808" y="427384"/>
            <a:ext cx="7958331" cy="516833"/>
          </a:xfrm>
        </p:spPr>
        <p:txBody>
          <a:bodyPr>
            <a:normAutofit/>
          </a:bodyPr>
          <a:lstStyle/>
          <a:p>
            <a:r>
              <a:rPr lang="en-US" sz="2800" dirty="0"/>
              <a:t>TE ROHE 2022</a:t>
            </a:r>
          </a:p>
        </p:txBody>
      </p:sp>
      <p:pic>
        <p:nvPicPr>
          <p:cNvPr id="6" name="Picture 5">
            <a:extLst>
              <a:ext uri="{FF2B5EF4-FFF2-40B4-BE49-F238E27FC236}">
                <a16:creationId xmlns:a16="http://schemas.microsoft.com/office/drawing/2014/main" id="{57CB36B1-C95B-3145-88A6-25179947B6E5}"/>
              </a:ext>
            </a:extLst>
          </p:cNvPr>
          <p:cNvPicPr>
            <a:picLocks noChangeAspect="1"/>
          </p:cNvPicPr>
          <p:nvPr/>
        </p:nvPicPr>
        <p:blipFill>
          <a:blip r:embed="rId2"/>
          <a:stretch>
            <a:fillRect/>
          </a:stretch>
        </p:blipFill>
        <p:spPr>
          <a:xfrm>
            <a:off x="1331440" y="944217"/>
            <a:ext cx="7396479" cy="5486399"/>
          </a:xfrm>
          <a:prstGeom prst="rect">
            <a:avLst/>
          </a:prstGeom>
        </p:spPr>
      </p:pic>
    </p:spTree>
    <p:extLst>
      <p:ext uri="{BB962C8B-B14F-4D97-AF65-F5344CB8AC3E}">
        <p14:creationId xmlns:p14="http://schemas.microsoft.com/office/powerpoint/2010/main" val="341492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592205B-573F-4F93-A23C-6AAD777633AF}"/>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Engagement Hui Process &amp; Purpose</a:t>
            </a:r>
          </a:p>
        </p:txBody>
      </p:sp>
      <p:sp>
        <p:nvSpPr>
          <p:cNvPr id="3" name="Content Placeholder 2">
            <a:extLst>
              <a:ext uri="{FF2B5EF4-FFF2-40B4-BE49-F238E27FC236}">
                <a16:creationId xmlns:a16="http://schemas.microsoft.com/office/drawing/2014/main" id="{BFC862FE-BD6C-465A-B868-75F589489B2E}"/>
              </a:ext>
            </a:extLst>
          </p:cNvPr>
          <p:cNvSpPr>
            <a:spLocks noGrp="1"/>
          </p:cNvSpPr>
          <p:nvPr>
            <p:ph idx="1"/>
          </p:nvPr>
        </p:nvSpPr>
        <p:spPr>
          <a:xfrm>
            <a:off x="838200" y="1517650"/>
            <a:ext cx="10515600" cy="4400550"/>
          </a:xfrm>
        </p:spPr>
        <p:txBody>
          <a:bodyPr rtlCol="0">
            <a:normAutofit lnSpcReduction="10000"/>
          </a:bodyPr>
          <a:lstStyle/>
          <a:p>
            <a:pPr eaLnBrk="1" fontAlgn="auto" hangingPunct="1">
              <a:spcAft>
                <a:spcPts val="0"/>
              </a:spcAft>
              <a:defRPr/>
            </a:pPr>
            <a:r>
              <a:rPr lang="en-US" sz="2400" dirty="0">
                <a:solidFill>
                  <a:schemeClr val="tx2">
                    <a:lumMod val="60000"/>
                    <a:lumOff val="40000"/>
                  </a:schemeClr>
                </a:solidFill>
              </a:rPr>
              <a:t>Four Engagement Hui are planned to provide Beneficial Owners the opportunity to consider and provide feedback and input on (1) proposed Trustee Rotation and Election Policy and (2) Options for development of Trust lands.</a:t>
            </a:r>
          </a:p>
          <a:p>
            <a:pPr eaLnBrk="1" fontAlgn="auto" hangingPunct="1">
              <a:spcAft>
                <a:spcPts val="0"/>
              </a:spcAft>
              <a:defRPr/>
            </a:pPr>
            <a:r>
              <a:rPr lang="en-US" sz="2400" dirty="0">
                <a:solidFill>
                  <a:schemeClr val="tx2">
                    <a:lumMod val="60000"/>
                    <a:lumOff val="40000"/>
                  </a:schemeClr>
                </a:solidFill>
              </a:rPr>
              <a:t>Hui #1 – 13 Feb 2022 (Presentation of Trust information and options)</a:t>
            </a:r>
          </a:p>
          <a:p>
            <a:pPr eaLnBrk="1" fontAlgn="auto" hangingPunct="1">
              <a:spcAft>
                <a:spcPts val="0"/>
              </a:spcAft>
              <a:defRPr/>
            </a:pPr>
            <a:r>
              <a:rPr lang="en-US" sz="2400" dirty="0">
                <a:solidFill>
                  <a:schemeClr val="tx2">
                    <a:lumMod val="60000"/>
                    <a:lumOff val="40000"/>
                  </a:schemeClr>
                </a:solidFill>
              </a:rPr>
              <a:t>Three further Engagement Hui are to be held; and then followed by a Postal Vote on formal resolutions, which will be developed on feedback.</a:t>
            </a:r>
          </a:p>
          <a:p>
            <a:pPr eaLnBrk="1" fontAlgn="auto" hangingPunct="1">
              <a:spcAft>
                <a:spcPts val="0"/>
              </a:spcAft>
              <a:defRPr/>
            </a:pPr>
            <a:r>
              <a:rPr lang="en-NZ" sz="2400" dirty="0">
                <a:solidFill>
                  <a:schemeClr val="tx2">
                    <a:lumMod val="60000"/>
                    <a:lumOff val="40000"/>
                  </a:schemeClr>
                </a:solidFill>
              </a:rPr>
              <a:t>Engagement Hui timing and format is being developed based on Covid restrictions and owner feedback to provide for maximum owner participation.  </a:t>
            </a:r>
            <a:endParaRPr lang="en-NZ" sz="2400" dirty="0">
              <a:solidFill>
                <a:srgbClr val="000000"/>
              </a:solidFill>
              <a:latin typeface="Symbol" panose="05050102010706020507" pitchFamily="18" charset="2"/>
            </a:endParaRPr>
          </a:p>
          <a:p>
            <a:pPr marL="457200" lvl="1" indent="0" eaLnBrk="1" fontAlgn="auto" hangingPunct="1">
              <a:spcAft>
                <a:spcPts val="0"/>
              </a:spcAft>
              <a:buFont typeface="Arial" panose="020B0604020202020204" pitchFamily="34" charset="0"/>
              <a:buNone/>
              <a:defRPr/>
            </a:pPr>
            <a:endParaRPr lang="en-US" dirty="0">
              <a:solidFill>
                <a:schemeClr val="tx2">
                  <a:lumMod val="60000"/>
                  <a:lumOff val="40000"/>
                </a:schemeClr>
              </a:solidFill>
            </a:endParaRPr>
          </a:p>
        </p:txBody>
      </p:sp>
      <p:pic>
        <p:nvPicPr>
          <p:cNvPr id="10244" name="Picture 4" descr="Decorative Panel - Te Tukutuku">
            <a:extLst>
              <a:ext uri="{FF2B5EF4-FFF2-40B4-BE49-F238E27FC236}">
                <a16:creationId xmlns:a16="http://schemas.microsoft.com/office/drawing/2014/main" id="{48B32260-3BE6-42D8-B932-151BEB3EF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Decorative Panel - Te Tukutuku">
            <a:extLst>
              <a:ext uri="{FF2B5EF4-FFF2-40B4-BE49-F238E27FC236}">
                <a16:creationId xmlns:a16="http://schemas.microsoft.com/office/drawing/2014/main" id="{A369EBB0-89AA-48D5-AC74-BAA6F79D9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45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C24D5B5-EBEA-443F-8BD3-7395C0A79CAC}"/>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Court of Appeal Decision</a:t>
            </a:r>
          </a:p>
        </p:txBody>
      </p:sp>
      <p:pic>
        <p:nvPicPr>
          <p:cNvPr id="11267" name="Picture 4" descr="Decorative Panel - Te Tukutuku">
            <a:extLst>
              <a:ext uri="{FF2B5EF4-FFF2-40B4-BE49-F238E27FC236}">
                <a16:creationId xmlns:a16="http://schemas.microsoft.com/office/drawing/2014/main" id="{D8521FEB-E150-4EC0-9740-74B2A69F2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ecorative Panel - Te Tukutuku">
            <a:extLst>
              <a:ext uri="{FF2B5EF4-FFF2-40B4-BE49-F238E27FC236}">
                <a16:creationId xmlns:a16="http://schemas.microsoft.com/office/drawing/2014/main" id="{7E2EECBC-9C08-41D3-B7A7-CF86E18D5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1A42816-D7B1-4A1D-8ED7-A71B3765938C}"/>
              </a:ext>
            </a:extLst>
          </p:cNvPr>
          <p:cNvSpPr txBox="1">
            <a:spLocks/>
          </p:cNvSpPr>
          <p:nvPr/>
        </p:nvSpPr>
        <p:spPr>
          <a:xfrm>
            <a:off x="838200" y="1314450"/>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a:t>Decision made on 17 December 2021 to dismiss the Trust’s appeal; key points:</a:t>
            </a:r>
          </a:p>
          <a:p>
            <a:pPr marL="342900" indent="-342900" fontAlgn="auto">
              <a:spcAft>
                <a:spcPts val="0"/>
              </a:spcAft>
              <a:buFont typeface="+mj-lt"/>
              <a:buAutoNum type="arabicPeriod"/>
              <a:defRPr/>
            </a:pPr>
            <a:r>
              <a:rPr lang="en-US" sz="2000" dirty="0"/>
              <a:t>Trust Proposal was based on obtaining finance to enable development and housing for the betterment of our owners.</a:t>
            </a:r>
          </a:p>
          <a:p>
            <a:pPr marL="342900" indent="-342900" fontAlgn="auto">
              <a:spcAft>
                <a:spcPts val="0"/>
              </a:spcAft>
              <a:buFont typeface="+mj-lt"/>
              <a:buAutoNum type="arabicPeriod"/>
              <a:defRPr/>
            </a:pPr>
            <a:r>
              <a:rPr lang="en-US" sz="2000" dirty="0"/>
              <a:t>There was no proposal to sell or partition the land, rather the proposal was to change the status of the land to facilitate its development.</a:t>
            </a:r>
          </a:p>
          <a:p>
            <a:pPr marL="342900" indent="-342900" fontAlgn="auto">
              <a:spcAft>
                <a:spcPts val="0"/>
              </a:spcAft>
              <a:buFont typeface="+mj-lt"/>
              <a:buAutoNum type="arabicPeriod"/>
              <a:defRPr/>
            </a:pPr>
            <a:r>
              <a:rPr lang="en-US" sz="2000" dirty="0"/>
              <a:t>Appeal was required to clarify the legal position.</a:t>
            </a:r>
          </a:p>
          <a:p>
            <a:pPr marL="342900" indent="-342900" fontAlgn="auto">
              <a:spcAft>
                <a:spcPts val="0"/>
              </a:spcAft>
              <a:buFont typeface="+mj-lt"/>
              <a:buAutoNum type="arabicPeriod"/>
              <a:defRPr/>
            </a:pPr>
            <a:r>
              <a:rPr lang="en-US" sz="2000" dirty="0"/>
              <a:t>Decision determined that the MLC does not have jurisdiction to make a status order </a:t>
            </a:r>
            <a:r>
              <a:rPr lang="en-US" sz="2000" u="sng" dirty="0"/>
              <a:t>conditional</a:t>
            </a:r>
            <a:r>
              <a:rPr lang="en-US" sz="2000" dirty="0"/>
              <a:t> on a separate title being issued, it needed a separate title first.</a:t>
            </a:r>
          </a:p>
          <a:p>
            <a:pPr marL="342900" indent="-342900" fontAlgn="auto">
              <a:spcAft>
                <a:spcPts val="0"/>
              </a:spcAft>
              <a:buFont typeface="+mj-lt"/>
              <a:buAutoNum type="arabicPeriod"/>
              <a:defRPr/>
            </a:pPr>
            <a:r>
              <a:rPr lang="en-US" sz="2000" dirty="0"/>
              <a:t>There are now further funding opportunities which if preferred by the owners would not require the change in status of the land.</a:t>
            </a:r>
          </a:p>
          <a:p>
            <a:pPr marL="342900" indent="-342900" fontAlgn="auto">
              <a:spcAft>
                <a:spcPts val="0"/>
              </a:spcAft>
              <a:buFont typeface="+mj-lt"/>
              <a:buAutoNum type="arabicPeriod"/>
              <a:defRPr/>
            </a:pPr>
            <a:r>
              <a:rPr lang="en-US" sz="2000" dirty="0"/>
              <a:t>Trustees look forward to receiving feedback from owners through the website and upcoming hui.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558F204-B90A-411D-995D-E8FDA0E78D07}"/>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Trustee Guiding Principles for TK14</a:t>
            </a:r>
          </a:p>
        </p:txBody>
      </p:sp>
      <p:pic>
        <p:nvPicPr>
          <p:cNvPr id="13315" name="Picture 4" descr="Decorative Panel - Te Tukutuku">
            <a:extLst>
              <a:ext uri="{FF2B5EF4-FFF2-40B4-BE49-F238E27FC236}">
                <a16:creationId xmlns:a16="http://schemas.microsoft.com/office/drawing/2014/main" id="{B116497A-8307-4081-8E42-3B99573BF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ecorative Panel - Te Tukutuku">
            <a:extLst>
              <a:ext uri="{FF2B5EF4-FFF2-40B4-BE49-F238E27FC236}">
                <a16:creationId xmlns:a16="http://schemas.microsoft.com/office/drawing/2014/main" id="{5616E6E5-5CCF-4C5C-A79D-1EF0F88BD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DFD63B85-84C0-4C46-ABFD-8F9C2164B2F9}"/>
              </a:ext>
            </a:extLst>
          </p:cNvPr>
          <p:cNvSpPr txBox="1">
            <a:spLocks/>
          </p:cNvSpPr>
          <p:nvPr/>
        </p:nvSpPr>
        <p:spPr>
          <a:xfrm>
            <a:off x="838200" y="1314450"/>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a:t>Trustee Guiding Principles to inform the proposed development opportunities for our Whenua:</a:t>
            </a:r>
          </a:p>
          <a:p>
            <a:pPr marL="342900" indent="-342900" fontAlgn="auto">
              <a:spcAft>
                <a:spcPts val="0"/>
              </a:spcAft>
              <a:buFont typeface="+mj-lt"/>
              <a:buAutoNum type="arabicPeriod"/>
              <a:defRPr/>
            </a:pPr>
            <a:r>
              <a:rPr lang="en-US" sz="2000" dirty="0"/>
              <a:t>Developing the land without selling it.</a:t>
            </a:r>
          </a:p>
          <a:p>
            <a:pPr marL="342900" indent="-342900" fontAlgn="auto">
              <a:spcAft>
                <a:spcPts val="0"/>
              </a:spcAft>
              <a:buFont typeface="+mj-lt"/>
              <a:buAutoNum type="arabicPeriod"/>
              <a:defRPr/>
            </a:pPr>
            <a:r>
              <a:rPr lang="en-US" sz="2000" dirty="0"/>
              <a:t>Ensuring our history and cultural connection is represented and respected.</a:t>
            </a:r>
          </a:p>
          <a:p>
            <a:pPr marL="342900" indent="-342900" fontAlgn="auto">
              <a:spcAft>
                <a:spcPts val="0"/>
              </a:spcAft>
              <a:buFont typeface="+mj-lt"/>
              <a:buAutoNum type="arabicPeriod"/>
              <a:defRPr/>
            </a:pPr>
            <a:r>
              <a:rPr lang="en-US" sz="2000" dirty="0"/>
              <a:t>Houses for our people.</a:t>
            </a:r>
          </a:p>
          <a:p>
            <a:pPr marL="342900" indent="-342900" fontAlgn="auto">
              <a:spcAft>
                <a:spcPts val="0"/>
              </a:spcAft>
              <a:buFont typeface="+mj-lt"/>
              <a:buAutoNum type="arabicPeriod"/>
              <a:defRPr/>
            </a:pPr>
            <a:r>
              <a:rPr lang="en-US" sz="2000" dirty="0"/>
              <a:t>Community spaces and places for beneficial owners.</a:t>
            </a:r>
          </a:p>
          <a:p>
            <a:pPr marL="342900" indent="-342900" fontAlgn="auto">
              <a:spcAft>
                <a:spcPts val="0"/>
              </a:spcAft>
              <a:buFont typeface="+mj-lt"/>
              <a:buAutoNum type="arabicPeriod"/>
              <a:defRPr/>
            </a:pPr>
            <a:r>
              <a:rPr lang="en-US" sz="2000" dirty="0"/>
              <a:t>Commercial opportunities for beneficial owners.</a:t>
            </a:r>
          </a:p>
          <a:p>
            <a:pPr marL="342900" indent="-342900" fontAlgn="auto">
              <a:spcAft>
                <a:spcPts val="0"/>
              </a:spcAft>
              <a:buFont typeface="+mj-lt"/>
              <a:buAutoNum type="arabicPeriod"/>
              <a:defRPr/>
            </a:pPr>
            <a:r>
              <a:rPr lang="en-US" sz="2000" dirty="0"/>
              <a:t>Employment, education and training opportunities for beneficial owners.</a:t>
            </a:r>
          </a:p>
          <a:p>
            <a:pPr marL="342900" indent="-342900" fontAlgn="auto">
              <a:spcAft>
                <a:spcPts val="0"/>
              </a:spcAft>
              <a:buFont typeface="+mj-lt"/>
              <a:buAutoNum type="arabicPeriod"/>
              <a:defRPr/>
            </a:pPr>
            <a:r>
              <a:rPr lang="en-US" sz="2000" dirty="0"/>
              <a:t>Creation of sustainable income for beneficial owners.</a:t>
            </a:r>
          </a:p>
          <a:p>
            <a:pPr marL="0" indent="0" fontAlgn="auto">
              <a:spcAft>
                <a:spcPts val="0"/>
              </a:spcAft>
              <a:buFont typeface="Arial" panose="020B0604020202020204" pitchFamily="34" charset="0"/>
              <a:buNone/>
              <a:defRPr/>
            </a:pPr>
            <a:r>
              <a:rPr lang="en-US" sz="2000" dirty="0"/>
              <a:t>Each principle will now be detailed, and we invite owner feedback and engagement through this hui process.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35BBC8D-2A5A-41D1-8DC9-434D3AD093EE}"/>
              </a:ext>
            </a:extLst>
          </p:cNvPr>
          <p:cNvSpPr>
            <a:spLocks noGrp="1" noChangeArrowheads="1"/>
          </p:cNvSpPr>
          <p:nvPr>
            <p:ph type="title"/>
          </p:nvPr>
        </p:nvSpPr>
        <p:spPr>
          <a:xfrm>
            <a:off x="838200" y="369888"/>
            <a:ext cx="10515600" cy="1268412"/>
          </a:xfrm>
        </p:spPr>
        <p:txBody>
          <a:bodyPr/>
          <a:lstStyle/>
          <a:p>
            <a:pPr eaLnBrk="1" hangingPunct="1"/>
            <a:r>
              <a:rPr lang="en-US" altLang="en-US" sz="4000"/>
              <a:t> Trustee Guiding Principles for TK14:</a:t>
            </a:r>
          </a:p>
        </p:txBody>
      </p:sp>
      <p:pic>
        <p:nvPicPr>
          <p:cNvPr id="15363" name="Picture 4" descr="Decorative Panel - Te Tukutuku">
            <a:extLst>
              <a:ext uri="{FF2B5EF4-FFF2-40B4-BE49-F238E27FC236}">
                <a16:creationId xmlns:a16="http://schemas.microsoft.com/office/drawing/2014/main" id="{F297AB1B-AC48-421C-B95D-485FB9CB4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Decorative Panel - Te Tukutuku">
            <a:extLst>
              <a:ext uri="{FF2B5EF4-FFF2-40B4-BE49-F238E27FC236}">
                <a16:creationId xmlns:a16="http://schemas.microsoft.com/office/drawing/2014/main" id="{5FC486D9-6666-4403-BC14-3B875D377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2075CB0E-4EE7-489C-BFD5-DC9612A71299}"/>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1: Developing the land without selling it:</a:t>
            </a:r>
          </a:p>
          <a:p>
            <a:pPr fontAlgn="auto">
              <a:spcAft>
                <a:spcPts val="0"/>
              </a:spcAft>
              <a:defRPr/>
            </a:pPr>
            <a:r>
              <a:rPr lang="en-US" sz="2000" dirty="0"/>
              <a:t>Retention of land is a priority.</a:t>
            </a:r>
          </a:p>
          <a:p>
            <a:pPr fontAlgn="auto">
              <a:spcAft>
                <a:spcPts val="0"/>
              </a:spcAft>
              <a:defRPr/>
            </a:pPr>
            <a:r>
              <a:rPr lang="en-US" sz="2000" dirty="0"/>
              <a:t>Create sustainable income streams through long term leases.</a:t>
            </a:r>
          </a:p>
          <a:p>
            <a:pPr fontAlgn="auto">
              <a:spcAft>
                <a:spcPts val="0"/>
              </a:spcAft>
              <a:defRPr/>
            </a:pPr>
            <a:r>
              <a:rPr lang="en-US" sz="2000" dirty="0"/>
              <a:t>Where land interests are to be encumbered for infrastructure servicing (</a:t>
            </a:r>
            <a:r>
              <a:rPr lang="en-US" sz="2000" dirty="0" err="1"/>
              <a:t>eg</a:t>
            </a:r>
            <a:r>
              <a:rPr lang="en-US" sz="2000" dirty="0"/>
              <a:t> long term land leases / easements) the preference is to offset the encumbrance by way of increasing overall trust land holdings (via land exchange options). </a:t>
            </a:r>
          </a:p>
          <a:p>
            <a:pPr fontAlgn="auto">
              <a:spcAft>
                <a:spcPts val="0"/>
              </a:spcAft>
              <a:defRPr/>
            </a:pPr>
            <a:r>
              <a:rPr lang="en-US" sz="2000" dirty="0"/>
              <a:t>Some land for roads may require vesting for owner housing to be delivered.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FDCFA5A-D3B1-4932-927D-9F1AED4A20DE}"/>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17411" name="Picture 4" descr="Decorative Panel - Te Tukutuku">
            <a:extLst>
              <a:ext uri="{FF2B5EF4-FFF2-40B4-BE49-F238E27FC236}">
                <a16:creationId xmlns:a16="http://schemas.microsoft.com/office/drawing/2014/main" id="{0E481717-1272-431C-B5CD-2EF329BE0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ecorative Panel - Te Tukutuku">
            <a:extLst>
              <a:ext uri="{FF2B5EF4-FFF2-40B4-BE49-F238E27FC236}">
                <a16:creationId xmlns:a16="http://schemas.microsoft.com/office/drawing/2014/main" id="{2AC71881-B731-422C-94E2-A5CBDEC12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D2AD4EEB-EF0E-425F-9012-EF5A7460C766}"/>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2: Ensuring our history and cultural connection is represented and respected:</a:t>
            </a:r>
          </a:p>
          <a:p>
            <a:pPr fontAlgn="auto">
              <a:spcAft>
                <a:spcPts val="0"/>
              </a:spcAft>
              <a:defRPr/>
            </a:pPr>
            <a:r>
              <a:rPr lang="en-US" sz="2000" dirty="0"/>
              <a:t>Protection of known historical, cultural and ecological sites within the block.</a:t>
            </a:r>
          </a:p>
          <a:p>
            <a:pPr fontAlgn="auto">
              <a:spcAft>
                <a:spcPts val="0"/>
              </a:spcAft>
              <a:defRPr/>
            </a:pPr>
            <a:r>
              <a:rPr lang="mi-NZ" sz="2000" dirty="0">
                <a:ea typeface="Calibri" panose="020F0502020204030204" pitchFamily="34" charset="0"/>
                <a:cs typeface="Times New Roman" panose="02020603050405020304" pitchFamily="18" charset="0"/>
              </a:rPr>
              <a:t>Appropriate naming of roads, streets, parks, cycleways and reserves that includes te reo Māori and recognises our history.</a:t>
            </a:r>
            <a:endParaRPr lang="en-NZ" sz="2000" dirty="0">
              <a:ea typeface="Calibri" panose="020F0502020204030204" pitchFamily="34" charset="0"/>
              <a:cs typeface="Times New Roman" panose="02020603050405020304" pitchFamily="18" charset="0"/>
            </a:endParaRPr>
          </a:p>
          <a:p>
            <a:pPr fontAlgn="auto">
              <a:spcAft>
                <a:spcPts val="0"/>
              </a:spcAft>
              <a:defRPr/>
            </a:pPr>
            <a:r>
              <a:rPr lang="mi-NZ" sz="2000" dirty="0">
                <a:ea typeface="Calibri" panose="020F0502020204030204" pitchFamily="34" charset="0"/>
                <a:cs typeface="Times New Roman" panose="02020603050405020304" pitchFamily="18" charset="0"/>
              </a:rPr>
              <a:t>Give priority preference to our own people for employment, advisory, commercial and personal participation with our lands.</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BB19866-077D-49AE-8EB7-5E6097CD97F0}"/>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19459" name="Picture 4" descr="Decorative Panel - Te Tukutuku">
            <a:extLst>
              <a:ext uri="{FF2B5EF4-FFF2-40B4-BE49-F238E27FC236}">
                <a16:creationId xmlns:a16="http://schemas.microsoft.com/office/drawing/2014/main" id="{D10EC79E-5AB7-4675-824E-8B5282AF3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Decorative Panel - Te Tukutuku">
            <a:extLst>
              <a:ext uri="{FF2B5EF4-FFF2-40B4-BE49-F238E27FC236}">
                <a16:creationId xmlns:a16="http://schemas.microsoft.com/office/drawing/2014/main" id="{9840657B-218B-435F-9790-2C278F83A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04EB401-F912-4B33-89E9-C8135F0F8318}"/>
              </a:ext>
            </a:extLst>
          </p:cNvPr>
          <p:cNvSpPr txBox="1">
            <a:spLocks/>
          </p:cNvSpPr>
          <p:nvPr/>
        </p:nvSpPr>
        <p:spPr>
          <a:xfrm>
            <a:off x="838200" y="1517650"/>
            <a:ext cx="10515600" cy="38227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3: Houses for our people:</a:t>
            </a:r>
          </a:p>
          <a:p>
            <a:pPr marL="0" indent="0" fontAlgn="auto">
              <a:spcAft>
                <a:spcPts val="0"/>
              </a:spcAft>
              <a:buFont typeface="Arial" panose="020B0604020202020204" pitchFamily="34" charset="0"/>
              <a:buNone/>
              <a:defRPr/>
            </a:pPr>
            <a:r>
              <a:rPr lang="en-US" sz="2000" dirty="0"/>
              <a:t>Initiatives include: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Build Own Operate Transfer Model – Kāinga Ora build, own and operate affordable rental properties that cater for beneficial owners and the wider community on leasehold land, which is returned after a period of up to 25 years.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Build to Own Housing – This would likely be on a shared equity basis guaranteed by Kāinga Ora and the Tumu Kaituna 14 Trust and provided for through the Progressive Home Ownership Fund.</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Community Housing – Establishing community housing development through a provider and our trust that would specifically cater to providing affordable rental accommodation for our owners and their whānau.</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Transitional housing for our people without stable accommodation.</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6207E8A-FD79-4A33-A59D-A26F3E75C96C}"/>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Preliminaries / House Keeping</a:t>
            </a:r>
          </a:p>
        </p:txBody>
      </p:sp>
      <p:sp>
        <p:nvSpPr>
          <p:cNvPr id="6147" name="Content Placeholder 2">
            <a:extLst>
              <a:ext uri="{FF2B5EF4-FFF2-40B4-BE49-F238E27FC236}">
                <a16:creationId xmlns:a16="http://schemas.microsoft.com/office/drawing/2014/main" id="{6AB368B5-EC18-4CBC-BB32-64AA20B75CE0}"/>
              </a:ext>
            </a:extLst>
          </p:cNvPr>
          <p:cNvSpPr>
            <a:spLocks noGrp="1" noChangeArrowheads="1"/>
          </p:cNvSpPr>
          <p:nvPr>
            <p:ph idx="1"/>
          </p:nvPr>
        </p:nvSpPr>
        <p:spPr>
          <a:xfrm>
            <a:off x="838200" y="1517650"/>
            <a:ext cx="10515600" cy="4400550"/>
          </a:xfrm>
        </p:spPr>
        <p:txBody>
          <a:bodyPr/>
          <a:lstStyle/>
          <a:p>
            <a:pPr eaLnBrk="1" hangingPunct="1"/>
            <a:r>
              <a:rPr lang="en-US" altLang="en-US" sz="2400"/>
              <a:t>Karakia</a:t>
            </a:r>
          </a:p>
          <a:p>
            <a:pPr eaLnBrk="1" hangingPunct="1"/>
            <a:r>
              <a:rPr lang="en-US" altLang="en-US" sz="2400"/>
              <a:t>Introduction of Trustees and Support Team</a:t>
            </a:r>
          </a:p>
          <a:p>
            <a:pPr eaLnBrk="1" hangingPunct="1"/>
            <a:r>
              <a:rPr lang="en-US" altLang="en-US" sz="2400"/>
              <a:t>Owners must register – Amber Taare will message if details are required</a:t>
            </a:r>
          </a:p>
          <a:p>
            <a:pPr eaLnBrk="1" hangingPunct="1"/>
            <a:r>
              <a:rPr lang="en-US" altLang="en-US" sz="2400"/>
              <a:t>Hui Protocols:  Hui will be recorded and made available on the website to owners.  This presentation will also be posted on the website.  </a:t>
            </a:r>
          </a:p>
          <a:p>
            <a:pPr eaLnBrk="1" hangingPunct="1"/>
            <a:r>
              <a:rPr lang="en-US" altLang="en-US" sz="2400"/>
              <a:t>Webinar style via Zoom: How to participate by asking questions or giving feedback or giving apologies?   Use the Q&amp;A function; </a:t>
            </a:r>
          </a:p>
          <a:p>
            <a:pPr eaLnBrk="1" hangingPunct="1"/>
            <a:endParaRPr lang="en-US" altLang="en-US" sz="2400"/>
          </a:p>
          <a:p>
            <a:pPr eaLnBrk="1" hangingPunct="1"/>
            <a:endParaRPr lang="en-US" altLang="en-US"/>
          </a:p>
        </p:txBody>
      </p:sp>
      <p:pic>
        <p:nvPicPr>
          <p:cNvPr id="6148" name="Picture 4" descr="Decorative Panel - Te Tukutuku">
            <a:extLst>
              <a:ext uri="{FF2B5EF4-FFF2-40B4-BE49-F238E27FC236}">
                <a16:creationId xmlns:a16="http://schemas.microsoft.com/office/drawing/2014/main" id="{FB51AAF6-1E17-43AC-B29B-0BF1E8F3E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Decorative Panel - Te Tukutuku">
            <a:extLst>
              <a:ext uri="{FF2B5EF4-FFF2-40B4-BE49-F238E27FC236}">
                <a16:creationId xmlns:a16="http://schemas.microsoft.com/office/drawing/2014/main" id="{DE00F8B8-F1C1-4160-9432-E7556376E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9D0E44DE-AB91-460D-A849-EDCC8B7B3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5006975"/>
            <a:ext cx="103505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A14F27F-36F0-4778-BB85-264E3AEE694B}"/>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21507" name="Picture 4" descr="Decorative Panel - Te Tukutuku">
            <a:extLst>
              <a:ext uri="{FF2B5EF4-FFF2-40B4-BE49-F238E27FC236}">
                <a16:creationId xmlns:a16="http://schemas.microsoft.com/office/drawing/2014/main" id="{6CFBE2DB-2B7A-4760-9EC6-3E9968AE5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Decorative Panel - Te Tukutuku">
            <a:extLst>
              <a:ext uri="{FF2B5EF4-FFF2-40B4-BE49-F238E27FC236}">
                <a16:creationId xmlns:a16="http://schemas.microsoft.com/office/drawing/2014/main" id="{2956C2DD-D3FB-42D0-83BE-485897B6C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B112B0B6-9ECE-48BD-8A12-DCD16FCEE039}"/>
              </a:ext>
            </a:extLst>
          </p:cNvPr>
          <p:cNvSpPr txBox="1">
            <a:spLocks/>
          </p:cNvSpPr>
          <p:nvPr/>
        </p:nvSpPr>
        <p:spPr>
          <a:xfrm>
            <a:off x="838200" y="1517650"/>
            <a:ext cx="10515600" cy="3822700"/>
          </a:xfrm>
          <a:prstGeom prst="rect">
            <a:avLst/>
          </a:prstGeom>
        </p:spPr>
        <p:txBody>
          <a:bodyPr>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4: Community spaces and places for beneficial owners :</a:t>
            </a:r>
          </a:p>
          <a:p>
            <a:pPr marL="0" indent="0" fontAlgn="auto">
              <a:spcAft>
                <a:spcPts val="0"/>
              </a:spcAft>
              <a:buFont typeface="Arial" panose="020B0604020202020204" pitchFamily="34" charset="0"/>
              <a:buNone/>
              <a:defRPr/>
            </a:pPr>
            <a:r>
              <a:rPr lang="en-US" sz="2000" dirty="0"/>
              <a:t>Initiatives include: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A holiday park and campground on the coast for priority use by our owners and their whānau, which is managed by the Trust (or Trust appointed persons).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A cultural centre to show and highlight the substantive history and cultural aspects associated with the whenua.</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A boat storage adjacent to the Kaituna River for use by the owners and their whānau.</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Parks and reserves that will cater for a range of ages and abilities.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Sports grounds and facilities for the whole community.</a:t>
            </a:r>
          </a:p>
          <a:p>
            <a:pPr marL="342900" indent="-342900" fontAlgn="auto">
              <a:lnSpc>
                <a:spcPct val="107000"/>
              </a:lnSpc>
              <a:spcAft>
                <a:spcPts val="800"/>
              </a:spcAft>
              <a:buFont typeface="Symbol" panose="05050102010706020507" pitchFamily="18" charset="2"/>
              <a:buChar char=""/>
              <a:defRPr/>
            </a:pPr>
            <a:r>
              <a:rPr lang="en-NZ" sz="2000" dirty="0">
                <a:ea typeface="Calibri" panose="020F0502020204030204" pitchFamily="34" charset="0"/>
                <a:cs typeface="Times New Roman" panose="02020603050405020304" pitchFamily="18" charset="0"/>
              </a:rPr>
              <a:t>Riparian protection of and access to waterways.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D2712A3-1732-42DE-95BD-676B26A69935}"/>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23555" name="Picture 4" descr="Decorative Panel - Te Tukutuku">
            <a:extLst>
              <a:ext uri="{FF2B5EF4-FFF2-40B4-BE49-F238E27FC236}">
                <a16:creationId xmlns:a16="http://schemas.microsoft.com/office/drawing/2014/main" id="{723D80D0-CB5B-48D7-9033-1457EE092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Decorative Panel - Te Tukutuku">
            <a:extLst>
              <a:ext uri="{FF2B5EF4-FFF2-40B4-BE49-F238E27FC236}">
                <a16:creationId xmlns:a16="http://schemas.microsoft.com/office/drawing/2014/main" id="{7C0A6FCA-649E-4548-93FF-E448059E1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5F66C506-0B96-41DF-9B93-5164238F9CCC}"/>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5: Commercial opportunities for beneficial owners:</a:t>
            </a:r>
          </a:p>
          <a:p>
            <a:pPr marL="0" indent="0" fontAlgn="auto">
              <a:spcAft>
                <a:spcPts val="0"/>
              </a:spcAft>
              <a:buFont typeface="Arial" panose="020B0604020202020204" pitchFamily="34" charset="0"/>
              <a:buNone/>
              <a:defRPr/>
            </a:pPr>
            <a:r>
              <a:rPr lang="en-US" sz="2000" dirty="0"/>
              <a:t>Initiatives include: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Use of proposed commercial zoned land for small business establishment by owners and whānau.</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Support the establishment of small businesses by owners and whānau in the form of subsidised land lease, low interest loans and business and mentoring assistance.</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9C67AD3-C820-4A96-8AA8-7FDACDB4DA60}"/>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25603" name="Picture 4" descr="Decorative Panel - Te Tukutuku">
            <a:extLst>
              <a:ext uri="{FF2B5EF4-FFF2-40B4-BE49-F238E27FC236}">
                <a16:creationId xmlns:a16="http://schemas.microsoft.com/office/drawing/2014/main" id="{51EE0907-B02A-4C7D-9DD8-2843D70D9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Decorative Panel - Te Tukutuku">
            <a:extLst>
              <a:ext uri="{FF2B5EF4-FFF2-40B4-BE49-F238E27FC236}">
                <a16:creationId xmlns:a16="http://schemas.microsoft.com/office/drawing/2014/main" id="{2C8A8812-6547-41B0-BD45-F5DF46C7F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524E4D9C-6A58-46B6-8438-6088F829AA72}"/>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6: Employment, education and training opportunities for beneficial owners:</a:t>
            </a:r>
          </a:p>
          <a:p>
            <a:pPr marL="0" indent="0" fontAlgn="auto">
              <a:spcAft>
                <a:spcPts val="0"/>
              </a:spcAft>
              <a:buFont typeface="Arial" panose="020B0604020202020204" pitchFamily="34" charset="0"/>
              <a:buNone/>
              <a:defRPr/>
            </a:pPr>
            <a:r>
              <a:rPr lang="en-US" sz="2000" dirty="0"/>
              <a:t>Provide: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Training opportunities.</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Employment opportunities.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Business opportunities.</a:t>
            </a:r>
          </a:p>
          <a:p>
            <a:pPr marL="0" indent="0" fontAlgn="auto">
              <a:lnSpc>
                <a:spcPct val="107000"/>
              </a:lnSpc>
              <a:spcAft>
                <a:spcPts val="0"/>
              </a:spcAft>
              <a:buFont typeface="Arial" panose="020B0604020202020204" pitchFamily="34" charset="0"/>
              <a:buNone/>
              <a:defRPr/>
            </a:pPr>
            <a:r>
              <a:rPr lang="mi-NZ" sz="2000" dirty="0">
                <a:ea typeface="Calibri" panose="020F0502020204030204" pitchFamily="34" charset="0"/>
                <a:cs typeface="Times New Roman" panose="02020603050405020304" pitchFamily="18" charset="0"/>
              </a:rPr>
              <a:t>Trustees actively invite ideas and feedback from owners on potential opportunities.</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5EEB132-A357-46D7-9F2B-8E0541A98001}"/>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27651" name="Picture 4" descr="Decorative Panel - Te Tukutuku">
            <a:extLst>
              <a:ext uri="{FF2B5EF4-FFF2-40B4-BE49-F238E27FC236}">
                <a16:creationId xmlns:a16="http://schemas.microsoft.com/office/drawing/2014/main" id="{F3C187C2-BF0D-4D7F-8328-44BB693E0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Decorative Panel - Te Tukutuku">
            <a:extLst>
              <a:ext uri="{FF2B5EF4-FFF2-40B4-BE49-F238E27FC236}">
                <a16:creationId xmlns:a16="http://schemas.microsoft.com/office/drawing/2014/main" id="{44C4D342-7511-4DEB-9CC7-9350102F1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F42F7E3-9CFC-4910-8ECB-D03CE85902D5}"/>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7: Creation of sustainable income for beneficial owners:</a:t>
            </a:r>
            <a:endParaRPr lang="en-US" sz="2000" dirty="0"/>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Underpins the other guiding principles.</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Provided through long term land and building leases.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Supports, compliments and builds on surrounding urbanisation.</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B7FBAEE-7360-4F00-9E5D-FAE04637C8AA}"/>
              </a:ext>
            </a:extLst>
          </p:cNvPr>
          <p:cNvSpPr>
            <a:spLocks noGrp="1" noChangeArrowheads="1"/>
          </p:cNvSpPr>
          <p:nvPr>
            <p:ph type="title"/>
          </p:nvPr>
        </p:nvSpPr>
        <p:spPr>
          <a:xfrm>
            <a:off x="838200" y="369888"/>
            <a:ext cx="10515600" cy="1268412"/>
          </a:xfrm>
        </p:spPr>
        <p:txBody>
          <a:bodyPr/>
          <a:lstStyle/>
          <a:p>
            <a:pPr eaLnBrk="1" hangingPunct="1"/>
            <a:r>
              <a:rPr lang="en-US" altLang="en-US">
                <a:solidFill>
                  <a:srgbClr val="6D2929"/>
                </a:solidFill>
              </a:rPr>
              <a:t>Proposal for Trustee Rotation and Elections:</a:t>
            </a:r>
          </a:p>
        </p:txBody>
      </p:sp>
      <p:pic>
        <p:nvPicPr>
          <p:cNvPr id="29699" name="Picture 4" descr="Decorative Panel - Te Tukutuku">
            <a:extLst>
              <a:ext uri="{FF2B5EF4-FFF2-40B4-BE49-F238E27FC236}">
                <a16:creationId xmlns:a16="http://schemas.microsoft.com/office/drawing/2014/main" id="{9BCEB659-8044-4D58-9A9B-D9A3866E4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Decorative Panel - Te Tukutuku">
            <a:extLst>
              <a:ext uri="{FF2B5EF4-FFF2-40B4-BE49-F238E27FC236}">
                <a16:creationId xmlns:a16="http://schemas.microsoft.com/office/drawing/2014/main" id="{79176B51-13B7-449F-8363-6CEEFC81C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19238D0-C6F5-47BE-9009-D40DB4628736}"/>
              </a:ext>
            </a:extLst>
          </p:cNvPr>
          <p:cNvSpPr txBox="1">
            <a:spLocks/>
          </p:cNvSpPr>
          <p:nvPr/>
        </p:nvSpPr>
        <p:spPr>
          <a:xfrm>
            <a:off x="838200" y="1508125"/>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2000" dirty="0"/>
              <a:t>Seven trustees be elected for five years.</a:t>
            </a:r>
          </a:p>
          <a:p>
            <a:pPr fontAlgn="auto">
              <a:spcAft>
                <a:spcPts val="0"/>
              </a:spcAft>
              <a:defRPr/>
            </a:pPr>
            <a:r>
              <a:rPr lang="en-US" sz="2000" dirty="0"/>
              <a:t>Elections every two years (for two positions) to provide for rotation of trustees.</a:t>
            </a:r>
          </a:p>
          <a:p>
            <a:pPr fontAlgn="auto">
              <a:spcAft>
                <a:spcPts val="0"/>
              </a:spcAft>
              <a:defRPr/>
            </a:pPr>
            <a:r>
              <a:rPr lang="en-US" sz="2000" dirty="0"/>
              <a:t>Current trustees would retire two at a time over the next three elections.</a:t>
            </a:r>
          </a:p>
          <a:p>
            <a:pPr fontAlgn="auto">
              <a:spcAft>
                <a:spcPts val="0"/>
              </a:spcAft>
              <a:defRPr/>
            </a:pPr>
            <a:r>
              <a:rPr lang="en-US" sz="2000" dirty="0"/>
              <a:t>Retiring trustees can seek re-election.</a:t>
            </a:r>
          </a:p>
          <a:p>
            <a:pPr fontAlgn="auto">
              <a:spcAft>
                <a:spcPts val="0"/>
              </a:spcAft>
              <a:defRPr/>
            </a:pPr>
            <a:r>
              <a:rPr lang="en-US" sz="2000" dirty="0"/>
              <a:t>Trustees would be elected by postal vote and nominees should have:</a:t>
            </a:r>
          </a:p>
          <a:p>
            <a:pPr marL="625475" indent="-265113" fontAlgn="auto">
              <a:spcAft>
                <a:spcPts val="0"/>
              </a:spcAft>
              <a:buFont typeface="Wingdings" panose="05000000000000000000" pitchFamily="2" charset="2"/>
              <a:buChar char="Ø"/>
              <a:defRPr/>
            </a:pPr>
            <a:r>
              <a:rPr lang="en-US" sz="2000" dirty="0"/>
              <a:t>Seven years experience in </a:t>
            </a:r>
            <a:r>
              <a:rPr lang="mi-NZ" sz="2000" dirty="0">
                <a:ea typeface="Calibri" panose="020F0502020204030204" pitchFamily="34" charset="0"/>
                <a:cs typeface="Times New Roman" panose="02020603050405020304" pitchFamily="18" charset="0"/>
              </a:rPr>
              <a:t>Māori land governance or administration, law, commerce or management</a:t>
            </a:r>
            <a:r>
              <a:rPr lang="en-US" sz="2000" dirty="0">
                <a:ea typeface="Calibri" panose="020F0502020204030204" pitchFamily="34" charset="0"/>
                <a:cs typeface="Times New Roman" panose="02020603050405020304" pitchFamily="18" charset="0"/>
              </a:rPr>
              <a:t>; or</a:t>
            </a:r>
          </a:p>
          <a:p>
            <a:pPr marL="625475" indent="-265113" fontAlgn="auto">
              <a:spcAft>
                <a:spcPts val="0"/>
              </a:spcAft>
              <a:buFont typeface="Wingdings" panose="05000000000000000000" pitchFamily="2" charset="2"/>
              <a:buChar char="Ø"/>
              <a:defRPr/>
            </a:pPr>
            <a:r>
              <a:rPr lang="mi-NZ" sz="2000" dirty="0">
                <a:ea typeface="Calibri" panose="020F0502020204030204" pitchFamily="34" charset="0"/>
                <a:cs typeface="Times New Roman" panose="02020603050405020304" pitchFamily="18" charset="0"/>
              </a:rPr>
              <a:t>An NZQA-approved tertiary qualification Māori land administration, or business administration or management.</a:t>
            </a:r>
            <a:endParaRPr lang="en-US" sz="2000" dirty="0"/>
          </a:p>
          <a:p>
            <a:pPr fontAlgn="auto">
              <a:spcAft>
                <a:spcPts val="0"/>
              </a:spcAft>
              <a:defRPr/>
            </a:pPr>
            <a:r>
              <a:rPr lang="en-US" sz="2000" dirty="0"/>
              <a:t>Trust Order Variation is required subject to broad support of owners.</a:t>
            </a:r>
          </a:p>
          <a:p>
            <a:pPr marL="0" indent="0" fontAlgn="auto">
              <a:spcAft>
                <a:spcPts val="0"/>
              </a:spcAft>
              <a:buFont typeface="Arial" panose="020B0604020202020204" pitchFamily="34" charset="0"/>
              <a:buNone/>
              <a:defRPr/>
            </a:pPr>
            <a:endParaRPr lang="en-US" sz="2000" dirty="0"/>
          </a:p>
          <a:p>
            <a:pPr fontAlgn="auto">
              <a:spcAft>
                <a:spcPts val="0"/>
              </a:spcAft>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D467E44-82B4-49EE-A0BE-396CB73FCCB0}"/>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Te Tumu Development Update</a:t>
            </a:r>
          </a:p>
        </p:txBody>
      </p:sp>
      <p:pic>
        <p:nvPicPr>
          <p:cNvPr id="31747" name="Picture 4" descr="Decorative Panel - Te Tukutuku">
            <a:extLst>
              <a:ext uri="{FF2B5EF4-FFF2-40B4-BE49-F238E27FC236}">
                <a16:creationId xmlns:a16="http://schemas.microsoft.com/office/drawing/2014/main" id="{66FEAEDB-014D-4BD8-A634-D90325E9B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Decorative Panel - Te Tukutuku">
            <a:extLst>
              <a:ext uri="{FF2B5EF4-FFF2-40B4-BE49-F238E27FC236}">
                <a16:creationId xmlns:a16="http://schemas.microsoft.com/office/drawing/2014/main" id="{9B3BA801-AE5E-4350-8059-033F49095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C:\Documents and Settings\JFletcher\My Documents\Associations &amp; Publications\Transit\TEM Photomontage Mar'09\IMG_5367_sim_20090403.jpg">
            <a:extLst>
              <a:ext uri="{FF2B5EF4-FFF2-40B4-BE49-F238E27FC236}">
                <a16:creationId xmlns:a16="http://schemas.microsoft.com/office/drawing/2014/main" id="{E16D1FE8-B3AC-43D3-92AA-446EB4BCF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6" b="22005"/>
          <a:stretch>
            <a:fillRect/>
          </a:stretch>
        </p:blipFill>
        <p:spPr bwMode="auto">
          <a:xfrm>
            <a:off x="1409700" y="1422400"/>
            <a:ext cx="90614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Decorative Panel - Te Tukutuku">
            <a:extLst>
              <a:ext uri="{FF2B5EF4-FFF2-40B4-BE49-F238E27FC236}">
                <a16:creationId xmlns:a16="http://schemas.microsoft.com/office/drawing/2014/main" id="{8CAE279A-8C89-44C9-9E53-F7B0FD7CD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Decorative Panel - Te Tukutuku">
            <a:extLst>
              <a:ext uri="{FF2B5EF4-FFF2-40B4-BE49-F238E27FC236}">
                <a16:creationId xmlns:a16="http://schemas.microsoft.com/office/drawing/2014/main" id="{16D80715-1CA6-49BE-B41B-2C1B575B3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FB397726-E184-4464-A0B1-EDDE6F3292AA}"/>
              </a:ext>
            </a:extLst>
          </p:cNvPr>
          <p:cNvSpPr>
            <a:spLocks noGrp="1"/>
          </p:cNvSpPr>
          <p:nvPr>
            <p:ph type="title"/>
          </p:nvPr>
        </p:nvSpPr>
        <p:spPr>
          <a:xfrm>
            <a:off x="838200" y="890588"/>
            <a:ext cx="10723563" cy="555625"/>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Te Tumu Draft Structure Plan</a:t>
            </a:r>
            <a:br>
              <a:rPr lang="en-AU" dirty="0">
                <a:solidFill>
                  <a:srgbClr val="009900"/>
                </a:solidFill>
              </a:rPr>
            </a:br>
            <a:endParaRPr lang="en-NZ" dirty="0">
              <a:solidFill>
                <a:schemeClr val="tx2">
                  <a:lumMod val="60000"/>
                  <a:lumOff val="40000"/>
                </a:schemeClr>
              </a:solidFill>
            </a:endParaRPr>
          </a:p>
        </p:txBody>
      </p:sp>
      <p:pic>
        <p:nvPicPr>
          <p:cNvPr id="33797" name="Picture 8">
            <a:extLst>
              <a:ext uri="{FF2B5EF4-FFF2-40B4-BE49-F238E27FC236}">
                <a16:creationId xmlns:a16="http://schemas.microsoft.com/office/drawing/2014/main" id="{A21471F1-A4F1-4919-9B07-5D40F056A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5522913"/>
            <a:ext cx="58547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A close up of a map&#10;&#10;Description automatically generated">
            <a:extLst>
              <a:ext uri="{FF2B5EF4-FFF2-40B4-BE49-F238E27FC236}">
                <a16:creationId xmlns:a16="http://schemas.microsoft.com/office/drawing/2014/main" id="{A930203E-55E5-4149-A2D2-0E1F94F94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1217613"/>
            <a:ext cx="79851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Decorative Panel - Te Tukutuku">
            <a:extLst>
              <a:ext uri="{FF2B5EF4-FFF2-40B4-BE49-F238E27FC236}">
                <a16:creationId xmlns:a16="http://schemas.microsoft.com/office/drawing/2014/main" id="{0C054A70-BA67-40B4-A946-CE7ED4283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Decorative Panel - Te Tukutuku">
            <a:extLst>
              <a:ext uri="{FF2B5EF4-FFF2-40B4-BE49-F238E27FC236}">
                <a16:creationId xmlns:a16="http://schemas.microsoft.com/office/drawing/2014/main" id="{D232C6FD-EE11-4BB8-B6DC-3024F311F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C145EF33-0326-4336-BB83-280B93D8430C}"/>
              </a:ext>
            </a:extLst>
          </p:cNvPr>
          <p:cNvSpPr>
            <a:spLocks noGrp="1"/>
          </p:cNvSpPr>
          <p:nvPr>
            <p:ph type="title"/>
          </p:nvPr>
        </p:nvSpPr>
        <p:spPr>
          <a:xfrm>
            <a:off x="838200" y="854075"/>
            <a:ext cx="10723563" cy="557213"/>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Te Tumu Plan Change &amp; Structure Plan</a:t>
            </a:r>
            <a:br>
              <a:rPr lang="en-AU" dirty="0">
                <a:solidFill>
                  <a:srgbClr val="009900"/>
                </a:solidFill>
              </a:rPr>
            </a:br>
            <a:endParaRPr lang="en-NZ" dirty="0">
              <a:solidFill>
                <a:schemeClr val="tx2">
                  <a:lumMod val="60000"/>
                  <a:lumOff val="40000"/>
                </a:schemeClr>
              </a:solidFill>
            </a:endParaRPr>
          </a:p>
        </p:txBody>
      </p:sp>
      <p:pic>
        <p:nvPicPr>
          <p:cNvPr id="35845" name="Picture 8">
            <a:extLst>
              <a:ext uri="{FF2B5EF4-FFF2-40B4-BE49-F238E27FC236}">
                <a16:creationId xmlns:a16="http://schemas.microsoft.com/office/drawing/2014/main" id="{87B03A02-40B8-42A9-B41A-B7DCC2189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5522913"/>
            <a:ext cx="58547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5E94A777-0E80-45E7-9683-6B2C84AD0A6D}"/>
              </a:ext>
            </a:extLst>
          </p:cNvPr>
          <p:cNvSpPr txBox="1">
            <a:spLocks noChangeArrowheads="1"/>
          </p:cNvSpPr>
          <p:nvPr/>
        </p:nvSpPr>
        <p:spPr bwMode="auto">
          <a:xfrm>
            <a:off x="1011238" y="1060450"/>
            <a:ext cx="10377487" cy="4616450"/>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auto" hangingPunct="1">
              <a:spcBef>
                <a:spcPts val="0"/>
              </a:spcBef>
              <a:spcAft>
                <a:spcPts val="0"/>
              </a:spcAft>
              <a:defRPr/>
            </a:pPr>
            <a:r>
              <a:rPr lang="en-US" altLang="en-US" u="sng" dirty="0">
                <a:latin typeface="+mn-lt"/>
                <a:cs typeface="Arial" panose="020B0604020202020204" pitchFamily="34" charset="0"/>
              </a:rPr>
              <a:t>Finalised Workstreams:</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Land Constraints Identification &amp; Mapping</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High Level Urban Land Use Spatial Planning</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Natural Hazards</a:t>
            </a:r>
          </a:p>
          <a:p>
            <a:pPr marL="0" indent="0" eaLnBrk="1" fontAlgn="auto" hangingPunct="1">
              <a:spcBef>
                <a:spcPts val="0"/>
              </a:spcBef>
              <a:spcAft>
                <a:spcPts val="0"/>
              </a:spcAft>
              <a:defRPr/>
            </a:pPr>
            <a:r>
              <a:rPr lang="en-US" altLang="en-US" dirty="0">
                <a:latin typeface="+mn-lt"/>
                <a:cs typeface="Arial" panose="020B0604020202020204" pitchFamily="34" charset="0"/>
              </a:rPr>
              <a:t>4.    Stormwater Strategy; modelling, design strategy &amp; land-use optimisation</a:t>
            </a:r>
          </a:p>
          <a:p>
            <a:pPr marL="457200" indent="-457200" eaLnBrk="1" fontAlgn="auto" hangingPunct="1">
              <a:spcBef>
                <a:spcPts val="0"/>
              </a:spcBef>
              <a:spcAft>
                <a:spcPts val="0"/>
              </a:spcAft>
              <a:buFontTx/>
              <a:buAutoNum type="arabicPeriod" startAt="5"/>
              <a:defRPr/>
            </a:pPr>
            <a:r>
              <a:rPr lang="en-US" altLang="en-US" dirty="0">
                <a:latin typeface="+mn-lt"/>
                <a:cs typeface="Arial" panose="020B0604020202020204" pitchFamily="34" charset="0"/>
              </a:rPr>
              <a:t>Transportation &amp; Infrastructure Corridors; based on Multi-Model, Road  Corridor Design.</a:t>
            </a:r>
          </a:p>
          <a:p>
            <a:pPr marL="457200" indent="-457200" eaLnBrk="1" fontAlgn="auto" hangingPunct="1">
              <a:spcBef>
                <a:spcPts val="0"/>
              </a:spcBef>
              <a:spcAft>
                <a:spcPts val="0"/>
              </a:spcAft>
              <a:buFontTx/>
              <a:buAutoNum type="arabicPeriod" startAt="5"/>
              <a:defRPr/>
            </a:pPr>
            <a:r>
              <a:rPr lang="en-US" altLang="en-US" dirty="0">
                <a:latin typeface="+mn-lt"/>
                <a:cs typeface="Arial" panose="020B0604020202020204" pitchFamily="34" charset="0"/>
              </a:rPr>
              <a:t>Landscape and Visual Assessments.</a:t>
            </a:r>
          </a:p>
          <a:p>
            <a:pPr marL="0" indent="0" eaLnBrk="1" fontAlgn="auto" hangingPunct="1">
              <a:spcBef>
                <a:spcPts val="0"/>
              </a:spcBef>
              <a:spcAft>
                <a:spcPts val="0"/>
              </a:spcAft>
              <a:defRPr/>
            </a:pPr>
            <a:endParaRPr lang="en-US" altLang="en-US" sz="2000" dirty="0">
              <a:latin typeface="+mn-lt"/>
              <a:cs typeface="Arial" panose="020B0604020202020204" pitchFamily="34" charset="0"/>
            </a:endParaRPr>
          </a:p>
          <a:p>
            <a:pPr marL="0" indent="0" eaLnBrk="1" fontAlgn="auto" hangingPunct="1">
              <a:spcBef>
                <a:spcPts val="0"/>
              </a:spcBef>
              <a:spcAft>
                <a:spcPts val="0"/>
              </a:spcAft>
              <a:defRPr/>
            </a:pPr>
            <a:r>
              <a:rPr lang="en-US" altLang="en-US" u="sng" dirty="0">
                <a:latin typeface="+mn-lt"/>
                <a:cs typeface="Arial" panose="020B0604020202020204" pitchFamily="34" charset="0"/>
              </a:rPr>
              <a:t>Workstreams to be finalised:</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Tangata Whenua Consultation.</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NPSFM Wetland Identification and Consenting Pathways.</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Infrastructure Planning; centred on Water &amp; Wastewater.</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Planning Rules.</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Open Space Planning and Management.</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Development Contributions and Infrastructure Costings.</a:t>
            </a:r>
          </a:p>
          <a:p>
            <a:pPr marL="0" indent="0" eaLnBrk="1" fontAlgn="auto" hangingPunct="1">
              <a:spcBef>
                <a:spcPts val="0"/>
              </a:spcBef>
              <a:spcAft>
                <a:spcPts val="0"/>
              </a:spcAft>
              <a:defRPr/>
            </a:pPr>
            <a:endParaRPr lang="en-US" altLang="en-US" sz="2000" dirty="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anim calcmode="lin" valueType="num">
                                      <p:cBhvr additive="base">
                                        <p:cTn id="4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 calcmode="lin" valueType="num">
                                      <p:cBhvr additive="base">
                                        <p:cTn id="55"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 calcmode="lin" valueType="num">
                                      <p:cBhvr additive="base">
                                        <p:cTn id="6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 calcmode="lin" valueType="num">
                                      <p:cBhvr additive="base">
                                        <p:cTn id="67"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0">
                                            <p:txEl>
                                              <p:pRg st="12" end="12"/>
                                            </p:txEl>
                                          </p:spTgt>
                                        </p:tgtEl>
                                        <p:attrNameLst>
                                          <p:attrName>style.visibility</p:attrName>
                                        </p:attrNameLst>
                                      </p:cBhvr>
                                      <p:to>
                                        <p:strVal val="visible"/>
                                      </p:to>
                                    </p:set>
                                    <p:anim calcmode="lin" valueType="num">
                                      <p:cBhvr additive="base">
                                        <p:cTn id="73"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0">
                                            <p:txEl>
                                              <p:pRg st="13" end="13"/>
                                            </p:txEl>
                                          </p:spTgt>
                                        </p:tgtEl>
                                        <p:attrNameLst>
                                          <p:attrName>style.visibility</p:attrName>
                                        </p:attrNameLst>
                                      </p:cBhvr>
                                      <p:to>
                                        <p:strVal val="visible"/>
                                      </p:to>
                                    </p:set>
                                    <p:anim calcmode="lin" valueType="num">
                                      <p:cBhvr additive="base">
                                        <p:cTn id="79"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0">
                                            <p:txEl>
                                              <p:pRg st="14" end="14"/>
                                            </p:txEl>
                                          </p:spTgt>
                                        </p:tgtEl>
                                        <p:attrNameLst>
                                          <p:attrName>style.visibility</p:attrName>
                                        </p:attrNameLst>
                                      </p:cBhvr>
                                      <p:to>
                                        <p:strVal val="visible"/>
                                      </p:to>
                                    </p:set>
                                    <p:anim calcmode="lin" valueType="num">
                                      <p:cBhvr additive="base">
                                        <p:cTn id="8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Decorative Panel - Te Tukutuku">
            <a:extLst>
              <a:ext uri="{FF2B5EF4-FFF2-40B4-BE49-F238E27FC236}">
                <a16:creationId xmlns:a16="http://schemas.microsoft.com/office/drawing/2014/main" id="{AE78C3DE-3960-4F9B-97C0-F3824D794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Decorative Panel - Te Tukutuku">
            <a:extLst>
              <a:ext uri="{FF2B5EF4-FFF2-40B4-BE49-F238E27FC236}">
                <a16:creationId xmlns:a16="http://schemas.microsoft.com/office/drawing/2014/main" id="{432897CE-DB32-417C-A97A-D22BFD0A7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0745B185-BE4B-472B-A78D-4E8D2DD42521}"/>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Surrounding Development </a:t>
            </a:r>
            <a:br>
              <a:rPr lang="en-AU" dirty="0">
                <a:solidFill>
                  <a:srgbClr val="009900"/>
                </a:solidFill>
              </a:rPr>
            </a:br>
            <a:endParaRPr lang="en-NZ" dirty="0">
              <a:solidFill>
                <a:schemeClr val="tx2">
                  <a:lumMod val="60000"/>
                  <a:lumOff val="40000"/>
                </a:schemeClr>
              </a:solidFill>
            </a:endParaRPr>
          </a:p>
        </p:txBody>
      </p:sp>
      <p:sp>
        <p:nvSpPr>
          <p:cNvPr id="10" name="Text Box 7">
            <a:extLst>
              <a:ext uri="{FF2B5EF4-FFF2-40B4-BE49-F238E27FC236}">
                <a16:creationId xmlns:a16="http://schemas.microsoft.com/office/drawing/2014/main" id="{505DC57F-588B-4C68-A5E3-2EAE22B274A8}"/>
              </a:ext>
            </a:extLst>
          </p:cNvPr>
          <p:cNvSpPr txBox="1">
            <a:spLocks noChangeArrowheads="1"/>
          </p:cNvSpPr>
          <p:nvPr/>
        </p:nvSpPr>
        <p:spPr bwMode="auto">
          <a:xfrm>
            <a:off x="976313" y="1136650"/>
            <a:ext cx="10377487" cy="1754188"/>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Papamoa East Interchange (PEI): Due to commence in 2022 (subject to funding); completion in 2025.</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The Sands Town Centre: Commencement of first stage 2022/23 based on PEI commencement. To see more on this substantial development directly adjacent to TK14 go to </a:t>
            </a:r>
            <a:r>
              <a:rPr lang="en-US" altLang="en-US" dirty="0">
                <a:latin typeface="+mn-lt"/>
                <a:cs typeface="Arial" panose="020B0604020202020204" pitchFamily="34" charset="0"/>
                <a:hlinkClick r:id="rId4"/>
              </a:rPr>
              <a:t>https://www.youtube.com/watch?v=uTnFT2vRdNw</a:t>
            </a:r>
            <a:endParaRPr lang="en-US" altLang="en-US" dirty="0">
              <a:latin typeface="+mn-lt"/>
              <a:cs typeface="Arial" panose="020B0604020202020204" pitchFamily="34" charset="0"/>
            </a:endParaRP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Rangiuru Business Park: Earthworks for Interchange and Subdivision commenced late 2021.</a:t>
            </a:r>
          </a:p>
        </p:txBody>
      </p:sp>
      <p:pic>
        <p:nvPicPr>
          <p:cNvPr id="37894" name="Picture 6">
            <a:extLst>
              <a:ext uri="{FF2B5EF4-FFF2-40B4-BE49-F238E27FC236}">
                <a16:creationId xmlns:a16="http://schemas.microsoft.com/office/drawing/2014/main" id="{A88A8FE6-24BF-4967-8265-7D32D5E0A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2890838"/>
            <a:ext cx="374808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C4741D6-8633-4118-AFA7-B288F3C71E69}"/>
              </a:ext>
            </a:extLst>
          </p:cNvPr>
          <p:cNvSpPr/>
          <p:nvPr/>
        </p:nvSpPr>
        <p:spPr>
          <a:xfrm>
            <a:off x="976313" y="3500438"/>
            <a:ext cx="1258887" cy="996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ln>
                <a:solidFill>
                  <a:srgbClr val="FF0000"/>
                </a:solidFill>
              </a:ln>
              <a:noFill/>
            </a:endParaRPr>
          </a:p>
        </p:txBody>
      </p:sp>
      <p:sp>
        <p:nvSpPr>
          <p:cNvPr id="37896" name="TextBox 11">
            <a:extLst>
              <a:ext uri="{FF2B5EF4-FFF2-40B4-BE49-F238E27FC236}">
                <a16:creationId xmlns:a16="http://schemas.microsoft.com/office/drawing/2014/main" id="{D5DA5B33-A8AE-40B3-930B-0AE8627FB633}"/>
              </a:ext>
            </a:extLst>
          </p:cNvPr>
          <p:cNvSpPr txBox="1">
            <a:spLocks noChangeArrowheads="1"/>
          </p:cNvSpPr>
          <p:nvPr/>
        </p:nvSpPr>
        <p:spPr bwMode="auto">
          <a:xfrm>
            <a:off x="4941888" y="3429000"/>
            <a:ext cx="2779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a:solidFill>
                  <a:schemeClr val="tx1"/>
                </a:solidFill>
              </a:rPr>
              <a:t>Papamoa East Interchange</a:t>
            </a:r>
          </a:p>
        </p:txBody>
      </p:sp>
      <p:cxnSp>
        <p:nvCxnSpPr>
          <p:cNvPr id="14" name="Straight Arrow Connector 13">
            <a:extLst>
              <a:ext uri="{FF2B5EF4-FFF2-40B4-BE49-F238E27FC236}">
                <a16:creationId xmlns:a16="http://schemas.microsoft.com/office/drawing/2014/main" id="{C8BC853C-197E-4506-B91C-65AEDB97411A}"/>
              </a:ext>
            </a:extLst>
          </p:cNvPr>
          <p:cNvCxnSpPr>
            <a:cxnSpLocks/>
          </p:cNvCxnSpPr>
          <p:nvPr/>
        </p:nvCxnSpPr>
        <p:spPr>
          <a:xfrm flipH="1">
            <a:off x="1736725" y="3633788"/>
            <a:ext cx="3205163" cy="2381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Decorative Panel - Te Tukutuku">
            <a:extLst>
              <a:ext uri="{FF2B5EF4-FFF2-40B4-BE49-F238E27FC236}">
                <a16:creationId xmlns:a16="http://schemas.microsoft.com/office/drawing/2014/main" id="{DE1ECDFC-89D2-48CF-A936-282D001A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Decorative Panel - Te Tukutuku">
            <a:extLst>
              <a:ext uri="{FF2B5EF4-FFF2-40B4-BE49-F238E27FC236}">
                <a16:creationId xmlns:a16="http://schemas.microsoft.com/office/drawing/2014/main" id="{4D428B49-EB59-486F-8AC7-38843C32F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26FCD286-6CBE-4697-A1B1-ACEBABE2D78B}"/>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TK14 Funding Opportunities</a:t>
            </a:r>
            <a:br>
              <a:rPr lang="en-AU" dirty="0">
                <a:solidFill>
                  <a:srgbClr val="009900"/>
                </a:solidFill>
              </a:rPr>
            </a:br>
            <a:endParaRPr lang="en-NZ" dirty="0">
              <a:solidFill>
                <a:schemeClr val="tx2">
                  <a:lumMod val="60000"/>
                  <a:lumOff val="40000"/>
                </a:schemeClr>
              </a:solidFill>
            </a:endParaRPr>
          </a:p>
        </p:txBody>
      </p:sp>
      <p:pic>
        <p:nvPicPr>
          <p:cNvPr id="39941" name="Picture 8">
            <a:extLst>
              <a:ext uri="{FF2B5EF4-FFF2-40B4-BE49-F238E27FC236}">
                <a16:creationId xmlns:a16="http://schemas.microsoft.com/office/drawing/2014/main" id="{E73B8161-4881-49E1-A039-F8A0CF5C1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7">
            <a:extLst>
              <a:ext uri="{FF2B5EF4-FFF2-40B4-BE49-F238E27FC236}">
                <a16:creationId xmlns:a16="http://schemas.microsoft.com/office/drawing/2014/main" id="{05797AE5-0F77-4353-AAB2-44CD8EAB76B2}"/>
              </a:ext>
            </a:extLst>
          </p:cNvPr>
          <p:cNvSpPr txBox="1">
            <a:spLocks noChangeArrowheads="1"/>
          </p:cNvSpPr>
          <p:nvPr/>
        </p:nvSpPr>
        <p:spPr bwMode="auto">
          <a:xfrm>
            <a:off x="976313" y="1033463"/>
            <a:ext cx="1037748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US" altLang="en-US" sz="2000">
                <a:solidFill>
                  <a:schemeClr val="tx1"/>
                </a:solidFill>
                <a:cs typeface="Arial" panose="020B0604020202020204" pitchFamily="34" charset="0"/>
              </a:rPr>
              <a:t>There have been significant government initiatives recently introduced to support and enable </a:t>
            </a:r>
            <a:r>
              <a:rPr lang="mi-NZ" altLang="en-US" sz="2000">
                <a:solidFill>
                  <a:schemeClr val="tx1"/>
                </a:solidFill>
                <a:ea typeface="Calibri" panose="020F0502020204030204" pitchFamily="34" charset="0"/>
                <a:cs typeface="Times New Roman" panose="02020603050405020304" pitchFamily="18" charset="0"/>
              </a:rPr>
              <a:t>Māori-led housing solutions. These iniatives are centred on </a:t>
            </a:r>
            <a:r>
              <a:rPr lang="en-NZ" altLang="en-US" sz="2000" i="1">
                <a:solidFill>
                  <a:srgbClr val="000000"/>
                </a:solidFill>
                <a:cs typeface="Times New Roman" panose="02020603050405020304" pitchFamily="18" charset="0"/>
              </a:rPr>
              <a:t>Whai Kāinga Whai Oranga,t</a:t>
            </a:r>
            <a:r>
              <a:rPr lang="mi-NZ" altLang="en-US" sz="2000">
                <a:solidFill>
                  <a:schemeClr val="tx1"/>
                </a:solidFill>
                <a:cs typeface="Times New Roman" panose="02020603050405020304" pitchFamily="18" charset="0"/>
              </a:rPr>
              <a:t>he $730m fund can provide investment for:</a:t>
            </a:r>
          </a:p>
          <a:p>
            <a:pPr eaLnBrk="1" hangingPunct="1">
              <a:lnSpc>
                <a:spcPct val="100000"/>
              </a:lnSpc>
              <a:spcBef>
                <a:spcPct val="0"/>
              </a:spcBef>
              <a:buFont typeface="Footlight MT Light" panose="0204060206030A020304" pitchFamily="18" charset="0"/>
              <a:buAutoNum type="arabicPeriod"/>
            </a:pPr>
            <a:r>
              <a:rPr lang="en-US" altLang="en-US" sz="2000">
                <a:solidFill>
                  <a:schemeClr val="tx1"/>
                </a:solidFill>
                <a:cs typeface="Arial" panose="020B0604020202020204" pitchFamily="34" charset="0"/>
              </a:rPr>
              <a:t>Increasing organisational capability and capacity to deliver </a:t>
            </a:r>
            <a:r>
              <a:rPr lang="mi-NZ" altLang="en-US" sz="2000">
                <a:solidFill>
                  <a:schemeClr val="tx1"/>
                </a:solidFill>
                <a:cs typeface="Calibri" panose="020F0502020204030204" pitchFamily="34" charset="0"/>
              </a:rPr>
              <a:t>Māori-led housing solutions</a:t>
            </a:r>
            <a:r>
              <a:rPr lang="en-US" altLang="en-US" sz="2000">
                <a:solidFill>
                  <a:schemeClr val="tx1"/>
                </a:solidFill>
                <a:cs typeface="Arial" panose="020B0604020202020204" pitchFamily="34" charset="0"/>
              </a:rPr>
              <a:t>.</a:t>
            </a:r>
          </a:p>
          <a:p>
            <a:pPr eaLnBrk="1" hangingPunct="1">
              <a:lnSpc>
                <a:spcPct val="100000"/>
              </a:lnSpc>
              <a:spcBef>
                <a:spcPct val="0"/>
              </a:spcBef>
              <a:buFont typeface="Footlight MT Light" panose="0204060206030A020304" pitchFamily="18" charset="0"/>
              <a:buAutoNum type="arabicPeriod"/>
            </a:pPr>
            <a:r>
              <a:rPr lang="en-US" altLang="en-US" sz="2000">
                <a:solidFill>
                  <a:schemeClr val="tx1"/>
                </a:solidFill>
                <a:cs typeface="Arial" panose="020B0604020202020204" pitchFamily="34" charset="0"/>
              </a:rPr>
              <a:t>Delivery of new or upgraded infrastructure to increase the supply of build ready land.</a:t>
            </a:r>
          </a:p>
          <a:p>
            <a:pPr eaLnBrk="1" hangingPunct="1">
              <a:lnSpc>
                <a:spcPct val="100000"/>
              </a:lnSpc>
              <a:spcBef>
                <a:spcPct val="0"/>
              </a:spcBef>
              <a:buFont typeface="Footlight MT Light" panose="0204060206030A020304" pitchFamily="18" charset="0"/>
              <a:buAutoNum type="arabicPeriod"/>
            </a:pPr>
            <a:r>
              <a:rPr lang="en-US" altLang="en-US" sz="2000">
                <a:solidFill>
                  <a:schemeClr val="tx1"/>
                </a:solidFill>
                <a:cs typeface="Arial" panose="020B0604020202020204" pitchFamily="34" charset="0"/>
              </a:rPr>
              <a:t>Housing project that increase the supply of housing provided by </a:t>
            </a:r>
            <a:r>
              <a:rPr lang="mi-NZ" altLang="en-US" sz="2000">
                <a:solidFill>
                  <a:schemeClr val="tx1"/>
                </a:solidFill>
                <a:cs typeface="Calibri" panose="020F0502020204030204" pitchFamily="34" charset="0"/>
              </a:rPr>
              <a:t>Māori</a:t>
            </a:r>
            <a:r>
              <a:rPr lang="en-US" altLang="en-US" sz="2000">
                <a:solidFill>
                  <a:schemeClr val="tx1"/>
                </a:solidFill>
                <a:cs typeface="Arial" panose="020B0604020202020204" pitchFamily="34" charset="0"/>
              </a:rPr>
              <a:t>.</a:t>
            </a:r>
          </a:p>
          <a:p>
            <a:pPr eaLnBrk="1" hangingPunct="1">
              <a:lnSpc>
                <a:spcPct val="100000"/>
              </a:lnSpc>
              <a:spcBef>
                <a:spcPct val="0"/>
              </a:spcBef>
              <a:buFontTx/>
              <a:buNone/>
            </a:pPr>
            <a:endParaRPr lang="en-US" altLang="en-US" sz="2000">
              <a:solidFill>
                <a:schemeClr val="tx1"/>
              </a:solidFill>
              <a:cs typeface="Arial" panose="020B0604020202020204" pitchFamily="34" charset="0"/>
            </a:endParaRPr>
          </a:p>
          <a:p>
            <a:pPr eaLnBrk="1" hangingPunct="1">
              <a:lnSpc>
                <a:spcPct val="100000"/>
              </a:lnSpc>
              <a:spcBef>
                <a:spcPct val="0"/>
              </a:spcBef>
              <a:buFontTx/>
              <a:buNone/>
            </a:pPr>
            <a:r>
              <a:rPr lang="en-US" altLang="en-US" sz="2000">
                <a:solidFill>
                  <a:schemeClr val="tx1"/>
                </a:solidFill>
                <a:cs typeface="Arial" panose="020B0604020202020204" pitchFamily="34" charset="0"/>
              </a:rPr>
              <a:t>There is the opportunity for up to 1,500 (approx) residential dwellings on the TK14 land.</a:t>
            </a:r>
          </a:p>
          <a:p>
            <a:pPr eaLnBrk="1" hangingPunct="1">
              <a:lnSpc>
                <a:spcPct val="100000"/>
              </a:lnSpc>
              <a:spcBef>
                <a:spcPct val="0"/>
              </a:spcBef>
              <a:buFontTx/>
              <a:buNone/>
            </a:pPr>
            <a:endParaRPr lang="en-US" altLang="en-US" sz="2000">
              <a:solidFill>
                <a:schemeClr val="tx1"/>
              </a:solidFill>
              <a:cs typeface="Arial" panose="020B0604020202020204" pitchFamily="34" charset="0"/>
            </a:endParaRPr>
          </a:p>
          <a:p>
            <a:pPr eaLnBrk="1" hangingPunct="1">
              <a:lnSpc>
                <a:spcPct val="100000"/>
              </a:lnSpc>
              <a:spcBef>
                <a:spcPct val="0"/>
              </a:spcBef>
              <a:buFontTx/>
              <a:buNone/>
            </a:pPr>
            <a:r>
              <a:rPr lang="en-US" altLang="en-US" sz="2000">
                <a:solidFill>
                  <a:schemeClr val="tx1"/>
                </a:solidFill>
                <a:cs typeface="Arial" panose="020B0604020202020204" pitchFamily="34" charset="0"/>
              </a:rPr>
              <a:t>The Trustees have prepared and have lodged an Expression of Interest Application with Te Puni </a:t>
            </a:r>
            <a:r>
              <a:rPr lang="en-NZ" altLang="en-US" sz="2000">
                <a:solidFill>
                  <a:schemeClr val="tx1"/>
                </a:solidFill>
                <a:cs typeface="Times New Roman" panose="02020603050405020304" pitchFamily="18" charset="0"/>
              </a:rPr>
              <a:t>Kōkiri to fund a detailed business case and feasibility for housing on the TK14 land and provide infrastructure for the housing.</a:t>
            </a:r>
            <a:endParaRPr lang="en-US" altLang="en-US" sz="2000">
              <a:solidFill>
                <a:schemeClr val="tx1"/>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D58A4AC-D11E-45EE-9F31-DE36F2A950F5}"/>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Asking questions or providing feedback</a:t>
            </a:r>
          </a:p>
        </p:txBody>
      </p:sp>
      <p:sp>
        <p:nvSpPr>
          <p:cNvPr id="8195" name="Content Placeholder 2">
            <a:extLst>
              <a:ext uri="{FF2B5EF4-FFF2-40B4-BE49-F238E27FC236}">
                <a16:creationId xmlns:a16="http://schemas.microsoft.com/office/drawing/2014/main" id="{4AFA6C8F-1019-4C19-8B45-6A3BBF654AB0}"/>
              </a:ext>
            </a:extLst>
          </p:cNvPr>
          <p:cNvSpPr>
            <a:spLocks noGrp="1" noChangeArrowheads="1"/>
          </p:cNvSpPr>
          <p:nvPr>
            <p:ph idx="1"/>
          </p:nvPr>
        </p:nvSpPr>
        <p:spPr>
          <a:xfrm>
            <a:off x="838200" y="1517650"/>
            <a:ext cx="10515600" cy="4400550"/>
          </a:xfrm>
        </p:spPr>
        <p:txBody>
          <a:bodyPr/>
          <a:lstStyle/>
          <a:p>
            <a:pPr eaLnBrk="1" hangingPunct="1"/>
            <a:endParaRPr lang="en-US" altLang="en-US" sz="2400"/>
          </a:p>
          <a:p>
            <a:pPr eaLnBrk="1" hangingPunct="1"/>
            <a:endParaRPr lang="en-US" altLang="en-US"/>
          </a:p>
        </p:txBody>
      </p:sp>
      <p:pic>
        <p:nvPicPr>
          <p:cNvPr id="8196" name="Picture 4" descr="Decorative Panel - Te Tukutuku">
            <a:extLst>
              <a:ext uri="{FF2B5EF4-FFF2-40B4-BE49-F238E27FC236}">
                <a16:creationId xmlns:a16="http://schemas.microsoft.com/office/drawing/2014/main" id="{24F51254-0330-4E78-96AB-F238CFBC8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Decorative Panel - Te Tukutuku">
            <a:extLst>
              <a:ext uri="{FF2B5EF4-FFF2-40B4-BE49-F238E27FC236}">
                <a16:creationId xmlns:a16="http://schemas.microsoft.com/office/drawing/2014/main" id="{2B4CFCE7-6A16-4186-A387-B3B9472FB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a:extLst>
              <a:ext uri="{FF2B5EF4-FFF2-40B4-BE49-F238E27FC236}">
                <a16:creationId xmlns:a16="http://schemas.microsoft.com/office/drawing/2014/main" id="{E38C0A92-C130-4432-8283-78FBB63E1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490663"/>
            <a:ext cx="35004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a:extLst>
              <a:ext uri="{FF2B5EF4-FFF2-40B4-BE49-F238E27FC236}">
                <a16:creationId xmlns:a16="http://schemas.microsoft.com/office/drawing/2014/main" id="{FDF6BEB5-42A9-466B-9D36-B299C1F6E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1490663"/>
            <a:ext cx="3609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Decorative Panel - Te Tukutuku">
            <a:extLst>
              <a:ext uri="{FF2B5EF4-FFF2-40B4-BE49-F238E27FC236}">
                <a16:creationId xmlns:a16="http://schemas.microsoft.com/office/drawing/2014/main" id="{6FBB64E6-B5B8-4A95-ABAB-6DCC8A3C0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Decorative Panel - Te Tukutuku">
            <a:extLst>
              <a:ext uri="{FF2B5EF4-FFF2-40B4-BE49-F238E27FC236}">
                <a16:creationId xmlns:a16="http://schemas.microsoft.com/office/drawing/2014/main" id="{3C5D8F84-AB06-46D6-8104-8889A8D8D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93CC37BE-953B-4D47-9532-84920625419F}"/>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Other Funding Opportunities</a:t>
            </a:r>
            <a:br>
              <a:rPr lang="en-AU" dirty="0">
                <a:solidFill>
                  <a:srgbClr val="009900"/>
                </a:solidFill>
              </a:rPr>
            </a:br>
            <a:endParaRPr lang="en-NZ" dirty="0">
              <a:solidFill>
                <a:schemeClr val="tx2">
                  <a:lumMod val="60000"/>
                  <a:lumOff val="40000"/>
                </a:schemeClr>
              </a:solidFill>
            </a:endParaRPr>
          </a:p>
        </p:txBody>
      </p:sp>
      <p:pic>
        <p:nvPicPr>
          <p:cNvPr id="41989" name="Picture 8">
            <a:extLst>
              <a:ext uri="{FF2B5EF4-FFF2-40B4-BE49-F238E27FC236}">
                <a16:creationId xmlns:a16="http://schemas.microsoft.com/office/drawing/2014/main" id="{32DFECF7-5A26-4C98-81B2-E645A6C11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7">
            <a:extLst>
              <a:ext uri="{FF2B5EF4-FFF2-40B4-BE49-F238E27FC236}">
                <a16:creationId xmlns:a16="http://schemas.microsoft.com/office/drawing/2014/main" id="{7C7D7B32-1012-4613-BA7B-D768E09EEC62}"/>
              </a:ext>
            </a:extLst>
          </p:cNvPr>
          <p:cNvSpPr txBox="1">
            <a:spLocks noChangeArrowheads="1"/>
          </p:cNvSpPr>
          <p:nvPr/>
        </p:nvSpPr>
        <p:spPr bwMode="auto">
          <a:xfrm>
            <a:off x="976313" y="1136650"/>
            <a:ext cx="103774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000">
                <a:solidFill>
                  <a:schemeClr val="tx1"/>
                </a:solidFill>
                <a:cs typeface="Arial" panose="020B0604020202020204" pitchFamily="34" charset="0"/>
              </a:rPr>
              <a:t>Other </a:t>
            </a:r>
            <a:r>
              <a:rPr lang="mi-NZ" altLang="en-US" sz="2000">
                <a:solidFill>
                  <a:schemeClr val="tx1"/>
                </a:solidFill>
                <a:ea typeface="Calibri" panose="020F0502020204030204" pitchFamily="34" charset="0"/>
                <a:cs typeface="Times New Roman" panose="02020603050405020304" pitchFamily="18" charset="0"/>
              </a:rPr>
              <a:t>Funding opportunities include:</a:t>
            </a:r>
          </a:p>
          <a:p>
            <a:pPr eaLnBrk="1" hangingPunct="1">
              <a:lnSpc>
                <a:spcPct val="100000"/>
              </a:lnSpc>
              <a:spcBef>
                <a:spcPct val="0"/>
              </a:spcBef>
              <a:buFont typeface="Footlight MT Light" panose="0204060206030A020304" pitchFamily="18" charset="0"/>
              <a:buAutoNum type="arabicPeriod"/>
            </a:pPr>
            <a:r>
              <a:rPr lang="mi-NZ" altLang="en-US" sz="2000">
                <a:solidFill>
                  <a:schemeClr val="tx1"/>
                </a:solidFill>
                <a:ea typeface="Calibri" panose="020F0502020204030204" pitchFamily="34" charset="0"/>
                <a:cs typeface="Times New Roman" panose="02020603050405020304" pitchFamily="18" charset="0"/>
              </a:rPr>
              <a:t>Progressive Home Ownership Funding via </a:t>
            </a:r>
            <a:r>
              <a:rPr lang="en-NZ" altLang="en-US" sz="2000">
                <a:solidFill>
                  <a:schemeClr val="tx1"/>
                </a:solidFill>
                <a:cs typeface="Times New Roman" panose="02020603050405020304" pitchFamily="18" charset="0"/>
              </a:rPr>
              <a:t>Te Au Taketake, the Iwi and Māori pathway.</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Times New Roman" panose="02020603050405020304" pitchFamily="18" charset="0"/>
              </a:rPr>
              <a:t>Infrastructure Acceleration Fund (TCC applications).</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Times New Roman" panose="02020603050405020304" pitchFamily="18" charset="0"/>
              </a:rPr>
              <a:t>Housing Infrastructure Fund (TCC application).</a:t>
            </a:r>
          </a:p>
          <a:p>
            <a:pPr eaLnBrk="1" hangingPunct="1">
              <a:lnSpc>
                <a:spcPct val="100000"/>
              </a:lnSpc>
              <a:spcBef>
                <a:spcPct val="0"/>
              </a:spcBef>
              <a:buFontTx/>
              <a:buNone/>
            </a:pPr>
            <a:r>
              <a:rPr lang="mi-NZ" altLang="en-US" sz="2000">
                <a:solidFill>
                  <a:schemeClr val="tx1"/>
                </a:solidFill>
                <a:cs typeface="Arial" panose="020B0604020202020204" pitchFamily="34" charset="0"/>
              </a:rPr>
              <a:t>The feasibiliity funding will provide </a:t>
            </a:r>
            <a:r>
              <a:rPr lang="mi-NZ" altLang="en-US" sz="2000">
                <a:solidFill>
                  <a:schemeClr val="tx1"/>
                </a:solidFill>
                <a:cs typeface="Calibri" panose="020F0502020204030204" pitchFamily="34" charset="0"/>
              </a:rPr>
              <a:t>greater certainty regarding infrastructure and land uses</a:t>
            </a:r>
            <a:r>
              <a:rPr lang="en-NZ" altLang="en-US" sz="2000">
                <a:solidFill>
                  <a:schemeClr val="tx1"/>
                </a:solidFill>
                <a:cs typeface="Calibri" panose="020F0502020204030204" pitchFamily="34" charset="0"/>
              </a:rPr>
              <a:t>, and allow further applications for funding to be made.  </a:t>
            </a:r>
            <a:endParaRPr lang="en-NZ" altLang="en-US" sz="2000">
              <a:solidFill>
                <a:schemeClr val="tx1"/>
              </a:solidFill>
              <a:cs typeface="Arial" panose="020B0604020202020204" pitchFamily="34" charset="0"/>
            </a:endParaRPr>
          </a:p>
          <a:p>
            <a:pPr eaLnBrk="1" hangingPunct="1">
              <a:lnSpc>
                <a:spcPct val="100000"/>
              </a:lnSpc>
              <a:spcBef>
                <a:spcPct val="0"/>
              </a:spcBef>
              <a:buFontTx/>
              <a:buNone/>
            </a:pPr>
            <a:endParaRPr lang="en-NZ" altLang="en-US" sz="2000">
              <a:solidFill>
                <a:schemeClr val="tx1"/>
              </a:solidFill>
              <a:cs typeface="Arial" panose="020B0604020202020204" pitchFamily="34" charset="0"/>
            </a:endParaRPr>
          </a:p>
          <a:p>
            <a:pPr eaLnBrk="1" hangingPunct="1">
              <a:lnSpc>
                <a:spcPct val="100000"/>
              </a:lnSpc>
              <a:spcBef>
                <a:spcPct val="0"/>
              </a:spcBef>
              <a:buFontTx/>
              <a:buNone/>
            </a:pPr>
            <a:r>
              <a:rPr lang="en-NZ" altLang="en-US" sz="2000">
                <a:solidFill>
                  <a:schemeClr val="tx1"/>
                </a:solidFill>
                <a:cs typeface="Arial" panose="020B0604020202020204" pitchFamily="34" charset="0"/>
              </a:rPr>
              <a:t>The high-level infrastructure costs to fully develop TK14 lands are $80m (approx), the Trustees acknowledge that these costs will need to be funded by a range of funding sources and opportunities.</a:t>
            </a:r>
          </a:p>
          <a:p>
            <a:pPr eaLnBrk="1" hangingPunct="1">
              <a:lnSpc>
                <a:spcPct val="100000"/>
              </a:lnSpc>
              <a:spcBef>
                <a:spcPct val="0"/>
              </a:spcBef>
              <a:buFontTx/>
              <a:buNone/>
            </a:pPr>
            <a:endParaRPr lang="en-US" altLang="en-US" sz="2000">
              <a:solidFill>
                <a:schemeClr val="tx1"/>
              </a:solidFill>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Decorative Panel - Te Tukutuku">
            <a:extLst>
              <a:ext uri="{FF2B5EF4-FFF2-40B4-BE49-F238E27FC236}">
                <a16:creationId xmlns:a16="http://schemas.microsoft.com/office/drawing/2014/main" id="{FD616A81-C186-4D06-8FAF-40878F01D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Decorative Panel - Te Tukutuku">
            <a:extLst>
              <a:ext uri="{FF2B5EF4-FFF2-40B4-BE49-F238E27FC236}">
                <a16:creationId xmlns:a16="http://schemas.microsoft.com/office/drawing/2014/main" id="{C3DA8A97-9288-4F50-9926-06F7BD4DE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7EF301E0-6C16-4435-A02D-08D2401C028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Planning Timeline</a:t>
            </a:r>
            <a:br>
              <a:rPr lang="en-AU" dirty="0">
                <a:solidFill>
                  <a:srgbClr val="009900"/>
                </a:solidFill>
              </a:rPr>
            </a:br>
            <a:endParaRPr lang="en-NZ" dirty="0">
              <a:solidFill>
                <a:schemeClr val="tx2">
                  <a:lumMod val="60000"/>
                  <a:lumOff val="40000"/>
                </a:schemeClr>
              </a:solidFill>
            </a:endParaRPr>
          </a:p>
        </p:txBody>
      </p:sp>
      <p:pic>
        <p:nvPicPr>
          <p:cNvPr id="44037" name="Picture 8">
            <a:extLst>
              <a:ext uri="{FF2B5EF4-FFF2-40B4-BE49-F238E27FC236}">
                <a16:creationId xmlns:a16="http://schemas.microsoft.com/office/drawing/2014/main" id="{91F9CBED-64CE-4362-9430-4D4C523B0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7A77EF7E-E71F-4B73-9135-FA8676A093A2}"/>
              </a:ext>
            </a:extLst>
          </p:cNvPr>
          <p:cNvSpPr txBox="1">
            <a:spLocks noChangeArrowheads="1"/>
          </p:cNvSpPr>
          <p:nvPr/>
        </p:nvSpPr>
        <p:spPr bwMode="auto">
          <a:xfrm>
            <a:off x="976313" y="1136650"/>
            <a:ext cx="10377487" cy="2155825"/>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auto" hangingPunct="1">
              <a:spcBef>
                <a:spcPts val="0"/>
              </a:spcBef>
              <a:spcAft>
                <a:spcPts val="0"/>
              </a:spcAft>
              <a:defRPr/>
            </a:pPr>
            <a:r>
              <a:rPr lang="en-NZ" altLang="en-US" sz="2200" dirty="0">
                <a:latin typeface="+mn-lt"/>
                <a:cs typeface="Arial" panose="020B0604020202020204" pitchFamily="34" charset="0"/>
              </a:rPr>
              <a:t>The current projected Planning Timeline is:</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TK14 owner and owner participation hui and feedback.</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TK14 </a:t>
            </a:r>
            <a:r>
              <a:rPr lang="mi-NZ" sz="2200" dirty="0">
                <a:latin typeface="+mn-lt"/>
                <a:ea typeface="Calibri" panose="020F0502020204030204" pitchFamily="34" charset="0"/>
                <a:cs typeface="Times New Roman" panose="02020603050405020304" pitchFamily="18" charset="0"/>
              </a:rPr>
              <a:t>Māori Land Court applications subject to owner approval.</a:t>
            </a:r>
            <a:endParaRPr lang="en-NZ" altLang="en-US" sz="2200" dirty="0">
              <a:latin typeface="+mn-lt"/>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(late): Te Tumu Plan Change Lodged and Notified (by TCC).</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 2024: Plan Change Process.</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2025 – 2026: Commence Development.</a:t>
            </a:r>
            <a:endParaRPr lang="en-US" altLang="en-US" sz="2200" dirty="0">
              <a:latin typeface="+mn-lt"/>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56B1-4C67-423D-AF5F-19D761B5805B}"/>
              </a:ext>
            </a:extLst>
          </p:cNvPr>
          <p:cNvSpPr>
            <a:spLocks noGrp="1"/>
          </p:cNvSpPr>
          <p:nvPr>
            <p:ph type="title"/>
          </p:nvPr>
        </p:nvSpPr>
        <p:spPr>
          <a:xfrm>
            <a:off x="838200" y="460375"/>
            <a:ext cx="10515600" cy="1268413"/>
          </a:xfrm>
        </p:spPr>
        <p:txBody>
          <a:bodyPr rtlCol="0">
            <a:normAutofit fontScale="90000"/>
          </a:bodyPr>
          <a:lstStyle/>
          <a:p>
            <a:pPr algn="ctr" eaLnBrk="1" fontAlgn="auto" hangingPunct="1">
              <a:spcAft>
                <a:spcPts val="0"/>
              </a:spcAft>
              <a:defRPr/>
            </a:pPr>
            <a:r>
              <a:rPr lang="en-US" dirty="0">
                <a:solidFill>
                  <a:srgbClr val="6D2929"/>
                </a:solidFill>
              </a:rPr>
              <a:t>Infrastructure Corridors &amp; Active Reserve  Options &amp; Process</a:t>
            </a:r>
          </a:p>
        </p:txBody>
      </p:sp>
      <p:pic>
        <p:nvPicPr>
          <p:cNvPr id="46083" name="Picture 4" descr="Decorative Panel - Te Tukutuku">
            <a:extLst>
              <a:ext uri="{FF2B5EF4-FFF2-40B4-BE49-F238E27FC236}">
                <a16:creationId xmlns:a16="http://schemas.microsoft.com/office/drawing/2014/main" id="{69C63ED9-A201-4D38-8595-9199E23C7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Decorative Panel - Te Tukutuku">
            <a:extLst>
              <a:ext uri="{FF2B5EF4-FFF2-40B4-BE49-F238E27FC236}">
                <a16:creationId xmlns:a16="http://schemas.microsoft.com/office/drawing/2014/main" id="{C3EA3FB6-B143-4005-90BB-39B0B6330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9">
            <a:extLst>
              <a:ext uri="{FF2B5EF4-FFF2-40B4-BE49-F238E27FC236}">
                <a16:creationId xmlns:a16="http://schemas.microsoft.com/office/drawing/2014/main" id="{0B127B54-4246-4A2A-8229-92807B25F1D4}"/>
              </a:ext>
            </a:extLst>
          </p:cNvPr>
          <p:cNvSpPr txBox="1">
            <a:spLocks noChangeArrowheads="1"/>
          </p:cNvSpPr>
          <p:nvPr/>
        </p:nvSpPr>
        <p:spPr bwMode="auto">
          <a:xfrm>
            <a:off x="4627563" y="1812925"/>
            <a:ext cx="693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b="1">
                <a:solidFill>
                  <a:schemeClr val="tx1"/>
                </a:solidFill>
                <a:latin typeface="Calibri" panose="020F0502020204030204" pitchFamily="34" charset="0"/>
                <a:cs typeface="Calibri" panose="020F0502020204030204" pitchFamily="34" charset="0"/>
              </a:rPr>
              <a:t>The Boulevard (Purple)</a:t>
            </a:r>
            <a:endParaRPr lang="en-NZ" altLang="en-US">
              <a:solidFill>
                <a:schemeClr val="tx1"/>
              </a:solidFill>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 38m wide x 1350m total length (approx.) = 51,300m (5.13ha) approx.</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Note: this does not include intersections.  With intersections (at approx. 45m width) </a:t>
            </a:r>
            <a:r>
              <a:rPr lang="en-NZ" altLang="en-US" u="sng">
                <a:solidFill>
                  <a:schemeClr val="tx1"/>
                </a:solidFill>
                <a:latin typeface="Calibri" panose="020F0502020204030204" pitchFamily="34" charset="0"/>
                <a:cs typeface="Calibri" panose="020F0502020204030204" pitchFamily="34" charset="0"/>
              </a:rPr>
              <a:t>total area for corridor is approx. </a:t>
            </a:r>
            <a:r>
              <a:rPr lang="en-NZ" altLang="en-US" b="1" u="sng">
                <a:solidFill>
                  <a:schemeClr val="tx1"/>
                </a:solidFill>
                <a:latin typeface="Calibri" panose="020F0502020204030204" pitchFamily="34" charset="0"/>
                <a:cs typeface="Calibri" panose="020F0502020204030204" pitchFamily="34" charset="0"/>
              </a:rPr>
              <a:t>5.45ha.</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 </a:t>
            </a:r>
          </a:p>
          <a:p>
            <a:pPr eaLnBrk="1" hangingPunct="1">
              <a:lnSpc>
                <a:spcPct val="100000"/>
              </a:lnSpc>
              <a:spcBef>
                <a:spcPct val="0"/>
              </a:spcBef>
              <a:buFontTx/>
              <a:buNone/>
            </a:pPr>
            <a:r>
              <a:rPr lang="en-NZ" altLang="en-US" b="1">
                <a:solidFill>
                  <a:schemeClr val="tx1"/>
                </a:solidFill>
                <a:latin typeface="Calibri" panose="020F0502020204030204" pitchFamily="34" charset="0"/>
                <a:cs typeface="Calibri" panose="020F0502020204030204" pitchFamily="34" charset="0"/>
              </a:rPr>
              <a:t>Extension of Te Okuroa Drive (Blue) </a:t>
            </a:r>
            <a:endParaRPr lang="en-NZ" altLang="en-US">
              <a:solidFill>
                <a:schemeClr val="tx1"/>
              </a:solidFill>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 37m wide x 1160m total length (approx.) = 42,920m (4.29ha) approx..</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Note: this does not include intersections.  With intersections (at approx. 45m width) </a:t>
            </a:r>
            <a:r>
              <a:rPr lang="en-NZ" altLang="en-US" u="sng">
                <a:solidFill>
                  <a:schemeClr val="tx1"/>
                </a:solidFill>
                <a:latin typeface="Calibri" panose="020F0502020204030204" pitchFamily="34" charset="0"/>
                <a:cs typeface="Calibri" panose="020F0502020204030204" pitchFamily="34" charset="0"/>
              </a:rPr>
              <a:t>total area for corridor is approx. </a:t>
            </a:r>
            <a:r>
              <a:rPr lang="en-NZ" altLang="en-US" b="1" u="sng">
                <a:solidFill>
                  <a:schemeClr val="tx1"/>
                </a:solidFill>
                <a:latin typeface="Calibri" panose="020F0502020204030204" pitchFamily="34" charset="0"/>
                <a:cs typeface="Calibri" panose="020F0502020204030204" pitchFamily="34" charset="0"/>
              </a:rPr>
              <a:t>4.50ha</a:t>
            </a:r>
            <a:r>
              <a:rPr lang="en-NZ" altLang="en-US" u="sng">
                <a:solidFill>
                  <a:schemeClr val="tx1"/>
                </a:solidFill>
                <a:latin typeface="Calibri" panose="020F0502020204030204" pitchFamily="34" charset="0"/>
                <a:cs typeface="Calibri" panose="020F0502020204030204" pitchFamily="34" charset="0"/>
              </a:rPr>
              <a:t>.</a:t>
            </a:r>
          </a:p>
          <a:p>
            <a:pPr eaLnBrk="1" hangingPunct="1">
              <a:lnSpc>
                <a:spcPct val="100000"/>
              </a:lnSpc>
              <a:spcBef>
                <a:spcPct val="0"/>
              </a:spcBef>
              <a:buFontTx/>
              <a:buNone/>
            </a:pPr>
            <a:endParaRPr lang="en-NZ" altLang="en-US">
              <a:solidFill>
                <a:schemeClr val="tx1"/>
              </a:solidFill>
            </a:endParaRPr>
          </a:p>
          <a:p>
            <a:pPr eaLnBrk="1" hangingPunct="1">
              <a:lnSpc>
                <a:spcPct val="100000"/>
              </a:lnSpc>
              <a:spcBef>
                <a:spcPct val="0"/>
              </a:spcBef>
              <a:buFontTx/>
              <a:buNone/>
            </a:pPr>
            <a:r>
              <a:rPr lang="en-NZ" altLang="en-US" b="1">
                <a:solidFill>
                  <a:schemeClr val="tx1"/>
                </a:solidFill>
                <a:latin typeface="Calibri" panose="020F0502020204030204" pitchFamily="34" charset="0"/>
                <a:cs typeface="Calibri" panose="020F0502020204030204" pitchFamily="34" charset="0"/>
              </a:rPr>
              <a:t>Active Reserve (Red Circle)</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20 ha Active Reserve.</a:t>
            </a:r>
          </a:p>
        </p:txBody>
      </p:sp>
      <p:grpSp>
        <p:nvGrpSpPr>
          <p:cNvPr id="46086" name="Group 5">
            <a:extLst>
              <a:ext uri="{FF2B5EF4-FFF2-40B4-BE49-F238E27FC236}">
                <a16:creationId xmlns:a16="http://schemas.microsoft.com/office/drawing/2014/main" id="{575CCA6C-BC1F-4CB1-9F7A-DC043BEB4D0A}"/>
              </a:ext>
            </a:extLst>
          </p:cNvPr>
          <p:cNvGrpSpPr>
            <a:grpSpLocks/>
          </p:cNvGrpSpPr>
          <p:nvPr/>
        </p:nvGrpSpPr>
        <p:grpSpPr bwMode="auto">
          <a:xfrm>
            <a:off x="838200" y="1230313"/>
            <a:ext cx="3354388" cy="5032375"/>
            <a:chOff x="838200" y="1728882"/>
            <a:chExt cx="2909633" cy="4437647"/>
          </a:xfrm>
        </p:grpSpPr>
        <p:pic>
          <p:nvPicPr>
            <p:cNvPr id="46087" name="Picture 8" descr="Diagram&#10;&#10;Description automatically generated">
              <a:extLst>
                <a:ext uri="{FF2B5EF4-FFF2-40B4-BE49-F238E27FC236}">
                  <a16:creationId xmlns:a16="http://schemas.microsoft.com/office/drawing/2014/main" id="{2F0773CB-3BFE-4178-8931-8B3B1D546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83" t="7037" r="11423" b="3149"/>
            <a:stretch>
              <a:fillRect/>
            </a:stretch>
          </p:blipFill>
          <p:spPr bwMode="auto">
            <a:xfrm>
              <a:off x="838200" y="1728882"/>
              <a:ext cx="2909633" cy="44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6070B95-B882-4CFB-9343-42538043CEE3}"/>
                </a:ext>
              </a:extLst>
            </p:cNvPr>
            <p:cNvSpPr/>
            <p:nvPr/>
          </p:nvSpPr>
          <p:spPr>
            <a:xfrm rot="2409262">
              <a:off x="1674049" y="3148369"/>
              <a:ext cx="995581" cy="744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Decorative Panel - Te Tukutuku">
            <a:extLst>
              <a:ext uri="{FF2B5EF4-FFF2-40B4-BE49-F238E27FC236}">
                <a16:creationId xmlns:a16="http://schemas.microsoft.com/office/drawing/2014/main" id="{850A8180-3ED4-4375-ABBA-D540C0312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descr="Decorative Panel - Te Tukutuku">
            <a:extLst>
              <a:ext uri="{FF2B5EF4-FFF2-40B4-BE49-F238E27FC236}">
                <a16:creationId xmlns:a16="http://schemas.microsoft.com/office/drawing/2014/main" id="{19B3D611-BDF8-43D6-A9BF-13CD857E0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FFE86869-FEE0-4AEB-8028-A40B36553A5C}"/>
              </a:ext>
            </a:extLst>
          </p:cNvPr>
          <p:cNvSpPr>
            <a:spLocks noGrp="1"/>
          </p:cNvSpPr>
          <p:nvPr>
            <p:ph type="title"/>
          </p:nvPr>
        </p:nvSpPr>
        <p:spPr>
          <a:xfrm>
            <a:off x="314325" y="904875"/>
            <a:ext cx="11514138"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Reserve|TK14 Benefits </a:t>
            </a:r>
            <a:br>
              <a:rPr lang="en-AU" dirty="0">
                <a:solidFill>
                  <a:srgbClr val="009900"/>
                </a:solidFill>
              </a:rPr>
            </a:br>
            <a:endParaRPr lang="en-NZ" dirty="0">
              <a:solidFill>
                <a:schemeClr val="tx2">
                  <a:lumMod val="60000"/>
                  <a:lumOff val="40000"/>
                </a:schemeClr>
              </a:solidFill>
            </a:endParaRPr>
          </a:p>
        </p:txBody>
      </p:sp>
      <p:pic>
        <p:nvPicPr>
          <p:cNvPr id="48133" name="Picture 8">
            <a:extLst>
              <a:ext uri="{FF2B5EF4-FFF2-40B4-BE49-F238E27FC236}">
                <a16:creationId xmlns:a16="http://schemas.microsoft.com/office/drawing/2014/main" id="{62C9953B-7B32-4008-924B-918D47027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a:extLst>
              <a:ext uri="{FF2B5EF4-FFF2-40B4-BE49-F238E27FC236}">
                <a16:creationId xmlns:a16="http://schemas.microsoft.com/office/drawing/2014/main" id="{76585CC4-B497-47C9-99B8-5889C446DD2B}"/>
              </a:ext>
            </a:extLst>
          </p:cNvPr>
          <p:cNvSpPr txBox="1">
            <a:spLocks noChangeArrowheads="1"/>
          </p:cNvSpPr>
          <p:nvPr/>
        </p:nvSpPr>
        <p:spPr bwMode="auto">
          <a:xfrm>
            <a:off x="976313" y="1136650"/>
            <a:ext cx="103774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200">
                <a:solidFill>
                  <a:schemeClr val="tx1"/>
                </a:solidFill>
                <a:cs typeface="Arial" panose="020B0604020202020204" pitchFamily="34" charset="0"/>
              </a:rPr>
              <a:t>The benefits of the infrastructure corridors and Active Reserve to TK14 include:</a:t>
            </a:r>
          </a:p>
          <a:p>
            <a:pPr eaLnBrk="1" hangingPunct="1">
              <a:lnSpc>
                <a:spcPct val="100000"/>
              </a:lnSpc>
              <a:spcBef>
                <a:spcPct val="0"/>
              </a:spcBef>
            </a:pPr>
            <a:r>
              <a:rPr lang="en-NZ" altLang="en-US" sz="2200">
                <a:solidFill>
                  <a:schemeClr val="tx1"/>
                </a:solidFill>
                <a:cs typeface="Arial" panose="020B0604020202020204" pitchFamily="34" charset="0"/>
              </a:rPr>
              <a:t>Enabling the Te Tumu Plan Change and in turn the Trustee Guiding Principles.</a:t>
            </a:r>
          </a:p>
          <a:p>
            <a:pPr eaLnBrk="1" hangingPunct="1">
              <a:lnSpc>
                <a:spcPct val="100000"/>
              </a:lnSpc>
              <a:spcBef>
                <a:spcPct val="0"/>
              </a:spcBef>
            </a:pPr>
            <a:r>
              <a:rPr lang="en-NZ" altLang="en-US" sz="2200">
                <a:solidFill>
                  <a:schemeClr val="tx1"/>
                </a:solidFill>
                <a:cs typeface="Arial" panose="020B0604020202020204" pitchFamily="34" charset="0"/>
              </a:rPr>
              <a:t>Provides required infrastructure to TK14 for housing and commercial development.</a:t>
            </a:r>
          </a:p>
          <a:p>
            <a:pPr eaLnBrk="1" hangingPunct="1">
              <a:lnSpc>
                <a:spcPct val="100000"/>
              </a:lnSpc>
              <a:spcBef>
                <a:spcPct val="0"/>
              </a:spcBef>
            </a:pPr>
            <a:r>
              <a:rPr lang="en-NZ" altLang="en-US" sz="2200">
                <a:solidFill>
                  <a:schemeClr val="tx1"/>
                </a:solidFill>
                <a:cs typeface="Arial" panose="020B0604020202020204" pitchFamily="34" charset="0"/>
              </a:rPr>
              <a:t>Links TK14 to the wider transport network.</a:t>
            </a:r>
          </a:p>
          <a:p>
            <a:pPr eaLnBrk="1" hangingPunct="1">
              <a:lnSpc>
                <a:spcPct val="100000"/>
              </a:lnSpc>
              <a:spcBef>
                <a:spcPct val="0"/>
              </a:spcBef>
            </a:pPr>
            <a:r>
              <a:rPr lang="en-NZ" altLang="en-US" sz="2200">
                <a:solidFill>
                  <a:schemeClr val="tx1"/>
                </a:solidFill>
                <a:cs typeface="Arial" panose="020B0604020202020204" pitchFamily="34" charset="0"/>
              </a:rPr>
              <a:t>Enables Government Funding opportunities to be realised ie </a:t>
            </a:r>
            <a:r>
              <a:rPr lang="en-NZ" altLang="en-US" sz="2200" i="1">
                <a:solidFill>
                  <a:srgbClr val="000000"/>
                </a:solidFill>
                <a:cs typeface="Times New Roman" panose="02020603050405020304" pitchFamily="18" charset="0"/>
              </a:rPr>
              <a:t>Whai Kāinga Whai Oranga.</a:t>
            </a:r>
          </a:p>
          <a:p>
            <a:pPr eaLnBrk="1" hangingPunct="1">
              <a:lnSpc>
                <a:spcPct val="100000"/>
              </a:lnSpc>
              <a:spcBef>
                <a:spcPct val="0"/>
              </a:spcBef>
            </a:pPr>
            <a:r>
              <a:rPr lang="en-NZ" altLang="en-US" sz="2200">
                <a:solidFill>
                  <a:srgbClr val="000000"/>
                </a:solidFill>
                <a:cs typeface="Times New Roman" panose="02020603050405020304" pitchFamily="18" charset="0"/>
              </a:rPr>
              <a:t>Provision of Income Streams through long term land leases.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Decorative Panel - Te Tukutuku">
            <a:extLst>
              <a:ext uri="{FF2B5EF4-FFF2-40B4-BE49-F238E27FC236}">
                <a16:creationId xmlns:a16="http://schemas.microsoft.com/office/drawing/2014/main" id="{035FEBC7-718D-4124-A097-CFB158B25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Decorative Panel - Te Tukutuku">
            <a:extLst>
              <a:ext uri="{FF2B5EF4-FFF2-40B4-BE49-F238E27FC236}">
                <a16:creationId xmlns:a16="http://schemas.microsoft.com/office/drawing/2014/main" id="{17EE8CF8-2CE5-4B45-807B-C74B3D093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DDE1C1C2-0E9E-48B9-A864-DA06C0B3CAC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 Options</a:t>
            </a:r>
            <a:br>
              <a:rPr lang="en-AU" dirty="0">
                <a:solidFill>
                  <a:srgbClr val="009900"/>
                </a:solidFill>
              </a:rPr>
            </a:br>
            <a:endParaRPr lang="en-NZ" dirty="0">
              <a:solidFill>
                <a:schemeClr val="tx2">
                  <a:lumMod val="60000"/>
                  <a:lumOff val="40000"/>
                </a:schemeClr>
              </a:solidFill>
            </a:endParaRPr>
          </a:p>
        </p:txBody>
      </p:sp>
      <p:pic>
        <p:nvPicPr>
          <p:cNvPr id="50181" name="Picture 8">
            <a:extLst>
              <a:ext uri="{FF2B5EF4-FFF2-40B4-BE49-F238E27FC236}">
                <a16:creationId xmlns:a16="http://schemas.microsoft.com/office/drawing/2014/main" id="{58C8642B-C017-4184-B956-DC61B6B3C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A7920E68-B9F9-47D8-8B85-9032255F3857}"/>
              </a:ext>
            </a:extLst>
          </p:cNvPr>
          <p:cNvSpPr txBox="1">
            <a:spLocks noChangeArrowheads="1"/>
          </p:cNvSpPr>
          <p:nvPr/>
        </p:nvSpPr>
        <p:spPr bwMode="auto">
          <a:xfrm>
            <a:off x="976313" y="1212850"/>
            <a:ext cx="10377487"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000">
                <a:solidFill>
                  <a:schemeClr val="tx1"/>
                </a:solidFill>
                <a:cs typeface="Arial" panose="020B0604020202020204" pitchFamily="34" charset="0"/>
              </a:rPr>
              <a:t>The options identified for infrastructure corridors and Active Reserve are:</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TCC interest in these land areas is enabled by easements and compensated for by transfer of TCC surplus land titles to TK14 (adjacent to TK14 boundary).</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Land exchange; land areas are exchanged for TCC surplus land titles to TK14 (adjacent to TK14 boundary).</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Interest in the land areas enabled by easements and financial compensation.</a:t>
            </a:r>
          </a:p>
          <a:p>
            <a:pPr eaLnBrk="1" hangingPunct="1">
              <a:lnSpc>
                <a:spcPct val="100000"/>
              </a:lnSpc>
              <a:spcBef>
                <a:spcPct val="0"/>
              </a:spcBef>
              <a:buFont typeface="Footlight MT Light" panose="0204060206030A020304" pitchFamily="18" charset="0"/>
              <a:buAutoNum type="arabicPeriod"/>
            </a:pPr>
            <a:r>
              <a:rPr lang="mi-NZ" altLang="en-US" sz="2000">
                <a:solidFill>
                  <a:schemeClr val="tx1"/>
                </a:solidFill>
                <a:ea typeface="Calibri" panose="020F0502020204030204" pitchFamily="34" charset="0"/>
                <a:cs typeface="Times New Roman" panose="02020603050405020304" pitchFamily="18" charset="0"/>
              </a:rPr>
              <a:t>Māori Roadways over infrastructure corridors</a:t>
            </a:r>
            <a:r>
              <a:rPr lang="en-NZ" altLang="en-US" sz="2000">
                <a:solidFill>
                  <a:schemeClr val="tx1"/>
                </a:solidFill>
                <a:cs typeface="Arial" panose="020B0604020202020204" pitchFamily="34" charset="0"/>
              </a:rPr>
              <a:t>.</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Long Term Lease &gt;52 years as carried out at Mangatawa Papamoa ie conversion of land to General Title registration of Long Term lease then convert land back to </a:t>
            </a:r>
            <a:r>
              <a:rPr lang="mi-NZ" altLang="en-US" sz="2000">
                <a:solidFill>
                  <a:schemeClr val="tx1"/>
                </a:solidFill>
                <a:cs typeface="Calibri" panose="020F0502020204030204" pitchFamily="34" charset="0"/>
              </a:rPr>
              <a:t>Māori Freehold Title</a:t>
            </a:r>
            <a:r>
              <a:rPr lang="en-NZ" altLang="en-US" sz="2000" i="1">
                <a:solidFill>
                  <a:srgbClr val="000000"/>
                </a:solidFill>
                <a:cs typeface="Times New Roman" panose="02020603050405020304" pitchFamily="18" charset="0"/>
              </a:rPr>
              <a:t>.</a:t>
            </a:r>
            <a:endParaRPr lang="en-NZ" altLang="en-US" sz="2000">
              <a:solidFill>
                <a:schemeClr val="tx1"/>
              </a:solidFill>
              <a:cs typeface="Arial" panose="020B0604020202020204" pitchFamily="34" charset="0"/>
            </a:endParaRP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Long Term Lease &gt;52 years</a:t>
            </a:r>
            <a:r>
              <a:rPr lang="en-NZ" altLang="en-US" sz="2000" i="1">
                <a:solidFill>
                  <a:srgbClr val="000000"/>
                </a:solidFill>
                <a:cs typeface="Times New Roman" panose="02020603050405020304" pitchFamily="18" charset="0"/>
              </a:rPr>
              <a:t>.</a:t>
            </a:r>
          </a:p>
          <a:p>
            <a:pPr eaLnBrk="1" hangingPunct="1">
              <a:lnSpc>
                <a:spcPct val="100000"/>
              </a:lnSpc>
              <a:spcBef>
                <a:spcPct val="0"/>
              </a:spcBef>
              <a:buFont typeface="Footlight MT Light" panose="0204060206030A020304" pitchFamily="18" charset="0"/>
              <a:buAutoNum type="arabicPeriod"/>
            </a:pPr>
            <a:r>
              <a:rPr lang="en-NZ" altLang="en-US" sz="2000">
                <a:solidFill>
                  <a:srgbClr val="000000"/>
                </a:solidFill>
                <a:cs typeface="Times New Roman" panose="02020603050405020304" pitchFamily="18" charset="0"/>
              </a:rPr>
              <a:t>Covenant in favour of TCC over </a:t>
            </a:r>
            <a:r>
              <a:rPr lang="mi-NZ" altLang="en-US" sz="2000">
                <a:solidFill>
                  <a:schemeClr val="tx1"/>
                </a:solidFill>
                <a:cs typeface="Calibri" panose="020F0502020204030204" pitchFamily="34" charset="0"/>
              </a:rPr>
              <a:t>infrastructure corridors</a:t>
            </a:r>
            <a:r>
              <a:rPr lang="en-NZ" altLang="en-US" sz="2000">
                <a:solidFill>
                  <a:schemeClr val="tx1"/>
                </a:solidFill>
                <a:cs typeface="Arial" panose="020B0604020202020204" pitchFamily="34" charset="0"/>
              </a:rPr>
              <a:t>.</a:t>
            </a:r>
            <a:endParaRPr lang="en-NZ" altLang="en-US" sz="2000">
              <a:solidFill>
                <a:srgbClr val="000000"/>
              </a:solidFill>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a:pPr>
            <a:endParaRPr lang="en-NZ" altLang="en-US" sz="2200" i="1">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additive="base">
                                        <p:cTn id="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Decorative Panel - Te Tukutuku">
            <a:extLst>
              <a:ext uri="{FF2B5EF4-FFF2-40B4-BE49-F238E27FC236}">
                <a16:creationId xmlns:a16="http://schemas.microsoft.com/office/drawing/2014/main" id="{2B655FD5-319F-43C8-BC33-3C86D2C8F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descr="Decorative Panel - Te Tukutuku">
            <a:extLst>
              <a:ext uri="{FF2B5EF4-FFF2-40B4-BE49-F238E27FC236}">
                <a16:creationId xmlns:a16="http://schemas.microsoft.com/office/drawing/2014/main" id="{FD994CA3-B9FB-449F-A221-3B76E41F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78689302-2F00-4DC4-A6AF-C4AB8381F198}"/>
              </a:ext>
            </a:extLst>
          </p:cNvPr>
          <p:cNvSpPr>
            <a:spLocks noGrp="1"/>
          </p:cNvSpPr>
          <p:nvPr>
            <p:ph type="title"/>
          </p:nvPr>
        </p:nvSpPr>
        <p:spPr>
          <a:xfrm>
            <a:off x="484188" y="915988"/>
            <a:ext cx="11223625" cy="466725"/>
          </a:xfrm>
        </p:spPr>
        <p:txBody>
          <a:bodyPr rtlCol="0">
            <a:normAutofit fontScale="90000"/>
          </a:bodyPr>
          <a:lstStyle/>
          <a:p>
            <a:pPr algn="ctr" eaLnBrk="1" fontAlgn="auto" hangingPunct="1">
              <a:spcBef>
                <a:spcPts val="0"/>
              </a:spcBef>
              <a:spcAft>
                <a:spcPts val="0"/>
              </a:spcAft>
              <a:defRPr/>
            </a:pPr>
            <a:br>
              <a:rPr lang="en-US" sz="4000" dirty="0">
                <a:solidFill>
                  <a:schemeClr val="tx2">
                    <a:lumMod val="60000"/>
                    <a:lumOff val="40000"/>
                  </a:schemeClr>
                </a:solidFill>
              </a:rPr>
            </a:br>
            <a:r>
              <a:rPr lang="en-US" sz="3600" dirty="0">
                <a:solidFill>
                  <a:schemeClr val="tx2">
                    <a:lumMod val="60000"/>
                    <a:lumOff val="40000"/>
                  </a:schemeClr>
                </a:solidFill>
              </a:rPr>
              <a:t>Infrastructure Corridors &amp; Active Reserve|High Level Assessment</a:t>
            </a:r>
            <a:br>
              <a:rPr lang="en-US" sz="4000" dirty="0">
                <a:solidFill>
                  <a:schemeClr val="tx2">
                    <a:lumMod val="60000"/>
                    <a:lumOff val="40000"/>
                  </a:schemeClr>
                </a:solidFill>
              </a:rPr>
            </a:br>
            <a:br>
              <a:rPr lang="en-AU" dirty="0">
                <a:solidFill>
                  <a:srgbClr val="009900"/>
                </a:solidFill>
              </a:rPr>
            </a:br>
            <a:endParaRPr lang="en-NZ" dirty="0">
              <a:solidFill>
                <a:schemeClr val="tx2">
                  <a:lumMod val="60000"/>
                  <a:lumOff val="40000"/>
                </a:schemeClr>
              </a:solidFill>
            </a:endParaRPr>
          </a:p>
        </p:txBody>
      </p:sp>
      <p:graphicFrame>
        <p:nvGraphicFramePr>
          <p:cNvPr id="2" name="Table 2">
            <a:extLst>
              <a:ext uri="{FF2B5EF4-FFF2-40B4-BE49-F238E27FC236}">
                <a16:creationId xmlns:a16="http://schemas.microsoft.com/office/drawing/2014/main" id="{22D5ED0F-05D6-4689-810F-3749DF06A5D1}"/>
              </a:ext>
            </a:extLst>
          </p:cNvPr>
          <p:cNvGraphicFramePr>
            <a:graphicFrameLocks noGrp="1"/>
          </p:cNvGraphicFramePr>
          <p:nvPr/>
        </p:nvGraphicFramePr>
        <p:xfrm>
          <a:off x="838200" y="1166813"/>
          <a:ext cx="10515600" cy="5060950"/>
        </p:xfrm>
        <a:graphic>
          <a:graphicData uri="http://schemas.openxmlformats.org/drawingml/2006/table">
            <a:tbl>
              <a:tblPr firstRow="1" bandRow="1">
                <a:tableStyleId>{5C22544A-7EE6-4342-B048-85BDC9FD1C3A}</a:tableStyleId>
              </a:tblPr>
              <a:tblGrid>
                <a:gridCol w="4780547">
                  <a:extLst>
                    <a:ext uri="{9D8B030D-6E8A-4147-A177-3AD203B41FA5}">
                      <a16:colId xmlns:a16="http://schemas.microsoft.com/office/drawing/2014/main" val="20000"/>
                    </a:ext>
                  </a:extLst>
                </a:gridCol>
                <a:gridCol w="5735053">
                  <a:extLst>
                    <a:ext uri="{9D8B030D-6E8A-4147-A177-3AD203B41FA5}">
                      <a16:colId xmlns:a16="http://schemas.microsoft.com/office/drawing/2014/main" val="20001"/>
                    </a:ext>
                  </a:extLst>
                </a:gridCol>
              </a:tblGrid>
              <a:tr h="365797">
                <a:tc>
                  <a:txBody>
                    <a:bodyPr/>
                    <a:lstStyle/>
                    <a:p>
                      <a:r>
                        <a:rPr lang="en-NZ" sz="1800" dirty="0">
                          <a:solidFill>
                            <a:schemeClr val="tx1"/>
                          </a:solidFill>
                        </a:rPr>
                        <a:t>Options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800" dirty="0">
                          <a:solidFill>
                            <a:schemeClr val="tx1"/>
                          </a:solidFill>
                        </a:rPr>
                        <a:t>Pros /Cons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94">
                <a:tc>
                  <a:txBody>
                    <a:bodyPr/>
                    <a:lstStyle/>
                    <a:p>
                      <a:r>
                        <a:rPr lang="en-NZ" altLang="en-US" sz="1400" dirty="0">
                          <a:latin typeface="+mn-lt"/>
                          <a:cs typeface="Arial" panose="020B0604020202020204" pitchFamily="34" charset="0"/>
                        </a:rPr>
                        <a:t>1. TCC Interest in these land areas is enabled by easements and compensated for by transfer of TCC surplus land titles to TK14.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and an increase in TK14 lands to the west. Operational considerations to be worked through.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8969">
                <a:tc>
                  <a:txBody>
                    <a:bodyPr/>
                    <a:lstStyle/>
                    <a:p>
                      <a:r>
                        <a:rPr lang="en-NZ" sz="1400" dirty="0"/>
                        <a:t>2.</a:t>
                      </a:r>
                      <a:r>
                        <a:rPr lang="en-NZ" altLang="en-US" sz="1400" dirty="0">
                          <a:latin typeface="+mn-lt"/>
                          <a:cs typeface="Arial" panose="020B0604020202020204" pitchFamily="34" charset="0"/>
                        </a:rPr>
                        <a:t> Land exchange; land areas are exchanged for TCC surplus land titles to TK14.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TK14 doesn’t retain the land for </a:t>
                      </a:r>
                      <a:r>
                        <a:rPr lang="en-NZ" altLang="en-US" sz="1400" dirty="0">
                          <a:latin typeface="+mn-lt"/>
                          <a:cs typeface="Arial" panose="020B0604020202020204" pitchFamily="34" charset="0"/>
                        </a:rPr>
                        <a:t>infrastructure corridors; however may be able to acquire additional surplus land.</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8213">
                <a:tc>
                  <a:txBody>
                    <a:bodyPr/>
                    <a:lstStyle/>
                    <a:p>
                      <a:r>
                        <a:rPr lang="en-NZ" sz="1400" dirty="0"/>
                        <a:t>3.</a:t>
                      </a:r>
                      <a:r>
                        <a:rPr lang="en-NZ" altLang="en-US" sz="1400" dirty="0">
                          <a:latin typeface="+mn-lt"/>
                          <a:cs typeface="Arial" panose="020B0604020202020204" pitchFamily="34" charset="0"/>
                        </a:rPr>
                        <a:t> Interest in the land areas is enabled by easements and financial compensation</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Has operational considerations / risks.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94">
                <a:tc>
                  <a:txBody>
                    <a:bodyPr/>
                    <a:lstStyle/>
                    <a:p>
                      <a:r>
                        <a:rPr lang="en-NZ" sz="1400" dirty="0"/>
                        <a:t>4.</a:t>
                      </a:r>
                      <a:r>
                        <a:rPr lang="mi-NZ" sz="1400" dirty="0">
                          <a:effectLst/>
                          <a:latin typeface="+mn-lt"/>
                          <a:ea typeface="Calibri" panose="020F0502020204030204" pitchFamily="34" charset="0"/>
                          <a:cs typeface="Times New Roman" panose="02020603050405020304" pitchFamily="18" charset="0"/>
                        </a:rPr>
                        <a:t> Māori Roadways over infrastructure corridors.</a:t>
                      </a:r>
                    </a:p>
                    <a:p>
                      <a:endParaRPr lang="mi-NZ" sz="1400" dirty="0">
                        <a:effectLst/>
                        <a:latin typeface="+mn-lt"/>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Infrastructure security of tenure maybe an issue to infrastructure providers. </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94">
                <a:tc>
                  <a:txBody>
                    <a:bodyPr/>
                    <a:lstStyle/>
                    <a:p>
                      <a:r>
                        <a:rPr lang="en-NZ" sz="1400" dirty="0"/>
                        <a:t>5. </a:t>
                      </a:r>
                      <a:r>
                        <a:rPr lang="en-NZ" altLang="en-US" sz="1400" dirty="0">
                          <a:latin typeface="+mn-lt"/>
                          <a:cs typeface="Arial" panose="020B0604020202020204" pitchFamily="34" charset="0"/>
                        </a:rPr>
                        <a:t>Long Term Lease &gt;52 years as carried out at Mangatawa Papamoa.</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altLang="en-US" sz="1400" dirty="0">
                          <a:latin typeface="+mn-lt"/>
                          <a:cs typeface="Arial" panose="020B0604020202020204" pitchFamily="34" charset="0"/>
                        </a:rPr>
                        <a:t>ie conversion of land to General Title registration of Long Term lease then convert land back to </a:t>
                      </a:r>
                      <a:r>
                        <a:rPr lang="mi-NZ" sz="1400" dirty="0">
                          <a:effectLst/>
                          <a:latin typeface="+mn-lt"/>
                          <a:ea typeface="Calibri" panose="020F0502020204030204" pitchFamily="34" charset="0"/>
                          <a:cs typeface="Times New Roman" panose="02020603050405020304" pitchFamily="18" charset="0"/>
                        </a:rPr>
                        <a:t>Māori Freehold Title. Requires broad owner support and Māori Land Court approval.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94">
                <a:tc>
                  <a:txBody>
                    <a:bodyPr/>
                    <a:lstStyle/>
                    <a:p>
                      <a:r>
                        <a:rPr lang="en-NZ" sz="1400" dirty="0"/>
                        <a:t>6.</a:t>
                      </a:r>
                      <a:r>
                        <a:rPr lang="en-NZ" altLang="en-US" sz="1400" dirty="0">
                          <a:latin typeface="+mn-lt"/>
                          <a:cs typeface="Arial" panose="020B0604020202020204" pitchFamily="34" charset="0"/>
                        </a:rPr>
                        <a:t> Long Term Lease &gt;52 years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Difficult to satisfy the threshold for owner support</a:t>
                      </a:r>
                      <a:r>
                        <a:rPr lang="mi-NZ" sz="1400" dirty="0">
                          <a:effectLst/>
                          <a:latin typeface="+mn-lt"/>
                          <a:ea typeface="Calibri" panose="020F0502020204030204" pitchFamily="34" charset="0"/>
                          <a:cs typeface="Times New Roman" panose="02020603050405020304" pitchFamily="18" charset="0"/>
                        </a:rPr>
                        <a:t> requirements.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94">
                <a:tc>
                  <a:txBody>
                    <a:bodyPr/>
                    <a:lstStyle/>
                    <a:p>
                      <a:r>
                        <a:rPr lang="en-NZ" sz="1400" dirty="0"/>
                        <a:t>7.</a:t>
                      </a:r>
                      <a:r>
                        <a:rPr lang="en-NZ" sz="1400" dirty="0">
                          <a:solidFill>
                            <a:srgbClr val="000000"/>
                          </a:solidFill>
                          <a:latin typeface="+mn-lt"/>
                          <a:ea typeface="Times New Roman" panose="02020603050405020304" pitchFamily="18" charset="0"/>
                        </a:rPr>
                        <a:t> Covenant in favour of TCC over </a:t>
                      </a:r>
                      <a:r>
                        <a:rPr lang="mi-NZ" sz="1400" dirty="0">
                          <a:effectLst/>
                          <a:latin typeface="+mn-lt"/>
                          <a:ea typeface="Calibri" panose="020F0502020204030204" pitchFamily="34" charset="0"/>
                          <a:cs typeface="Times New Roman" panose="02020603050405020304" pitchFamily="18" charset="0"/>
                        </a:rPr>
                        <a:t>infrastructure corridors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Enables TK14 retention of land for </a:t>
                      </a:r>
                      <a:r>
                        <a:rPr lang="en-NZ" altLang="en-US" sz="1400" dirty="0">
                          <a:latin typeface="+mn-lt"/>
                          <a:cs typeface="Arial" panose="020B0604020202020204" pitchFamily="34" charset="0"/>
                        </a:rPr>
                        <a:t>infrastructure corridors for financial compensation. Infrastructure security of tenure maybe an issue to infrastructure providers.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Decorative Panel - Te Tukutuku">
            <a:extLst>
              <a:ext uri="{FF2B5EF4-FFF2-40B4-BE49-F238E27FC236}">
                <a16:creationId xmlns:a16="http://schemas.microsoft.com/office/drawing/2014/main" id="{56DFC115-A82A-4AD3-9AB6-E30D4E93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Decorative Panel - Te Tukutuku">
            <a:extLst>
              <a:ext uri="{FF2B5EF4-FFF2-40B4-BE49-F238E27FC236}">
                <a16:creationId xmlns:a16="http://schemas.microsoft.com/office/drawing/2014/main" id="{E4FCEEEA-4A74-47FE-969B-37A5BB451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7D8D6C4B-2553-463A-86B9-E95CBA20B131}"/>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 Process</a:t>
            </a:r>
            <a:br>
              <a:rPr lang="en-AU" dirty="0">
                <a:solidFill>
                  <a:srgbClr val="009900"/>
                </a:solidFill>
              </a:rPr>
            </a:br>
            <a:endParaRPr lang="en-NZ" dirty="0">
              <a:solidFill>
                <a:schemeClr val="tx2">
                  <a:lumMod val="60000"/>
                  <a:lumOff val="40000"/>
                </a:schemeClr>
              </a:solidFill>
            </a:endParaRPr>
          </a:p>
        </p:txBody>
      </p:sp>
      <p:pic>
        <p:nvPicPr>
          <p:cNvPr id="54277" name="Picture 8">
            <a:extLst>
              <a:ext uri="{FF2B5EF4-FFF2-40B4-BE49-F238E27FC236}">
                <a16:creationId xmlns:a16="http://schemas.microsoft.com/office/drawing/2014/main" id="{99554ECF-4188-4791-A10C-D679A6BC4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7">
            <a:extLst>
              <a:ext uri="{FF2B5EF4-FFF2-40B4-BE49-F238E27FC236}">
                <a16:creationId xmlns:a16="http://schemas.microsoft.com/office/drawing/2014/main" id="{7D1140E8-B718-41B8-AC7F-81488BAF938B}"/>
              </a:ext>
            </a:extLst>
          </p:cNvPr>
          <p:cNvSpPr txBox="1">
            <a:spLocks noChangeArrowheads="1"/>
          </p:cNvSpPr>
          <p:nvPr/>
        </p:nvSpPr>
        <p:spPr bwMode="auto">
          <a:xfrm>
            <a:off x="976313" y="1136650"/>
            <a:ext cx="103774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200">
                <a:solidFill>
                  <a:schemeClr val="tx1"/>
                </a:solidFill>
                <a:cs typeface="Arial" panose="020B0604020202020204" pitchFamily="34" charset="0"/>
              </a:rPr>
              <a:t>The process for progressing the infrastructure corridors  and active reserve is:</a:t>
            </a:r>
          </a:p>
          <a:p>
            <a:pPr eaLnBrk="1" hangingPunct="1">
              <a:lnSpc>
                <a:spcPct val="100000"/>
              </a:lnSpc>
              <a:spcBef>
                <a:spcPct val="0"/>
              </a:spcBef>
              <a:buFont typeface="Footlight MT Light" panose="0204060206030A020304" pitchFamily="18" charset="0"/>
              <a:buAutoNum type="arabicPeriod"/>
            </a:pPr>
            <a:r>
              <a:rPr lang="en-NZ" altLang="en-US" sz="2200">
                <a:solidFill>
                  <a:schemeClr val="tx1"/>
                </a:solidFill>
                <a:cs typeface="Arial" panose="020B0604020202020204" pitchFamily="34" charset="0"/>
              </a:rPr>
              <a:t>Engage with, inform and obtain Beneficial Owner feedback.</a:t>
            </a:r>
          </a:p>
          <a:p>
            <a:pPr eaLnBrk="1" hangingPunct="1">
              <a:lnSpc>
                <a:spcPct val="100000"/>
              </a:lnSpc>
              <a:spcBef>
                <a:spcPct val="0"/>
              </a:spcBef>
              <a:buFont typeface="Footlight MT Light" panose="0204060206030A020304" pitchFamily="18" charset="0"/>
              <a:buAutoNum type="arabicPeriod"/>
            </a:pPr>
            <a:r>
              <a:rPr lang="en-NZ" altLang="en-US" sz="2200">
                <a:solidFill>
                  <a:srgbClr val="000000"/>
                </a:solidFill>
                <a:ea typeface="Times New Roman" panose="02020603050405020304" pitchFamily="18" charset="0"/>
                <a:cs typeface="Arial" panose="020B0604020202020204" pitchFamily="34" charset="0"/>
              </a:rPr>
              <a:t>Prepare formal resolutions based on </a:t>
            </a:r>
            <a:r>
              <a:rPr lang="en-NZ" altLang="en-US" sz="2200">
                <a:solidFill>
                  <a:schemeClr val="tx1"/>
                </a:solidFill>
                <a:cs typeface="Arial" panose="020B0604020202020204" pitchFamily="34" charset="0"/>
              </a:rPr>
              <a:t>Beneficial Owner feedback.</a:t>
            </a:r>
          </a:p>
          <a:p>
            <a:pPr eaLnBrk="1" hangingPunct="1">
              <a:lnSpc>
                <a:spcPct val="100000"/>
              </a:lnSpc>
              <a:spcBef>
                <a:spcPct val="0"/>
              </a:spcBef>
              <a:buFont typeface="Footlight MT Light" panose="0204060206030A020304" pitchFamily="18" charset="0"/>
              <a:buAutoNum type="arabicPeriod"/>
            </a:pPr>
            <a:r>
              <a:rPr lang="en-NZ" altLang="en-US" sz="2200">
                <a:solidFill>
                  <a:schemeClr val="tx1"/>
                </a:solidFill>
                <a:cs typeface="Arial" panose="020B0604020202020204" pitchFamily="34" charset="0"/>
              </a:rPr>
              <a:t>Beneficial Owners’ vote on resolutions.</a:t>
            </a:r>
          </a:p>
          <a:p>
            <a:pPr eaLnBrk="1" hangingPunct="1">
              <a:lnSpc>
                <a:spcPct val="100000"/>
              </a:lnSpc>
              <a:spcBef>
                <a:spcPct val="0"/>
              </a:spcBef>
              <a:buFont typeface="Footlight MT Light" panose="0204060206030A020304" pitchFamily="18" charset="0"/>
              <a:buAutoNum type="arabicPeriod"/>
            </a:pPr>
            <a:r>
              <a:rPr lang="en-NZ" altLang="en-US" sz="2200">
                <a:solidFill>
                  <a:srgbClr val="000000"/>
                </a:solidFill>
                <a:cs typeface="Times New Roman" panose="02020603050405020304" pitchFamily="18" charset="0"/>
              </a:rPr>
              <a:t>Based on </a:t>
            </a:r>
            <a:r>
              <a:rPr lang="en-NZ" altLang="en-US" sz="2200">
                <a:solidFill>
                  <a:schemeClr val="tx1"/>
                </a:solidFill>
                <a:cs typeface="Arial" panose="020B0604020202020204" pitchFamily="34" charset="0"/>
              </a:rPr>
              <a:t>Beneficial Owner voting preference prepare applications to the </a:t>
            </a:r>
            <a:r>
              <a:rPr lang="mi-NZ" altLang="en-US" sz="2200">
                <a:solidFill>
                  <a:schemeClr val="tx1"/>
                </a:solidFill>
                <a:cs typeface="Calibri" panose="020F0502020204030204" pitchFamily="34" charset="0"/>
              </a:rPr>
              <a:t>Māori Land Court.</a:t>
            </a:r>
            <a:endParaRPr lang="en-NZ" altLang="en-US" sz="2200">
              <a:solidFill>
                <a:srgbClr val="000000"/>
              </a:solidFill>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a:pPr>
            <a:endParaRPr lang="en-NZ" altLang="en-US" sz="2200" i="1">
              <a:solidFill>
                <a:srgbClr val="000000"/>
              </a:solidFill>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Decorative Panel - Te Tukutuku">
            <a:extLst>
              <a:ext uri="{FF2B5EF4-FFF2-40B4-BE49-F238E27FC236}">
                <a16:creationId xmlns:a16="http://schemas.microsoft.com/office/drawing/2014/main" id="{436B408B-3C8E-4BE9-A8D6-BD01BE65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Decorative Panel - Te Tukutuku">
            <a:extLst>
              <a:ext uri="{FF2B5EF4-FFF2-40B4-BE49-F238E27FC236}">
                <a16:creationId xmlns:a16="http://schemas.microsoft.com/office/drawing/2014/main" id="{792B51F7-D9AB-4875-9FDE-411921B38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2F63963D-5A2C-43EE-8B12-5B3A19C759C2}"/>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rgbClr val="6D2929"/>
                </a:solidFill>
              </a:rPr>
              <a:t>Next Steps</a:t>
            </a:r>
            <a:br>
              <a:rPr lang="en-AU" dirty="0">
                <a:solidFill>
                  <a:srgbClr val="009900"/>
                </a:solidFill>
              </a:rPr>
            </a:br>
            <a:endParaRPr lang="en-NZ" dirty="0">
              <a:solidFill>
                <a:schemeClr val="tx2">
                  <a:lumMod val="60000"/>
                  <a:lumOff val="40000"/>
                </a:schemeClr>
              </a:solidFill>
            </a:endParaRPr>
          </a:p>
        </p:txBody>
      </p:sp>
      <p:pic>
        <p:nvPicPr>
          <p:cNvPr id="56325" name="Picture 8">
            <a:extLst>
              <a:ext uri="{FF2B5EF4-FFF2-40B4-BE49-F238E27FC236}">
                <a16:creationId xmlns:a16="http://schemas.microsoft.com/office/drawing/2014/main" id="{6E855E35-1CED-4918-8091-CF44DC7E3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C329C785-CDD7-40F5-B2F2-583612988DDA}"/>
              </a:ext>
            </a:extLst>
          </p:cNvPr>
          <p:cNvSpPr txBox="1">
            <a:spLocks noChangeArrowheads="1"/>
          </p:cNvSpPr>
          <p:nvPr/>
        </p:nvSpPr>
        <p:spPr bwMode="auto">
          <a:xfrm>
            <a:off x="976313" y="1136650"/>
            <a:ext cx="103774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a:solidFill>
                  <a:schemeClr val="tx1"/>
                </a:solidFill>
                <a:cs typeface="Arial" panose="020B0604020202020204" pitchFamily="34" charset="0"/>
              </a:rPr>
              <a:t>The next steps are:</a:t>
            </a:r>
          </a:p>
          <a:p>
            <a:pPr eaLnBrk="1" hangingPunct="1">
              <a:lnSpc>
                <a:spcPct val="100000"/>
              </a:lnSpc>
              <a:spcBef>
                <a:spcPct val="0"/>
              </a:spcBef>
              <a:buFont typeface="Footlight MT Light" panose="0204060206030A020304" pitchFamily="18" charset="0"/>
              <a:buAutoNum type="arabicPeriod"/>
            </a:pPr>
            <a:r>
              <a:rPr lang="en-NZ" altLang="en-US">
                <a:solidFill>
                  <a:schemeClr val="tx1"/>
                </a:solidFill>
                <a:cs typeface="Arial" panose="020B0604020202020204" pitchFamily="34" charset="0"/>
              </a:rPr>
              <a:t>Post this presentation on the TK14 website.</a:t>
            </a:r>
          </a:p>
          <a:p>
            <a:pPr eaLnBrk="1" hangingPunct="1">
              <a:lnSpc>
                <a:spcPct val="100000"/>
              </a:lnSpc>
              <a:spcBef>
                <a:spcPct val="0"/>
              </a:spcBef>
              <a:buFont typeface="Footlight MT Light" panose="0204060206030A020304" pitchFamily="18" charset="0"/>
              <a:buAutoNum type="arabicPeriod"/>
            </a:pPr>
            <a:r>
              <a:rPr lang="en-NZ" altLang="en-US">
                <a:solidFill>
                  <a:schemeClr val="tx1"/>
                </a:solidFill>
                <a:cs typeface="Arial" panose="020B0604020202020204" pitchFamily="34" charset="0"/>
              </a:rPr>
              <a:t>Seek owner input / feedback via the TK14 website, facebook page or directly to the Trustees on the:</a:t>
            </a:r>
          </a:p>
          <a:p>
            <a:pPr eaLnBrk="1" hangingPunct="1">
              <a:lnSpc>
                <a:spcPct val="100000"/>
              </a:lnSpc>
              <a:spcBef>
                <a:spcPct val="0"/>
              </a:spcBef>
              <a:buFont typeface="Wingdings" panose="05000000000000000000" pitchFamily="2" charset="2"/>
              <a:buChar char="Ø"/>
            </a:pPr>
            <a:r>
              <a:rPr lang="en-NZ" altLang="en-US">
                <a:solidFill>
                  <a:srgbClr val="000000"/>
                </a:solidFill>
                <a:cs typeface="Times New Roman" panose="02020603050405020304" pitchFamily="18" charset="0"/>
              </a:rPr>
              <a:t>Trustee Guiding Principles.</a:t>
            </a:r>
          </a:p>
          <a:p>
            <a:pPr eaLnBrk="1" hangingPunct="1">
              <a:lnSpc>
                <a:spcPct val="100000"/>
              </a:lnSpc>
              <a:spcBef>
                <a:spcPct val="0"/>
              </a:spcBef>
              <a:buFont typeface="Wingdings" panose="05000000000000000000" pitchFamily="2" charset="2"/>
              <a:buChar char="Ø"/>
            </a:pPr>
            <a:r>
              <a:rPr lang="en-NZ" altLang="en-US">
                <a:solidFill>
                  <a:srgbClr val="000000"/>
                </a:solidFill>
                <a:cs typeface="Times New Roman" panose="02020603050405020304" pitchFamily="18" charset="0"/>
              </a:rPr>
              <a:t>Trustee Rotation and Elections.</a:t>
            </a:r>
          </a:p>
          <a:p>
            <a:pPr eaLnBrk="1" hangingPunct="1">
              <a:lnSpc>
                <a:spcPct val="100000"/>
              </a:lnSpc>
              <a:spcBef>
                <a:spcPct val="0"/>
              </a:spcBef>
              <a:buFont typeface="Wingdings" panose="05000000000000000000" pitchFamily="2" charset="2"/>
              <a:buChar char="Ø"/>
            </a:pPr>
            <a:r>
              <a:rPr lang="en-NZ" altLang="en-US">
                <a:solidFill>
                  <a:srgbClr val="000000"/>
                </a:solidFill>
                <a:cs typeface="Times New Roman" panose="02020603050405020304" pitchFamily="18" charset="0"/>
              </a:rPr>
              <a:t>Infrastructure Corridor and Active Reserve options.</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Engage with, inform and obtain Beneficial Owner feedback.</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Seek direct owner participation in proposed upcoming engagement hui.</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Summarise outcomes from engagement hui.</a:t>
            </a:r>
          </a:p>
          <a:p>
            <a:pPr eaLnBrk="1" hangingPunct="1">
              <a:lnSpc>
                <a:spcPct val="100000"/>
              </a:lnSpc>
              <a:spcBef>
                <a:spcPct val="0"/>
              </a:spcBef>
              <a:buFont typeface="Footlight MT Light" panose="0204060206030A020304" pitchFamily="18" charset="0"/>
              <a:buAutoNum type="arabicPeriod" startAt="3"/>
            </a:pPr>
            <a:r>
              <a:rPr lang="en-NZ" altLang="en-US">
                <a:solidFill>
                  <a:srgbClr val="000000"/>
                </a:solidFill>
                <a:ea typeface="Times New Roman" panose="02020603050405020304" pitchFamily="18" charset="0"/>
                <a:cs typeface="Arial" panose="020B0604020202020204" pitchFamily="34" charset="0"/>
              </a:rPr>
              <a:t>Prepare formal resolutions based on </a:t>
            </a:r>
            <a:r>
              <a:rPr lang="en-NZ" altLang="en-US">
                <a:solidFill>
                  <a:schemeClr val="tx1"/>
                </a:solidFill>
                <a:cs typeface="Arial" panose="020B0604020202020204" pitchFamily="34" charset="0"/>
              </a:rPr>
              <a:t>Beneficial Owner feedback.</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Beneficial Owners’ vote on resolutions via postal vote.</a:t>
            </a:r>
          </a:p>
          <a:p>
            <a:pPr eaLnBrk="1" hangingPunct="1">
              <a:lnSpc>
                <a:spcPct val="100000"/>
              </a:lnSpc>
              <a:spcBef>
                <a:spcPct val="0"/>
              </a:spcBef>
              <a:buFont typeface="Footlight MT Light" panose="0204060206030A020304" pitchFamily="18" charset="0"/>
              <a:buAutoNum type="arabicPeriod" startAt="3"/>
            </a:pPr>
            <a:r>
              <a:rPr lang="en-NZ" altLang="en-US">
                <a:solidFill>
                  <a:srgbClr val="000000"/>
                </a:solidFill>
                <a:cs typeface="Times New Roman" panose="02020603050405020304" pitchFamily="18" charset="0"/>
              </a:rPr>
              <a:t>Based on </a:t>
            </a:r>
            <a:r>
              <a:rPr lang="en-NZ" altLang="en-US">
                <a:solidFill>
                  <a:schemeClr val="tx1"/>
                </a:solidFill>
                <a:cs typeface="Arial" panose="020B0604020202020204" pitchFamily="34" charset="0"/>
              </a:rPr>
              <a:t>Beneficial Owner voting preference prepare applications to the </a:t>
            </a:r>
            <a:r>
              <a:rPr lang="mi-NZ" altLang="en-US">
                <a:solidFill>
                  <a:schemeClr val="tx1"/>
                </a:solidFill>
                <a:cs typeface="Calibri" panose="020F0502020204030204" pitchFamily="34" charset="0"/>
              </a:rPr>
              <a:t>Māori Land Court.</a:t>
            </a:r>
            <a:endParaRPr lang="en-NZ" altLang="en-US">
              <a:solidFill>
                <a:srgbClr val="000000"/>
              </a:solidFill>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startAt="3"/>
            </a:pPr>
            <a:endParaRPr lang="en-NZ" altLang="en-US" i="1">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11" end="11"/>
                                            </p:txEl>
                                          </p:spTgt>
                                        </p:tgtEl>
                                        <p:attrNameLst>
                                          <p:attrName>style.visibility</p:attrName>
                                        </p:attrNameLst>
                                      </p:cBhvr>
                                      <p:to>
                                        <p:strVal val="visible"/>
                                      </p:to>
                                    </p:set>
                                    <p:anim calcmode="lin" valueType="num">
                                      <p:cBhvr additive="base">
                                        <p:cTn id="61"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EA03305-2CA1-451D-8650-C9B783251277}"/>
              </a:ext>
            </a:extLst>
          </p:cNvPr>
          <p:cNvSpPr>
            <a:spLocks noGrp="1" noChangeArrowheads="1"/>
          </p:cNvSpPr>
          <p:nvPr>
            <p:ph type="title"/>
          </p:nvPr>
        </p:nvSpPr>
        <p:spPr>
          <a:xfrm>
            <a:off x="838200" y="284163"/>
            <a:ext cx="10515600" cy="1201737"/>
          </a:xfrm>
        </p:spPr>
        <p:txBody>
          <a:bodyPr/>
          <a:lstStyle/>
          <a:p>
            <a:pPr algn="ctr" eaLnBrk="1" hangingPunct="1"/>
            <a:r>
              <a:rPr lang="en-US" altLang="en-US">
                <a:solidFill>
                  <a:srgbClr val="6D2929"/>
                </a:solidFill>
              </a:rPr>
              <a:t>Hui Agenda</a:t>
            </a:r>
          </a:p>
        </p:txBody>
      </p:sp>
      <p:sp>
        <p:nvSpPr>
          <p:cNvPr id="3" name="Content Placeholder 2">
            <a:extLst>
              <a:ext uri="{FF2B5EF4-FFF2-40B4-BE49-F238E27FC236}">
                <a16:creationId xmlns:a16="http://schemas.microsoft.com/office/drawing/2014/main" id="{309AFDEB-8DEB-4807-8960-F4BEAFF9A0FB}"/>
              </a:ext>
            </a:extLst>
          </p:cNvPr>
          <p:cNvSpPr>
            <a:spLocks noGrp="1" noChangeArrowheads="1"/>
          </p:cNvSpPr>
          <p:nvPr>
            <p:ph idx="1"/>
          </p:nvPr>
        </p:nvSpPr>
        <p:spPr>
          <a:xfrm>
            <a:off x="838200" y="1314450"/>
            <a:ext cx="10515600" cy="4792663"/>
          </a:xfrm>
        </p:spPr>
        <p:txBody>
          <a:bodyPr/>
          <a:lstStyle/>
          <a:p>
            <a:pPr eaLnBrk="1" hangingPunct="1"/>
            <a:r>
              <a:rPr lang="en-US" altLang="en-US" sz="2400"/>
              <a:t>Karakia and Preliminaries</a:t>
            </a:r>
          </a:p>
          <a:p>
            <a:pPr eaLnBrk="1" hangingPunct="1"/>
            <a:r>
              <a:rPr lang="en-US" altLang="en-US" sz="2400"/>
              <a:t>Engagement Hui Process and Purpose</a:t>
            </a:r>
          </a:p>
          <a:p>
            <a:pPr eaLnBrk="1" hangingPunct="1"/>
            <a:r>
              <a:rPr lang="en-US" altLang="en-US" sz="2400"/>
              <a:t>Cultural and Historical Overview</a:t>
            </a:r>
          </a:p>
          <a:p>
            <a:pPr eaLnBrk="1" hangingPunct="1"/>
            <a:r>
              <a:rPr lang="en-US" altLang="en-US" sz="2400"/>
              <a:t>Court of Appeal Decision</a:t>
            </a:r>
          </a:p>
          <a:p>
            <a:pPr eaLnBrk="1" hangingPunct="1"/>
            <a:r>
              <a:rPr lang="en-US" altLang="en-US" sz="2400"/>
              <a:t>Trustee Guiding Principles.</a:t>
            </a:r>
          </a:p>
          <a:p>
            <a:pPr eaLnBrk="1" hangingPunct="1"/>
            <a:r>
              <a:rPr lang="en-US" altLang="en-US" sz="2400"/>
              <a:t>Proposal for Trustee Rotation and Elections.</a:t>
            </a:r>
          </a:p>
          <a:p>
            <a:pPr eaLnBrk="1" hangingPunct="1"/>
            <a:r>
              <a:rPr lang="en-US" altLang="en-US" sz="2400"/>
              <a:t>Te Tumu Development Update.</a:t>
            </a:r>
          </a:p>
          <a:p>
            <a:pPr eaLnBrk="1" hangingPunct="1"/>
            <a:r>
              <a:rPr lang="en-US" altLang="en-US" sz="2400"/>
              <a:t>Options and Process for Infrastructure Corridors.</a:t>
            </a:r>
          </a:p>
          <a:p>
            <a:pPr eaLnBrk="1" hangingPunct="1"/>
            <a:r>
              <a:rPr lang="en-US" altLang="en-US" sz="2400"/>
              <a:t>Next Steps.</a:t>
            </a:r>
          </a:p>
          <a:p>
            <a:pPr lvl="1" eaLnBrk="1" hangingPunct="1"/>
            <a:endParaRPr lang="en-US" altLang="en-US"/>
          </a:p>
        </p:txBody>
      </p:sp>
      <p:pic>
        <p:nvPicPr>
          <p:cNvPr id="9220" name="Picture 4" descr="Decorative Panel - Te Tukutuku">
            <a:extLst>
              <a:ext uri="{FF2B5EF4-FFF2-40B4-BE49-F238E27FC236}">
                <a16:creationId xmlns:a16="http://schemas.microsoft.com/office/drawing/2014/main" id="{24A0C394-FFAE-4FD6-8A25-8F856DAD9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Decorative Panel - Te Tukutuku">
            <a:extLst>
              <a:ext uri="{FF2B5EF4-FFF2-40B4-BE49-F238E27FC236}">
                <a16:creationId xmlns:a16="http://schemas.microsoft.com/office/drawing/2014/main" id="{93E3F42D-CA62-451C-BF29-921ED6FD9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AE23-4081-5D40-83E4-D766535F2EAD}"/>
              </a:ext>
            </a:extLst>
          </p:cNvPr>
          <p:cNvSpPr>
            <a:spLocks noGrp="1"/>
          </p:cNvSpPr>
          <p:nvPr>
            <p:ph type="ctrTitle"/>
          </p:nvPr>
        </p:nvSpPr>
        <p:spPr/>
        <p:txBody>
          <a:bodyPr>
            <a:normAutofit/>
          </a:bodyPr>
          <a:lstStyle/>
          <a:p>
            <a:r>
              <a:rPr lang="en-US" sz="4000" dirty="0"/>
              <a:t>TE TUMU KAITUNA 14</a:t>
            </a:r>
          </a:p>
        </p:txBody>
      </p:sp>
      <p:sp>
        <p:nvSpPr>
          <p:cNvPr id="3" name="Subtitle 2">
            <a:extLst>
              <a:ext uri="{FF2B5EF4-FFF2-40B4-BE49-F238E27FC236}">
                <a16:creationId xmlns:a16="http://schemas.microsoft.com/office/drawing/2014/main" id="{559B63BC-476D-6D47-844A-28C516AF745C}"/>
              </a:ext>
            </a:extLst>
          </p:cNvPr>
          <p:cNvSpPr>
            <a:spLocks noGrp="1"/>
          </p:cNvSpPr>
          <p:nvPr>
            <p:ph type="subTitle" idx="1"/>
          </p:nvPr>
        </p:nvSpPr>
        <p:spPr/>
        <p:txBody>
          <a:bodyPr/>
          <a:lstStyle/>
          <a:p>
            <a:r>
              <a:rPr lang="en-US" dirty="0"/>
              <a:t>TE TUKUNGA IHO</a:t>
            </a:r>
          </a:p>
        </p:txBody>
      </p:sp>
    </p:spTree>
    <p:extLst>
      <p:ext uri="{BB962C8B-B14F-4D97-AF65-F5344CB8AC3E}">
        <p14:creationId xmlns:p14="http://schemas.microsoft.com/office/powerpoint/2010/main" val="248920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9F9E-55C4-584A-BB89-D7E68B8B79DE}"/>
              </a:ext>
            </a:extLst>
          </p:cNvPr>
          <p:cNvSpPr>
            <a:spLocks noGrp="1"/>
          </p:cNvSpPr>
          <p:nvPr>
            <p:ph type="title"/>
          </p:nvPr>
        </p:nvSpPr>
        <p:spPr>
          <a:xfrm>
            <a:off x="2611808" y="427384"/>
            <a:ext cx="7958331" cy="516833"/>
          </a:xfrm>
        </p:spPr>
        <p:txBody>
          <a:bodyPr>
            <a:normAutofit/>
          </a:bodyPr>
          <a:lstStyle/>
          <a:p>
            <a:r>
              <a:rPr lang="en-US" sz="2800" dirty="0"/>
              <a:t>TE ŪNGA MAI ME TE WHAKANOHONOHO</a:t>
            </a:r>
          </a:p>
        </p:txBody>
      </p:sp>
      <p:sp>
        <p:nvSpPr>
          <p:cNvPr id="3" name="Content Placeholder 2">
            <a:extLst>
              <a:ext uri="{FF2B5EF4-FFF2-40B4-BE49-F238E27FC236}">
                <a16:creationId xmlns:a16="http://schemas.microsoft.com/office/drawing/2014/main" id="{4A2944B6-51DD-674C-A2A9-487C32C8E6BF}"/>
              </a:ext>
            </a:extLst>
          </p:cNvPr>
          <p:cNvSpPr>
            <a:spLocks noGrp="1"/>
          </p:cNvSpPr>
          <p:nvPr>
            <p:ph idx="1"/>
          </p:nvPr>
        </p:nvSpPr>
        <p:spPr>
          <a:xfrm>
            <a:off x="2773599" y="1490870"/>
            <a:ext cx="7796540" cy="4559074"/>
          </a:xfrm>
        </p:spPr>
        <p:txBody>
          <a:bodyPr>
            <a:normAutofit/>
          </a:bodyPr>
          <a:lstStyle/>
          <a:p>
            <a:r>
              <a:rPr lang="en-US" dirty="0"/>
              <a:t>1350 – 1500</a:t>
            </a:r>
          </a:p>
          <a:p>
            <a:r>
              <a:rPr lang="en-US" dirty="0"/>
              <a:t>It is generally believed that </a:t>
            </a:r>
            <a:r>
              <a:rPr lang="en-US" dirty="0" err="1"/>
              <a:t>Te</a:t>
            </a:r>
            <a:r>
              <a:rPr lang="en-US" dirty="0"/>
              <a:t> </a:t>
            </a:r>
            <a:r>
              <a:rPr lang="en-US" dirty="0" err="1"/>
              <a:t>Arawa</a:t>
            </a:r>
            <a:r>
              <a:rPr lang="en-US" dirty="0"/>
              <a:t> canoe arrived about 1350.</a:t>
            </a:r>
          </a:p>
          <a:p>
            <a:r>
              <a:rPr lang="en-US" dirty="0"/>
              <a:t>For the next five generations </a:t>
            </a:r>
            <a:r>
              <a:rPr lang="en-US" dirty="0" err="1"/>
              <a:t>Te</a:t>
            </a:r>
            <a:r>
              <a:rPr lang="en-US" dirty="0"/>
              <a:t> </a:t>
            </a:r>
            <a:r>
              <a:rPr lang="en-US" dirty="0" err="1"/>
              <a:t>Arawa</a:t>
            </a:r>
            <a:r>
              <a:rPr lang="en-US" dirty="0"/>
              <a:t> had settled the area from </a:t>
            </a:r>
            <a:r>
              <a:rPr lang="en-US" dirty="0" err="1"/>
              <a:t>Mauao</a:t>
            </a:r>
            <a:r>
              <a:rPr lang="en-US" dirty="0"/>
              <a:t> to beyond </a:t>
            </a:r>
            <a:r>
              <a:rPr lang="en-US" dirty="0" err="1"/>
              <a:t>Pukehina</a:t>
            </a:r>
            <a:r>
              <a:rPr lang="en-US" dirty="0"/>
              <a:t>, and the inland country to Rotorua.</a:t>
            </a:r>
          </a:p>
          <a:p>
            <a:r>
              <a:rPr lang="en-US" dirty="0"/>
              <a:t>Gradually the people of </a:t>
            </a:r>
            <a:r>
              <a:rPr lang="en-US" dirty="0" err="1"/>
              <a:t>Te</a:t>
            </a:r>
            <a:r>
              <a:rPr lang="en-US" dirty="0"/>
              <a:t> </a:t>
            </a:r>
            <a:r>
              <a:rPr lang="en-US" dirty="0" err="1"/>
              <a:t>Rangihouhiri</a:t>
            </a:r>
            <a:r>
              <a:rPr lang="en-US" dirty="0"/>
              <a:t> – </a:t>
            </a:r>
            <a:r>
              <a:rPr lang="en-US" dirty="0" err="1"/>
              <a:t>Ngāi</a:t>
            </a:r>
            <a:r>
              <a:rPr lang="en-US" dirty="0"/>
              <a:t> </a:t>
            </a:r>
            <a:r>
              <a:rPr lang="en-US" dirty="0" err="1"/>
              <a:t>Te</a:t>
            </a:r>
            <a:r>
              <a:rPr lang="en-US" dirty="0"/>
              <a:t> </a:t>
            </a:r>
            <a:r>
              <a:rPr lang="en-US" dirty="0" err="1"/>
              <a:t>Rangi</a:t>
            </a:r>
            <a:r>
              <a:rPr lang="en-US" dirty="0"/>
              <a:t> – moved into the area. A series of skirmishes resulted in the battle of </a:t>
            </a:r>
            <a:r>
              <a:rPr lang="en-US" dirty="0" err="1"/>
              <a:t>Pōporohuamea</a:t>
            </a:r>
            <a:r>
              <a:rPr lang="en-US" dirty="0"/>
              <a:t>, and </a:t>
            </a:r>
            <a:r>
              <a:rPr lang="en-US" dirty="0" err="1"/>
              <a:t>Maketū</a:t>
            </a:r>
            <a:r>
              <a:rPr lang="en-US" dirty="0"/>
              <a:t> and the surrounding area was taken.</a:t>
            </a:r>
          </a:p>
          <a:p>
            <a:r>
              <a:rPr lang="en-US" dirty="0"/>
              <a:t>Not long after </a:t>
            </a:r>
            <a:r>
              <a:rPr lang="en-US" dirty="0" err="1"/>
              <a:t>Mauao</a:t>
            </a:r>
            <a:r>
              <a:rPr lang="en-US" dirty="0"/>
              <a:t> and other parts of Tauranga were taken from </a:t>
            </a:r>
            <a:r>
              <a:rPr lang="en-US" dirty="0" err="1"/>
              <a:t>Waitaha</a:t>
            </a:r>
            <a:r>
              <a:rPr lang="en-US" dirty="0"/>
              <a:t> by </a:t>
            </a:r>
            <a:r>
              <a:rPr lang="en-US" dirty="0" err="1"/>
              <a:t>Ngāi</a:t>
            </a:r>
            <a:r>
              <a:rPr lang="en-US" dirty="0"/>
              <a:t> </a:t>
            </a:r>
            <a:r>
              <a:rPr lang="en-US" dirty="0" err="1"/>
              <a:t>Te</a:t>
            </a:r>
            <a:r>
              <a:rPr lang="en-US" dirty="0"/>
              <a:t> </a:t>
            </a:r>
            <a:r>
              <a:rPr lang="en-US" dirty="0" err="1"/>
              <a:t>Rangi</a:t>
            </a:r>
            <a:r>
              <a:rPr lang="en-US" dirty="0"/>
              <a:t> at the battle of </a:t>
            </a:r>
            <a:r>
              <a:rPr lang="en-US" dirty="0" err="1"/>
              <a:t>Te</a:t>
            </a:r>
            <a:r>
              <a:rPr lang="en-US" dirty="0"/>
              <a:t> </a:t>
            </a:r>
            <a:r>
              <a:rPr lang="en-US" dirty="0" err="1"/>
              <a:t>Kōkōwai</a:t>
            </a:r>
            <a:r>
              <a:rPr lang="en-US" dirty="0"/>
              <a:t>.</a:t>
            </a:r>
          </a:p>
        </p:txBody>
      </p:sp>
    </p:spTree>
    <p:extLst>
      <p:ext uri="{BB962C8B-B14F-4D97-AF65-F5344CB8AC3E}">
        <p14:creationId xmlns:p14="http://schemas.microsoft.com/office/powerpoint/2010/main" val="253293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D495CE-2665-5C44-A39F-CC9B0671E062}"/>
              </a:ext>
            </a:extLst>
          </p:cNvPr>
          <p:cNvSpPr>
            <a:spLocks noGrp="1"/>
          </p:cNvSpPr>
          <p:nvPr>
            <p:ph type="title"/>
          </p:nvPr>
        </p:nvSpPr>
        <p:spPr>
          <a:xfrm>
            <a:off x="2611808" y="427384"/>
            <a:ext cx="7958331" cy="516833"/>
          </a:xfrm>
        </p:spPr>
        <p:txBody>
          <a:bodyPr>
            <a:normAutofit/>
          </a:bodyPr>
          <a:lstStyle/>
          <a:p>
            <a:r>
              <a:rPr lang="en-US" sz="2800" dirty="0"/>
              <a:t>TE HOKINGA ATU</a:t>
            </a:r>
          </a:p>
        </p:txBody>
      </p:sp>
      <p:sp>
        <p:nvSpPr>
          <p:cNvPr id="5" name="Content Placeholder 2">
            <a:extLst>
              <a:ext uri="{FF2B5EF4-FFF2-40B4-BE49-F238E27FC236}">
                <a16:creationId xmlns:a16="http://schemas.microsoft.com/office/drawing/2014/main" id="{19CF8E86-FCDB-D748-9DD4-995485A3D07F}"/>
              </a:ext>
            </a:extLst>
          </p:cNvPr>
          <p:cNvSpPr>
            <a:spLocks noGrp="1"/>
          </p:cNvSpPr>
          <p:nvPr>
            <p:ph idx="1"/>
          </p:nvPr>
        </p:nvSpPr>
        <p:spPr>
          <a:xfrm>
            <a:off x="2773599" y="1490870"/>
            <a:ext cx="7796540" cy="4559074"/>
          </a:xfrm>
        </p:spPr>
        <p:txBody>
          <a:bodyPr>
            <a:normAutofit/>
          </a:bodyPr>
          <a:lstStyle/>
          <a:p>
            <a:r>
              <a:rPr lang="en-US" dirty="0"/>
              <a:t>1500 – 1835</a:t>
            </a:r>
          </a:p>
          <a:p>
            <a:r>
              <a:rPr lang="en-US" dirty="0" err="1"/>
              <a:t>Waitaha</a:t>
            </a:r>
            <a:r>
              <a:rPr lang="en-US" dirty="0"/>
              <a:t> and </a:t>
            </a:r>
            <a:r>
              <a:rPr lang="en-US" dirty="0" err="1"/>
              <a:t>Tapuika</a:t>
            </a:r>
            <a:r>
              <a:rPr lang="en-US" dirty="0"/>
              <a:t> remained settles around their respective mountains of </a:t>
            </a:r>
            <a:r>
              <a:rPr lang="en-US" dirty="0" err="1"/>
              <a:t>Ōtawa</a:t>
            </a:r>
            <a:r>
              <a:rPr lang="en-US" dirty="0"/>
              <a:t> and </a:t>
            </a:r>
            <a:r>
              <a:rPr lang="en-US" dirty="0" err="1"/>
              <a:t>Rangiuru</a:t>
            </a:r>
            <a:r>
              <a:rPr lang="en-US" dirty="0"/>
              <a:t> maintaining an uneasy peace with </a:t>
            </a:r>
            <a:r>
              <a:rPr lang="en-US" dirty="0" err="1"/>
              <a:t>Ngāi</a:t>
            </a:r>
            <a:r>
              <a:rPr lang="en-US" dirty="0"/>
              <a:t> </a:t>
            </a:r>
            <a:r>
              <a:rPr lang="en-US" dirty="0" err="1"/>
              <a:t>Te</a:t>
            </a:r>
            <a:r>
              <a:rPr lang="en-US" dirty="0"/>
              <a:t> </a:t>
            </a:r>
            <a:r>
              <a:rPr lang="en-US" dirty="0" err="1"/>
              <a:t>Rangi</a:t>
            </a:r>
            <a:r>
              <a:rPr lang="en-US" dirty="0"/>
              <a:t>.</a:t>
            </a:r>
          </a:p>
          <a:p>
            <a:r>
              <a:rPr lang="en-US" dirty="0"/>
              <a:t>Gradually the inland </a:t>
            </a:r>
            <a:r>
              <a:rPr lang="en-US" dirty="0" err="1"/>
              <a:t>Te</a:t>
            </a:r>
            <a:r>
              <a:rPr lang="en-US" dirty="0"/>
              <a:t> </a:t>
            </a:r>
            <a:r>
              <a:rPr lang="en-US" dirty="0" err="1"/>
              <a:t>Arawa</a:t>
            </a:r>
            <a:r>
              <a:rPr lang="en-US" dirty="0"/>
              <a:t> based around Rotorua returned to the area as allies and relations of </a:t>
            </a:r>
            <a:r>
              <a:rPr lang="en-US" dirty="0" err="1"/>
              <a:t>Waitaha</a:t>
            </a:r>
            <a:r>
              <a:rPr lang="en-US" dirty="0"/>
              <a:t> and </a:t>
            </a:r>
            <a:r>
              <a:rPr lang="en-US" dirty="0" err="1"/>
              <a:t>Tapuika</a:t>
            </a:r>
            <a:r>
              <a:rPr lang="en-US" dirty="0"/>
              <a:t>, some even settling at </a:t>
            </a:r>
            <a:r>
              <a:rPr lang="en-US" dirty="0" err="1"/>
              <a:t>Maketū</a:t>
            </a:r>
            <a:r>
              <a:rPr lang="en-US" dirty="0"/>
              <a:t>.</a:t>
            </a:r>
          </a:p>
          <a:p>
            <a:r>
              <a:rPr lang="en-US" dirty="0"/>
              <a:t>Inland wars between </a:t>
            </a:r>
            <a:r>
              <a:rPr lang="en-US" dirty="0" err="1"/>
              <a:t>Te</a:t>
            </a:r>
            <a:r>
              <a:rPr lang="en-US" dirty="0"/>
              <a:t> </a:t>
            </a:r>
            <a:r>
              <a:rPr lang="en-US" dirty="0" err="1"/>
              <a:t>Arawa</a:t>
            </a:r>
            <a:r>
              <a:rPr lang="en-US" dirty="0"/>
              <a:t> and Tainui spilt over to the coast, </a:t>
            </a:r>
            <a:r>
              <a:rPr lang="en-US" dirty="0" err="1"/>
              <a:t>wherby</a:t>
            </a:r>
            <a:r>
              <a:rPr lang="en-US" dirty="0"/>
              <a:t> </a:t>
            </a:r>
            <a:r>
              <a:rPr lang="en-US" dirty="0" err="1"/>
              <a:t>Te</a:t>
            </a:r>
            <a:r>
              <a:rPr lang="en-US" dirty="0"/>
              <a:t> </a:t>
            </a:r>
            <a:r>
              <a:rPr lang="en-US" dirty="0" err="1"/>
              <a:t>Waharoa</a:t>
            </a:r>
            <a:r>
              <a:rPr lang="en-US" dirty="0"/>
              <a:t> of </a:t>
            </a:r>
            <a:r>
              <a:rPr lang="en-US" dirty="0" err="1"/>
              <a:t>Ngāti</a:t>
            </a:r>
            <a:r>
              <a:rPr lang="en-US" dirty="0"/>
              <a:t> </a:t>
            </a:r>
            <a:r>
              <a:rPr lang="en-US" dirty="0" err="1"/>
              <a:t>Hauā</a:t>
            </a:r>
            <a:r>
              <a:rPr lang="en-US" dirty="0"/>
              <a:t> sacked </a:t>
            </a:r>
            <a:r>
              <a:rPr lang="en-US" dirty="0" err="1"/>
              <a:t>Maketū</a:t>
            </a:r>
            <a:r>
              <a:rPr lang="en-US" dirty="0"/>
              <a:t>, killing </a:t>
            </a:r>
            <a:r>
              <a:rPr lang="en-US" dirty="0" err="1"/>
              <a:t>Te</a:t>
            </a:r>
            <a:r>
              <a:rPr lang="en-US" dirty="0"/>
              <a:t> </a:t>
            </a:r>
            <a:r>
              <a:rPr lang="en-US" dirty="0" err="1"/>
              <a:t>Ngahuru</a:t>
            </a:r>
            <a:r>
              <a:rPr lang="en-US" dirty="0"/>
              <a:t>, an important chief of </a:t>
            </a:r>
            <a:r>
              <a:rPr lang="en-US" dirty="0" err="1"/>
              <a:t>Ngāti</a:t>
            </a:r>
            <a:r>
              <a:rPr lang="en-US" dirty="0"/>
              <a:t> </a:t>
            </a:r>
            <a:r>
              <a:rPr lang="en-US" dirty="0" err="1"/>
              <a:t>Whakaue</a:t>
            </a:r>
            <a:r>
              <a:rPr lang="en-US" dirty="0"/>
              <a:t>. </a:t>
            </a:r>
          </a:p>
        </p:txBody>
      </p:sp>
    </p:spTree>
    <p:extLst>
      <p:ext uri="{BB962C8B-B14F-4D97-AF65-F5344CB8AC3E}">
        <p14:creationId xmlns:p14="http://schemas.microsoft.com/office/powerpoint/2010/main" val="256176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829AC2-91AC-064E-8AB5-246D35D10EF5}"/>
              </a:ext>
            </a:extLst>
          </p:cNvPr>
          <p:cNvSpPr>
            <a:spLocks noGrp="1"/>
          </p:cNvSpPr>
          <p:nvPr>
            <p:ph type="title"/>
          </p:nvPr>
        </p:nvSpPr>
        <p:spPr>
          <a:xfrm>
            <a:off x="2611808" y="427384"/>
            <a:ext cx="7958331" cy="516833"/>
          </a:xfrm>
        </p:spPr>
        <p:txBody>
          <a:bodyPr>
            <a:normAutofit/>
          </a:bodyPr>
          <a:lstStyle/>
          <a:p>
            <a:r>
              <a:rPr lang="en-US" sz="2800" dirty="0"/>
              <a:t>TE PAKANGA</a:t>
            </a:r>
          </a:p>
        </p:txBody>
      </p:sp>
      <p:sp>
        <p:nvSpPr>
          <p:cNvPr id="5" name="Content Placeholder 2">
            <a:extLst>
              <a:ext uri="{FF2B5EF4-FFF2-40B4-BE49-F238E27FC236}">
                <a16:creationId xmlns:a16="http://schemas.microsoft.com/office/drawing/2014/main" id="{6E899A51-2F9B-5F40-B5B2-A266FBD8EB90}"/>
              </a:ext>
            </a:extLst>
          </p:cNvPr>
          <p:cNvSpPr>
            <a:spLocks noGrp="1"/>
          </p:cNvSpPr>
          <p:nvPr>
            <p:ph idx="1"/>
          </p:nvPr>
        </p:nvSpPr>
        <p:spPr>
          <a:xfrm>
            <a:off x="2773599" y="1490870"/>
            <a:ext cx="7796540" cy="4559074"/>
          </a:xfrm>
        </p:spPr>
        <p:txBody>
          <a:bodyPr>
            <a:normAutofit fontScale="92500"/>
          </a:bodyPr>
          <a:lstStyle/>
          <a:p>
            <a:r>
              <a:rPr lang="en-US" dirty="0"/>
              <a:t>23 April 1836</a:t>
            </a:r>
          </a:p>
          <a:p>
            <a:r>
              <a:rPr lang="en-US" dirty="0"/>
              <a:t>Kahawai of </a:t>
            </a:r>
            <a:r>
              <a:rPr lang="en-US" dirty="0" err="1"/>
              <a:t>Ngāti</a:t>
            </a:r>
            <a:r>
              <a:rPr lang="en-US" dirty="0"/>
              <a:t> </a:t>
            </a:r>
            <a:r>
              <a:rPr lang="en-US" dirty="0" err="1"/>
              <a:t>Rangiwewehi</a:t>
            </a:r>
            <a:r>
              <a:rPr lang="en-US" dirty="0"/>
              <a:t> grew impatient for revenge and went to </a:t>
            </a:r>
            <a:r>
              <a:rPr lang="en-US" dirty="0" err="1"/>
              <a:t>Ōtawa</a:t>
            </a:r>
            <a:r>
              <a:rPr lang="en-US" dirty="0"/>
              <a:t> to await the rest of </a:t>
            </a:r>
            <a:r>
              <a:rPr lang="en-US" dirty="0" err="1"/>
              <a:t>Te</a:t>
            </a:r>
            <a:r>
              <a:rPr lang="en-US" dirty="0"/>
              <a:t> </a:t>
            </a:r>
            <a:r>
              <a:rPr lang="en-US" dirty="0" err="1"/>
              <a:t>Arawa</a:t>
            </a:r>
            <a:r>
              <a:rPr lang="en-US" dirty="0"/>
              <a:t> to organize themselves.</a:t>
            </a:r>
          </a:p>
          <a:p>
            <a:r>
              <a:rPr lang="en-US" dirty="0"/>
              <a:t>When the rest of the inland </a:t>
            </a:r>
            <a:r>
              <a:rPr lang="en-US" dirty="0" err="1"/>
              <a:t>Te</a:t>
            </a:r>
            <a:r>
              <a:rPr lang="en-US" dirty="0"/>
              <a:t> </a:t>
            </a:r>
            <a:r>
              <a:rPr lang="en-US" dirty="0" err="1"/>
              <a:t>Arawa</a:t>
            </a:r>
            <a:r>
              <a:rPr lang="en-US" dirty="0"/>
              <a:t> and their allies from </a:t>
            </a:r>
            <a:r>
              <a:rPr lang="en-US" dirty="0" err="1"/>
              <a:t>Waitaha</a:t>
            </a:r>
            <a:r>
              <a:rPr lang="en-US" dirty="0"/>
              <a:t>, </a:t>
            </a:r>
            <a:r>
              <a:rPr lang="en-US" dirty="0" err="1"/>
              <a:t>Tapuika</a:t>
            </a:r>
            <a:r>
              <a:rPr lang="en-US" dirty="0"/>
              <a:t> and elsewhere, they attacked the </a:t>
            </a:r>
            <a:r>
              <a:rPr lang="en-US" dirty="0" err="1"/>
              <a:t>pā</a:t>
            </a:r>
            <a:r>
              <a:rPr lang="en-US" dirty="0"/>
              <a:t> at </a:t>
            </a:r>
            <a:r>
              <a:rPr lang="en-US" dirty="0" err="1"/>
              <a:t>Te</a:t>
            </a:r>
            <a:r>
              <a:rPr lang="en-US" dirty="0"/>
              <a:t> Tumu and took it.</a:t>
            </a:r>
          </a:p>
          <a:p>
            <a:r>
              <a:rPr lang="en-US" dirty="0" err="1"/>
              <a:t>Ngāi</a:t>
            </a:r>
            <a:r>
              <a:rPr lang="en-US" dirty="0"/>
              <a:t> </a:t>
            </a:r>
            <a:r>
              <a:rPr lang="en-US" dirty="0" err="1"/>
              <a:t>Te</a:t>
            </a:r>
            <a:r>
              <a:rPr lang="en-US" dirty="0"/>
              <a:t> </a:t>
            </a:r>
            <a:r>
              <a:rPr lang="en-US" dirty="0" err="1"/>
              <a:t>Rangi</a:t>
            </a:r>
            <a:r>
              <a:rPr lang="en-US" dirty="0"/>
              <a:t> were defeated and pursued to the mouth of </a:t>
            </a:r>
            <a:r>
              <a:rPr lang="en-US" dirty="0" err="1"/>
              <a:t>Te</a:t>
            </a:r>
            <a:r>
              <a:rPr lang="en-US" dirty="0"/>
              <a:t> </a:t>
            </a:r>
            <a:r>
              <a:rPr lang="en-US" dirty="0" err="1"/>
              <a:t>Wairākei</a:t>
            </a:r>
            <a:r>
              <a:rPr lang="en-US" dirty="0"/>
              <a:t> Stream at Papamoa.</a:t>
            </a:r>
          </a:p>
          <a:p>
            <a:r>
              <a:rPr lang="en-US" dirty="0"/>
              <a:t>Small resultant skirmishes did not change the new boundary between </a:t>
            </a:r>
            <a:r>
              <a:rPr lang="en-US" dirty="0" err="1"/>
              <a:t>Te</a:t>
            </a:r>
            <a:r>
              <a:rPr lang="en-US" dirty="0"/>
              <a:t> </a:t>
            </a:r>
            <a:r>
              <a:rPr lang="en-US" dirty="0" err="1"/>
              <a:t>Arawa</a:t>
            </a:r>
            <a:r>
              <a:rPr lang="en-US" dirty="0"/>
              <a:t> and </a:t>
            </a:r>
            <a:r>
              <a:rPr lang="en-US" dirty="0" err="1"/>
              <a:t>Ngāi</a:t>
            </a:r>
            <a:r>
              <a:rPr lang="en-US" dirty="0"/>
              <a:t> </a:t>
            </a:r>
            <a:r>
              <a:rPr lang="en-US" dirty="0" err="1"/>
              <a:t>Te</a:t>
            </a:r>
            <a:r>
              <a:rPr lang="en-US" dirty="0"/>
              <a:t> </a:t>
            </a:r>
            <a:r>
              <a:rPr lang="en-US" dirty="0" err="1"/>
              <a:t>Rangi</a:t>
            </a:r>
            <a:r>
              <a:rPr lang="en-US" dirty="0"/>
              <a:t>.</a:t>
            </a:r>
          </a:p>
        </p:txBody>
      </p:sp>
    </p:spTree>
    <p:extLst>
      <p:ext uri="{BB962C8B-B14F-4D97-AF65-F5344CB8AC3E}">
        <p14:creationId xmlns:p14="http://schemas.microsoft.com/office/powerpoint/2010/main" val="141716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8EA9D0-7712-5642-B282-60064D8FEC78}"/>
              </a:ext>
            </a:extLst>
          </p:cNvPr>
          <p:cNvSpPr>
            <a:spLocks noGrp="1"/>
          </p:cNvSpPr>
          <p:nvPr>
            <p:ph type="title"/>
          </p:nvPr>
        </p:nvSpPr>
        <p:spPr>
          <a:xfrm>
            <a:off x="2611808" y="427384"/>
            <a:ext cx="7958331" cy="516833"/>
          </a:xfrm>
        </p:spPr>
        <p:txBody>
          <a:bodyPr>
            <a:normAutofit/>
          </a:bodyPr>
          <a:lstStyle/>
          <a:p>
            <a:r>
              <a:rPr lang="en-US" sz="2800" dirty="0"/>
              <a:t>TE KOOTI WHENUA MĀORI 1</a:t>
            </a:r>
          </a:p>
        </p:txBody>
      </p:sp>
      <p:pic>
        <p:nvPicPr>
          <p:cNvPr id="9" name="Picture 8">
            <a:extLst>
              <a:ext uri="{FF2B5EF4-FFF2-40B4-BE49-F238E27FC236}">
                <a16:creationId xmlns:a16="http://schemas.microsoft.com/office/drawing/2014/main" id="{93A560CD-0DFE-FC4F-8DAC-36F1B0B55106}"/>
              </a:ext>
            </a:extLst>
          </p:cNvPr>
          <p:cNvPicPr>
            <a:picLocks noChangeAspect="1"/>
          </p:cNvPicPr>
          <p:nvPr/>
        </p:nvPicPr>
        <p:blipFill>
          <a:blip r:embed="rId2"/>
          <a:stretch>
            <a:fillRect/>
          </a:stretch>
        </p:blipFill>
        <p:spPr>
          <a:xfrm>
            <a:off x="1363047" y="-963826"/>
            <a:ext cx="6723572" cy="9514702"/>
          </a:xfrm>
          <a:prstGeom prst="rect">
            <a:avLst/>
          </a:prstGeom>
        </p:spPr>
      </p:pic>
      <p:sp>
        <p:nvSpPr>
          <p:cNvPr id="10" name="TextBox 9">
            <a:extLst>
              <a:ext uri="{FF2B5EF4-FFF2-40B4-BE49-F238E27FC236}">
                <a16:creationId xmlns:a16="http://schemas.microsoft.com/office/drawing/2014/main" id="{D1782CBF-7C9A-864A-8350-23ED584468C6}"/>
              </a:ext>
            </a:extLst>
          </p:cNvPr>
          <p:cNvSpPr txBox="1"/>
          <p:nvPr/>
        </p:nvSpPr>
        <p:spPr>
          <a:xfrm>
            <a:off x="8526162" y="1173892"/>
            <a:ext cx="2570206"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Ōtumumatawhero</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Te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Kōpua</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Te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Karaka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Te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Pāroa</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Te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Tumu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Te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Kakari</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rPr>
              <a:t>Papahīkahawai</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41854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2179</TotalTime>
  <Words>3848</Words>
  <Application>Microsoft Office PowerPoint</Application>
  <PresentationFormat>Widescreen</PresentationFormat>
  <Paragraphs>354</Paragraphs>
  <Slides>37</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Avenir Next LT Pro</vt:lpstr>
      <vt:lpstr>Calibri</vt:lpstr>
      <vt:lpstr>Footlight MT Light</vt:lpstr>
      <vt:lpstr>MS Shell Dlg 2</vt:lpstr>
      <vt:lpstr>Symbol</vt:lpstr>
      <vt:lpstr>Wingdings</vt:lpstr>
      <vt:lpstr>Wingdings 3</vt:lpstr>
      <vt:lpstr>ArchVTI</vt:lpstr>
      <vt:lpstr>Madison</vt:lpstr>
      <vt:lpstr>PowerPoint Presentation</vt:lpstr>
      <vt:lpstr>Preliminaries / House Keeping</vt:lpstr>
      <vt:lpstr>Asking questions or providing feedback</vt:lpstr>
      <vt:lpstr>Hui Agenda</vt:lpstr>
      <vt:lpstr>TE TUMU KAITUNA 14</vt:lpstr>
      <vt:lpstr>TE ŪNGA MAI ME TE WHAKANOHONOHO</vt:lpstr>
      <vt:lpstr>TE HOKINGA ATU</vt:lpstr>
      <vt:lpstr>TE PAKANGA</vt:lpstr>
      <vt:lpstr>TE KOOTI WHENUA MĀORI 1</vt:lpstr>
      <vt:lpstr>NGĀ WHAKAWĀKANGA KOOTI</vt:lpstr>
      <vt:lpstr>TE KOOTI WHENUA MĀORI 2</vt:lpstr>
      <vt:lpstr>TE KOTIKOTI WHENUA</vt:lpstr>
      <vt:lpstr>TE ROHE 2022</vt:lpstr>
      <vt:lpstr>Engagement Hui Process &amp; Purpose</vt:lpstr>
      <vt:lpstr>Court of Appeal Decision</vt:lpstr>
      <vt:lpstr>Trustee Guiding Principles for TK14</vt:lpstr>
      <vt:lpstr> Trustee Guiding Principles for TK14:</vt:lpstr>
      <vt:lpstr> Trustee Guiding Principles for TK14:</vt:lpstr>
      <vt:lpstr> Trustee Guiding Principles for TK14:</vt:lpstr>
      <vt:lpstr> Trustee Guiding Principles for TK14:</vt:lpstr>
      <vt:lpstr> Trustee Guiding Principles for TK14:</vt:lpstr>
      <vt:lpstr> Trustee Guiding Principles for TK14:</vt:lpstr>
      <vt:lpstr> Trustee Guiding Principles for TK14:</vt:lpstr>
      <vt:lpstr>Proposal for Trustee Rotation and Elections:</vt:lpstr>
      <vt:lpstr>Te Tumu Development Update</vt:lpstr>
      <vt:lpstr>Te Tumu Draft Structure Plan </vt:lpstr>
      <vt:lpstr>Te Tumu Plan Change &amp; Structure Plan </vt:lpstr>
      <vt:lpstr>Surrounding Development  </vt:lpstr>
      <vt:lpstr>TK14 Funding Opportunities </vt:lpstr>
      <vt:lpstr>Other Funding Opportunities </vt:lpstr>
      <vt:lpstr>Planning Timeline </vt:lpstr>
      <vt:lpstr>Infrastructure Corridors &amp; Active Reserve  Options &amp; Process</vt:lpstr>
      <vt:lpstr>Infrastructure Corridors &amp; Active Reserve|TK14 Benefits  </vt:lpstr>
      <vt:lpstr>Infrastructure Corridors &amp; Active Reserve| Options </vt:lpstr>
      <vt:lpstr> Infrastructure Corridors &amp; Active Reserve|High Level Assessment  </vt:lpstr>
      <vt:lpstr>Infrastructure Corridors &amp; Active Reserve| Process </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Rawinia Kamau</dc:creator>
  <cp:lastModifiedBy>Wilson, Alex</cp:lastModifiedBy>
  <cp:revision>81</cp:revision>
  <cp:lastPrinted>2022-02-11T03:00:23Z</cp:lastPrinted>
  <dcterms:created xsi:type="dcterms:W3CDTF">2021-06-07T21:13:46Z</dcterms:created>
  <dcterms:modified xsi:type="dcterms:W3CDTF">2022-02-24T03:05:50Z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2022-02-12T09:53:03Z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eaae3e8b-ba44-46cd-b264-668a09303213</vt:lpwstr>
  </property>
  <property fmtid="{D5CDD505-2E9C-101B-9397-08002B2CF9AE}" pid="8" name="MSIP_Label_ea60d57e-af5b-4752-ac57-3e4f28ca11dc_ContentBits">
    <vt:lpwstr>0</vt:lpwstr>
  </property>
</Properties>
</file>