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824" r:id="rId2"/>
  </p:sldMasterIdLst>
  <p:notesMasterIdLst>
    <p:notesMasterId r:id="rId48"/>
  </p:notesMasterIdLst>
  <p:sldIdLst>
    <p:sldId id="277" r:id="rId3"/>
    <p:sldId id="308" r:id="rId4"/>
    <p:sldId id="306" r:id="rId5"/>
    <p:sldId id="309" r:id="rId6"/>
    <p:sldId id="257" r:id="rId7"/>
    <p:sldId id="310" r:id="rId8"/>
    <p:sldId id="256" r:id="rId9"/>
    <p:sldId id="319" r:id="rId10"/>
    <p:sldId id="258" r:id="rId11"/>
    <p:sldId id="259" r:id="rId12"/>
    <p:sldId id="261" r:id="rId13"/>
    <p:sldId id="260" r:id="rId14"/>
    <p:sldId id="262" r:id="rId15"/>
    <p:sldId id="263" r:id="rId16"/>
    <p:sldId id="264" r:id="rId17"/>
    <p:sldId id="279" r:id="rId18"/>
    <p:sldId id="304" r:id="rId19"/>
    <p:sldId id="280" r:id="rId20"/>
    <p:sldId id="311" r:id="rId21"/>
    <p:sldId id="281" r:id="rId22"/>
    <p:sldId id="282" r:id="rId23"/>
    <p:sldId id="312" r:id="rId24"/>
    <p:sldId id="283" r:id="rId25"/>
    <p:sldId id="317" r:id="rId26"/>
    <p:sldId id="284" r:id="rId27"/>
    <p:sldId id="285" r:id="rId28"/>
    <p:sldId id="286" r:id="rId29"/>
    <p:sldId id="318" r:id="rId30"/>
    <p:sldId id="287" r:id="rId31"/>
    <p:sldId id="313" r:id="rId32"/>
    <p:sldId id="288" r:id="rId33"/>
    <p:sldId id="292" r:id="rId34"/>
    <p:sldId id="289" r:id="rId35"/>
    <p:sldId id="293" r:id="rId36"/>
    <p:sldId id="294" r:id="rId37"/>
    <p:sldId id="295" r:id="rId38"/>
    <p:sldId id="297" r:id="rId39"/>
    <p:sldId id="314" r:id="rId40"/>
    <p:sldId id="299" r:id="rId41"/>
    <p:sldId id="298" r:id="rId42"/>
    <p:sldId id="300" r:id="rId43"/>
    <p:sldId id="303" r:id="rId44"/>
    <p:sldId id="301" r:id="rId45"/>
    <p:sldId id="315" r:id="rId46"/>
    <p:sldId id="302" r:id="rId47"/>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venir Next LT Pro"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venir Next LT Pro"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venir Next LT Pro"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venir Next LT Pro"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venir Next LT Pro" panose="020B0604020202020204" pitchFamily="34" charset="0"/>
        <a:ea typeface="+mn-ea"/>
        <a:cs typeface="+mn-cs"/>
      </a:defRPr>
    </a:lvl5pPr>
    <a:lvl6pPr marL="2286000" algn="l" defTabSz="914400" rtl="0" eaLnBrk="1" latinLnBrk="0" hangingPunct="1">
      <a:defRPr kern="1200">
        <a:solidFill>
          <a:schemeClr val="tx1"/>
        </a:solidFill>
        <a:latin typeface="Avenir Next LT Pro" panose="020B0604020202020204" pitchFamily="34" charset="0"/>
        <a:ea typeface="+mn-ea"/>
        <a:cs typeface="+mn-cs"/>
      </a:defRPr>
    </a:lvl6pPr>
    <a:lvl7pPr marL="2743200" algn="l" defTabSz="914400" rtl="0" eaLnBrk="1" latinLnBrk="0" hangingPunct="1">
      <a:defRPr kern="1200">
        <a:solidFill>
          <a:schemeClr val="tx1"/>
        </a:solidFill>
        <a:latin typeface="Avenir Next LT Pro" panose="020B0604020202020204" pitchFamily="34" charset="0"/>
        <a:ea typeface="+mn-ea"/>
        <a:cs typeface="+mn-cs"/>
      </a:defRPr>
    </a:lvl7pPr>
    <a:lvl8pPr marL="3200400" algn="l" defTabSz="914400" rtl="0" eaLnBrk="1" latinLnBrk="0" hangingPunct="1">
      <a:defRPr kern="1200">
        <a:solidFill>
          <a:schemeClr val="tx1"/>
        </a:solidFill>
        <a:latin typeface="Avenir Next LT Pro" panose="020B0604020202020204" pitchFamily="34" charset="0"/>
        <a:ea typeface="+mn-ea"/>
        <a:cs typeface="+mn-cs"/>
      </a:defRPr>
    </a:lvl8pPr>
    <a:lvl9pPr marL="3657600" algn="l" defTabSz="914400" rtl="0" eaLnBrk="1" latinLnBrk="0" hangingPunct="1">
      <a:defRPr kern="1200">
        <a:solidFill>
          <a:schemeClr val="tx1"/>
        </a:solidFill>
        <a:latin typeface="Avenir Next LT Pro"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4694"/>
  </p:normalViewPr>
  <p:slideViewPr>
    <p:cSldViewPr snapToGrid="0">
      <p:cViewPr varScale="1">
        <p:scale>
          <a:sx n="72" d="100"/>
          <a:sy n="72" d="100"/>
        </p:scale>
        <p:origin x="6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16AD6-01A0-40E6-9088-5ECE4586D98F}"/>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199AFA01-6A3F-4758-B786-FF84EA993272}"/>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2B1B7D0-5FFF-416B-AE57-14F36C76A994}" type="datetimeFigureOut">
              <a:rPr lang="en-NZ"/>
              <a:pPr>
                <a:defRPr/>
              </a:pPr>
              <a:t>1/03/2022</a:t>
            </a:fld>
            <a:endParaRPr lang="en-NZ"/>
          </a:p>
        </p:txBody>
      </p:sp>
      <p:sp>
        <p:nvSpPr>
          <p:cNvPr id="4" name="Slide Image Placeholder 3">
            <a:extLst>
              <a:ext uri="{FF2B5EF4-FFF2-40B4-BE49-F238E27FC236}">
                <a16:creationId xmlns:a16="http://schemas.microsoft.com/office/drawing/2014/main" id="{877871EF-7A75-4D57-95DB-4086BA86DC25}"/>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F45BAAD9-B8EC-4165-BF75-E34F2EC4FEE3}"/>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079F0FEF-594C-4FD2-BDC5-B22B01D5C20D}"/>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02857924-7958-4FA3-9CD0-46991A4FE76A}"/>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5E205FE-2844-4C45-9A4E-E338140D2918}"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1EFBE4A-ECAC-4AE9-B1E2-84B194E309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D88033A-59CA-4EAE-B7B7-2A0E0C6D9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17412" name="Header Placeholder 3">
            <a:extLst>
              <a:ext uri="{FF2B5EF4-FFF2-40B4-BE49-F238E27FC236}">
                <a16:creationId xmlns:a16="http://schemas.microsoft.com/office/drawing/2014/main" id="{286AAD09-5C6A-41F2-AAC1-B41B3D752891}"/>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endParaRPr lang="en-US" altLang="en-US">
              <a:latin typeface="Calibri" panose="020F0502020204030204" pitchFamily="34" charset="0"/>
            </a:endParaRPr>
          </a:p>
        </p:txBody>
      </p:sp>
      <p:sp>
        <p:nvSpPr>
          <p:cNvPr id="17413" name="Slide Number Placeholder 4">
            <a:extLst>
              <a:ext uri="{FF2B5EF4-FFF2-40B4-BE49-F238E27FC236}">
                <a16:creationId xmlns:a16="http://schemas.microsoft.com/office/drawing/2014/main" id="{F3A48451-D00F-4617-9D27-85BBA33BBB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5734ECEC-333D-4D1F-B7CC-CAE5F815A1BB}"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D1C939F-7AB5-4689-B9F8-C352DD7E7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AF4FED9-16D2-4108-8E92-9C69A18AA9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51204" name="Slide Number Placeholder 3">
            <a:extLst>
              <a:ext uri="{FF2B5EF4-FFF2-40B4-BE49-F238E27FC236}">
                <a16:creationId xmlns:a16="http://schemas.microsoft.com/office/drawing/2014/main" id="{907DA02D-0B1D-441B-BFF9-23FD7E6311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F7AA264-17AC-4094-BAA5-D3D724161F8E}" type="slidenum">
              <a:rPr lang="en-NZ" altLang="en-US" smtClean="0">
                <a:latin typeface="Calibri" panose="020F0502020204030204" pitchFamily="34" charset="0"/>
              </a:rPr>
              <a:pPr fontAlgn="base">
                <a:spcBef>
                  <a:spcPct val="0"/>
                </a:spcBef>
                <a:spcAft>
                  <a:spcPct val="0"/>
                </a:spcAft>
              </a:pPr>
              <a:t>25</a:t>
            </a:fld>
            <a:endParaRPr lang="en-NZ"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5845726-1D27-4AE4-8AFF-6DBC5933D8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8F89045-179F-4DB9-804C-228F310423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53252" name="Slide Number Placeholder 3">
            <a:extLst>
              <a:ext uri="{FF2B5EF4-FFF2-40B4-BE49-F238E27FC236}">
                <a16:creationId xmlns:a16="http://schemas.microsoft.com/office/drawing/2014/main" id="{E77E531F-C212-468A-880A-90CF9D2913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EB72CA17-C393-4642-ADC9-168E97CEC78B}" type="slidenum">
              <a:rPr lang="en-NZ" altLang="en-US" smtClean="0">
                <a:latin typeface="Calibri" panose="020F0502020204030204" pitchFamily="34" charset="0"/>
              </a:rPr>
              <a:pPr fontAlgn="base">
                <a:spcBef>
                  <a:spcPct val="0"/>
                </a:spcBef>
                <a:spcAft>
                  <a:spcPct val="0"/>
                </a:spcAft>
              </a:pPr>
              <a:t>26</a:t>
            </a:fld>
            <a:endParaRPr lang="en-NZ"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7EAD2F9-E717-450A-9E6B-50F201DEA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BA01FF1E-A25E-4095-9AED-98C9AD7268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55300" name="Slide Number Placeholder 3">
            <a:extLst>
              <a:ext uri="{FF2B5EF4-FFF2-40B4-BE49-F238E27FC236}">
                <a16:creationId xmlns:a16="http://schemas.microsoft.com/office/drawing/2014/main" id="{F728017C-2806-479B-89F7-28BD2AC97A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91E2D0B-A72D-4D2C-B066-C82FECC3E7A0}" type="slidenum">
              <a:rPr lang="en-NZ" altLang="en-US" smtClean="0">
                <a:latin typeface="Calibri" panose="020F0502020204030204" pitchFamily="34" charset="0"/>
              </a:rPr>
              <a:pPr fontAlgn="base">
                <a:spcBef>
                  <a:spcPct val="0"/>
                </a:spcBef>
                <a:spcAft>
                  <a:spcPct val="0"/>
                </a:spcAft>
              </a:pPr>
              <a:t>27</a:t>
            </a:fld>
            <a:endParaRPr lang="en-NZ"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EAB0EA5-E234-4B1C-BC00-34EE964554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892B2E3-2ECE-4C45-8CC7-6DECBAC7CC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8372" name="Slide Number Placeholder 3">
            <a:extLst>
              <a:ext uri="{FF2B5EF4-FFF2-40B4-BE49-F238E27FC236}">
                <a16:creationId xmlns:a16="http://schemas.microsoft.com/office/drawing/2014/main" id="{F9D5DF53-57BB-4711-AE4C-EFD2FCA3E2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C3677D3-4D1F-4ECC-83AA-B3F23964D672}" type="slidenum">
              <a:rPr lang="en-NZ" altLang="en-US" smtClean="0">
                <a:latin typeface="Calibri" panose="020F0502020204030204" pitchFamily="34" charset="0"/>
              </a:rPr>
              <a:pPr fontAlgn="base">
                <a:spcBef>
                  <a:spcPct val="0"/>
                </a:spcBef>
                <a:spcAft>
                  <a:spcPct val="0"/>
                </a:spcAft>
              </a:pPr>
              <a:t>29</a:t>
            </a:fld>
            <a:endParaRPr lang="en-NZ"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0ABEA82-C447-4E23-BCA2-3AA20AB443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41990C2-5674-4F4D-BC65-9B7AB93AED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60420" name="Slide Number Placeholder 3">
            <a:extLst>
              <a:ext uri="{FF2B5EF4-FFF2-40B4-BE49-F238E27FC236}">
                <a16:creationId xmlns:a16="http://schemas.microsoft.com/office/drawing/2014/main" id="{EF4E5CAE-849D-4138-8C21-68D8D400B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787ABB2-A0FA-41BA-BFC7-00243C32CFF3}" type="slidenum">
              <a:rPr lang="en-NZ" altLang="en-US" smtClean="0">
                <a:latin typeface="Calibri" panose="020F0502020204030204" pitchFamily="34" charset="0"/>
              </a:rPr>
              <a:pPr fontAlgn="base">
                <a:spcBef>
                  <a:spcPct val="0"/>
                </a:spcBef>
                <a:spcAft>
                  <a:spcPct val="0"/>
                </a:spcAft>
              </a:pPr>
              <a:t>30</a:t>
            </a:fld>
            <a:endParaRPr lang="en-NZ"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5A1F053-6539-42AD-B35B-DE887206CE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C17027D7-30E4-4102-BC8F-2E7B428BFD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62468" name="Slide Number Placeholder 3">
            <a:extLst>
              <a:ext uri="{FF2B5EF4-FFF2-40B4-BE49-F238E27FC236}">
                <a16:creationId xmlns:a16="http://schemas.microsoft.com/office/drawing/2014/main" id="{8EA470B9-3700-4CED-9F55-9E7DED5754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320303E-8F90-4346-9F2E-170919D1DD93}" type="slidenum">
              <a:rPr lang="en-NZ" altLang="en-US" smtClean="0">
                <a:latin typeface="Calibri" panose="020F0502020204030204" pitchFamily="34" charset="0"/>
              </a:rPr>
              <a:pPr fontAlgn="base">
                <a:spcBef>
                  <a:spcPct val="0"/>
                </a:spcBef>
                <a:spcAft>
                  <a:spcPct val="0"/>
                </a:spcAft>
              </a:pPr>
              <a:t>31</a:t>
            </a:fld>
            <a:endParaRPr lang="en-NZ"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DE6EB3C-DF62-4579-86F1-9DBFCCD9CD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7F4BB99-76EA-418A-B5BF-F25D86AABF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64516" name="Slide Number Placeholder 3">
            <a:extLst>
              <a:ext uri="{FF2B5EF4-FFF2-40B4-BE49-F238E27FC236}">
                <a16:creationId xmlns:a16="http://schemas.microsoft.com/office/drawing/2014/main" id="{682B0D37-0A38-4EFC-9751-FCDFCD079E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A00AC5E2-1322-41FC-B61B-ED9DEEB7ED61}" type="slidenum">
              <a:rPr lang="en-NZ" altLang="en-US" smtClean="0">
                <a:latin typeface="Calibri" panose="020F0502020204030204" pitchFamily="34" charset="0"/>
              </a:rPr>
              <a:pPr fontAlgn="base">
                <a:spcBef>
                  <a:spcPct val="0"/>
                </a:spcBef>
                <a:spcAft>
                  <a:spcPct val="0"/>
                </a:spcAft>
              </a:pPr>
              <a:t>32</a:t>
            </a:fld>
            <a:endParaRPr lang="en-NZ"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49461001-88B4-4C71-8D5C-F250AD6D44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5103D66-32F0-4845-A27E-AFE022291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
            </a:r>
            <a:endParaRPr lang="en-NZ" altLang="en-US"/>
          </a:p>
        </p:txBody>
      </p:sp>
      <p:sp>
        <p:nvSpPr>
          <p:cNvPr id="66564" name="Slide Number Placeholder 3">
            <a:extLst>
              <a:ext uri="{FF2B5EF4-FFF2-40B4-BE49-F238E27FC236}">
                <a16:creationId xmlns:a16="http://schemas.microsoft.com/office/drawing/2014/main" id="{FB6B43AD-A456-460B-B4E6-AD82717293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17643881-582D-4108-AB35-C65C4C6E39C4}" type="slidenum">
              <a:rPr lang="en-NZ" altLang="en-US" smtClean="0">
                <a:latin typeface="Calibri" panose="020F0502020204030204" pitchFamily="34" charset="0"/>
              </a:rPr>
              <a:pPr fontAlgn="base">
                <a:spcBef>
                  <a:spcPct val="0"/>
                </a:spcBef>
                <a:spcAft>
                  <a:spcPct val="0"/>
                </a:spcAft>
              </a:pPr>
              <a:t>33</a:t>
            </a:fld>
            <a:endParaRPr lang="en-NZ"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C7FAF77-226A-4350-A9D0-FF95ACA6E7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78ED10F5-7E47-4634-B78D-A6C9AADBBD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68612" name="Slide Number Placeholder 3">
            <a:extLst>
              <a:ext uri="{FF2B5EF4-FFF2-40B4-BE49-F238E27FC236}">
                <a16:creationId xmlns:a16="http://schemas.microsoft.com/office/drawing/2014/main" id="{C2146BFC-8C65-4937-BD95-2C77D1238A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94C4FB9-C7F2-4034-A532-6A03CEDCCEC5}" type="slidenum">
              <a:rPr lang="en-NZ" altLang="en-US" smtClean="0">
                <a:latin typeface="Calibri" panose="020F0502020204030204" pitchFamily="34" charset="0"/>
              </a:rPr>
              <a:pPr fontAlgn="base">
                <a:spcBef>
                  <a:spcPct val="0"/>
                </a:spcBef>
                <a:spcAft>
                  <a:spcPct val="0"/>
                </a:spcAft>
              </a:pPr>
              <a:t>34</a:t>
            </a:fld>
            <a:endParaRPr lang="en-NZ"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A05D5BC-0DCB-4CAD-BEC9-8700163281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D32E2D5-B294-495C-847F-72623E23A4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70660" name="Slide Number Placeholder 3">
            <a:extLst>
              <a:ext uri="{FF2B5EF4-FFF2-40B4-BE49-F238E27FC236}">
                <a16:creationId xmlns:a16="http://schemas.microsoft.com/office/drawing/2014/main" id="{0D189E37-D785-4684-B9DA-49B57D8BEE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A1D2FFBE-850B-4203-8748-7C673ADF28FA}" type="slidenum">
              <a:rPr lang="en-NZ" altLang="en-US" smtClean="0">
                <a:latin typeface="Calibri" panose="020F0502020204030204" pitchFamily="34" charset="0"/>
              </a:rPr>
              <a:pPr fontAlgn="base">
                <a:spcBef>
                  <a:spcPct val="0"/>
                </a:spcBef>
                <a:spcAft>
                  <a:spcPct val="0"/>
                </a:spcAft>
              </a:pPr>
              <a:t>35</a:t>
            </a:fld>
            <a:endParaRPr lang="en-NZ"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03B2BF8-6B00-43E0-B915-04C134E083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8480BFA-C6A3-4ACE-86AC-FE6F2DAFCB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33796" name="Slide Number Placeholder 3">
            <a:extLst>
              <a:ext uri="{FF2B5EF4-FFF2-40B4-BE49-F238E27FC236}">
                <a16:creationId xmlns:a16="http://schemas.microsoft.com/office/drawing/2014/main" id="{FD4E8F20-AAE4-4834-B29F-48129E8BB2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30589BA-834B-41EF-9859-DCBF6BCB0F06}" type="slidenum">
              <a:rPr lang="en-NZ" altLang="en-US" smtClean="0">
                <a:latin typeface="Calibri" panose="020F0502020204030204" pitchFamily="34" charset="0"/>
              </a:rPr>
              <a:pPr fontAlgn="base">
                <a:spcBef>
                  <a:spcPct val="0"/>
                </a:spcBef>
                <a:spcAft>
                  <a:spcPct val="0"/>
                </a:spcAft>
              </a:pPr>
              <a:t>16</a:t>
            </a:fld>
            <a:endParaRPr lang="en-NZ"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6A8AA95-6C90-46C6-8032-8BBBABF687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ECC90A8-27C4-43E9-9F76-FA95B60BE5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2708" name="Slide Number Placeholder 3">
            <a:extLst>
              <a:ext uri="{FF2B5EF4-FFF2-40B4-BE49-F238E27FC236}">
                <a16:creationId xmlns:a16="http://schemas.microsoft.com/office/drawing/2014/main" id="{6F8852C8-63AF-4D5C-8112-FA5B4FA453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94932189-D6E3-4DF9-A8AC-9F9024BC6843}" type="slidenum">
              <a:rPr lang="en-NZ" altLang="en-US" smtClean="0">
                <a:latin typeface="Calibri" panose="020F0502020204030204" pitchFamily="34" charset="0"/>
              </a:rPr>
              <a:pPr fontAlgn="base">
                <a:spcBef>
                  <a:spcPct val="0"/>
                </a:spcBef>
                <a:spcAft>
                  <a:spcPct val="0"/>
                </a:spcAft>
              </a:pPr>
              <a:t>36</a:t>
            </a:fld>
            <a:endParaRPr lang="en-NZ"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D191B84-AC49-4D26-927C-C664278976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4A10C0B-195D-4D39-8862-D6FFCD0E2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4756" name="Slide Number Placeholder 3">
            <a:extLst>
              <a:ext uri="{FF2B5EF4-FFF2-40B4-BE49-F238E27FC236}">
                <a16:creationId xmlns:a16="http://schemas.microsoft.com/office/drawing/2014/main" id="{016E2006-B15E-4CDD-AD29-58DFFACDD8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36FE1F59-D2E1-4325-A126-CB8E2722AB0B}" type="slidenum">
              <a:rPr lang="en-NZ" altLang="en-US" smtClean="0">
                <a:latin typeface="Calibri" panose="020F0502020204030204" pitchFamily="34" charset="0"/>
              </a:rPr>
              <a:pPr fontAlgn="base">
                <a:spcBef>
                  <a:spcPct val="0"/>
                </a:spcBef>
                <a:spcAft>
                  <a:spcPct val="0"/>
                </a:spcAft>
              </a:pPr>
              <a:t>37</a:t>
            </a:fld>
            <a:endParaRPr lang="en-NZ"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3F53B6D-F7EC-4544-8EAE-B31DA67FF3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7D65E871-550D-4606-9C58-6658626389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6804" name="Slide Number Placeholder 3">
            <a:extLst>
              <a:ext uri="{FF2B5EF4-FFF2-40B4-BE49-F238E27FC236}">
                <a16:creationId xmlns:a16="http://schemas.microsoft.com/office/drawing/2014/main" id="{C9848AB7-43D5-4CA1-BA25-A5961F3000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F417BF19-C4D3-49A2-9485-DA9531D28FF4}" type="slidenum">
              <a:rPr lang="en-NZ" altLang="en-US" smtClean="0">
                <a:latin typeface="Calibri" panose="020F0502020204030204" pitchFamily="34" charset="0"/>
              </a:rPr>
              <a:pPr fontAlgn="base">
                <a:spcBef>
                  <a:spcPct val="0"/>
                </a:spcBef>
                <a:spcAft>
                  <a:spcPct val="0"/>
                </a:spcAft>
              </a:pPr>
              <a:t>38</a:t>
            </a:fld>
            <a:endParaRPr lang="en-NZ"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344C5D6-1B4E-4300-A657-A7DECD538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18711F9-E50D-40D0-9714-EE29EA61A3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8852" name="Slide Number Placeholder 3">
            <a:extLst>
              <a:ext uri="{FF2B5EF4-FFF2-40B4-BE49-F238E27FC236}">
                <a16:creationId xmlns:a16="http://schemas.microsoft.com/office/drawing/2014/main" id="{0A69302B-ECA7-4EEC-97AB-837DEDAC7B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715A562-F944-41B7-B7E4-5DD2506B910A}" type="slidenum">
              <a:rPr lang="en-NZ" altLang="en-US" smtClean="0">
                <a:latin typeface="Calibri" panose="020F0502020204030204" pitchFamily="34" charset="0"/>
              </a:rPr>
              <a:pPr fontAlgn="base">
                <a:spcBef>
                  <a:spcPct val="0"/>
                </a:spcBef>
                <a:spcAft>
                  <a:spcPct val="0"/>
                </a:spcAft>
              </a:pPr>
              <a:t>39</a:t>
            </a:fld>
            <a:endParaRPr lang="en-NZ"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00AAAE3-CBDA-45AC-9AFE-854D8AF240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BB0A9EC-624D-4EA7-A55E-CA9792E100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0900" name="Slide Number Placeholder 3">
            <a:extLst>
              <a:ext uri="{FF2B5EF4-FFF2-40B4-BE49-F238E27FC236}">
                <a16:creationId xmlns:a16="http://schemas.microsoft.com/office/drawing/2014/main" id="{E3FD720D-CC4C-4B2B-95F5-7AB86A07EF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530E1D9-8E59-4E63-B889-9377C8CBCF5F}" type="slidenum">
              <a:rPr lang="en-NZ" altLang="en-US" smtClean="0">
                <a:latin typeface="Calibri" panose="020F0502020204030204" pitchFamily="34" charset="0"/>
              </a:rPr>
              <a:pPr fontAlgn="base">
                <a:spcBef>
                  <a:spcPct val="0"/>
                </a:spcBef>
                <a:spcAft>
                  <a:spcPct val="0"/>
                </a:spcAft>
              </a:pPr>
              <a:t>40</a:t>
            </a:fld>
            <a:endParaRPr lang="en-NZ"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893A63C-5D59-4043-87BA-364B9E572B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5F6EA567-C2D7-440B-823C-77CEF33008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2948" name="Slide Number Placeholder 3">
            <a:extLst>
              <a:ext uri="{FF2B5EF4-FFF2-40B4-BE49-F238E27FC236}">
                <a16:creationId xmlns:a16="http://schemas.microsoft.com/office/drawing/2014/main" id="{49C0DEC8-9021-4E0A-8407-752DEFC47E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46C2C12-4379-41E6-95B2-23E779187C84}" type="slidenum">
              <a:rPr lang="en-NZ" altLang="en-US" smtClean="0">
                <a:latin typeface="Calibri" panose="020F0502020204030204" pitchFamily="34" charset="0"/>
              </a:rPr>
              <a:pPr fontAlgn="base">
                <a:spcBef>
                  <a:spcPct val="0"/>
                </a:spcBef>
                <a:spcAft>
                  <a:spcPct val="0"/>
                </a:spcAft>
              </a:pPr>
              <a:t>41</a:t>
            </a:fld>
            <a:endParaRPr lang="en-NZ"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19EE43E-FE35-46F0-A366-099C15CD92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079CCEC7-852B-4DC0-9B40-686B98C80E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4996" name="Slide Number Placeholder 3">
            <a:extLst>
              <a:ext uri="{FF2B5EF4-FFF2-40B4-BE49-F238E27FC236}">
                <a16:creationId xmlns:a16="http://schemas.microsoft.com/office/drawing/2014/main" id="{10A3F3DA-A01A-4CFF-B502-37627C3DA4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C8CC4BDE-F89D-41D8-BDB8-B6CDA47296A2}" type="slidenum">
              <a:rPr lang="en-NZ" altLang="en-US" smtClean="0">
                <a:latin typeface="Calibri" panose="020F0502020204030204" pitchFamily="34" charset="0"/>
              </a:rPr>
              <a:pPr fontAlgn="base">
                <a:spcBef>
                  <a:spcPct val="0"/>
                </a:spcBef>
                <a:spcAft>
                  <a:spcPct val="0"/>
                </a:spcAft>
              </a:pPr>
              <a:t>42</a:t>
            </a:fld>
            <a:endParaRPr lang="en-NZ"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7CC0348-56FD-4BCE-B4DC-ECE4E01345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6FD64B31-2FC2-4F91-A06D-9A5634A039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7044" name="Slide Number Placeholder 3">
            <a:extLst>
              <a:ext uri="{FF2B5EF4-FFF2-40B4-BE49-F238E27FC236}">
                <a16:creationId xmlns:a16="http://schemas.microsoft.com/office/drawing/2014/main" id="{C701AF9E-301E-47E1-B412-B61FAAA629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3F4FA6E9-20F0-429C-B14F-A6A6EA9E2C8D}" type="slidenum">
              <a:rPr lang="en-NZ" altLang="en-US" smtClean="0">
                <a:latin typeface="Calibri" panose="020F0502020204030204" pitchFamily="34" charset="0"/>
              </a:rPr>
              <a:pPr fontAlgn="base">
                <a:spcBef>
                  <a:spcPct val="0"/>
                </a:spcBef>
                <a:spcAft>
                  <a:spcPct val="0"/>
                </a:spcAft>
              </a:pPr>
              <a:t>43</a:t>
            </a:fld>
            <a:endParaRPr lang="en-NZ"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4CA8C78-B2D4-4CE3-B69C-12079AA404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9819E2FC-F941-4F5A-998B-4744D7983B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9092" name="Slide Number Placeholder 3">
            <a:extLst>
              <a:ext uri="{FF2B5EF4-FFF2-40B4-BE49-F238E27FC236}">
                <a16:creationId xmlns:a16="http://schemas.microsoft.com/office/drawing/2014/main" id="{788741D7-D71E-4498-A332-F38376F037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1EE0CDEB-23CE-450C-B2BE-03A4369AC6DB}" type="slidenum">
              <a:rPr lang="en-NZ" altLang="en-US" smtClean="0">
                <a:latin typeface="Calibri" panose="020F0502020204030204" pitchFamily="34" charset="0"/>
              </a:rPr>
              <a:pPr fontAlgn="base">
                <a:spcBef>
                  <a:spcPct val="0"/>
                </a:spcBef>
                <a:spcAft>
                  <a:spcPct val="0"/>
                </a:spcAft>
              </a:pPr>
              <a:t>44</a:t>
            </a:fld>
            <a:endParaRPr lang="en-NZ"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D6D5CD4-CDDA-4391-88C5-BA9921EF4B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71A78021-87E0-432F-A6B0-225A3C19D7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91140" name="Slide Number Placeholder 3">
            <a:extLst>
              <a:ext uri="{FF2B5EF4-FFF2-40B4-BE49-F238E27FC236}">
                <a16:creationId xmlns:a16="http://schemas.microsoft.com/office/drawing/2014/main" id="{532F4FB5-9561-4B1B-BB40-5B3C90BC7B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314C6BC-B4A3-4586-BEF2-260EEC52F02C}" type="slidenum">
              <a:rPr lang="en-NZ" altLang="en-US" smtClean="0">
                <a:latin typeface="Calibri" panose="020F0502020204030204" pitchFamily="34" charset="0"/>
              </a:rPr>
              <a:pPr fontAlgn="base">
                <a:spcBef>
                  <a:spcPct val="0"/>
                </a:spcBef>
                <a:spcAft>
                  <a:spcPct val="0"/>
                </a:spcAft>
              </a:pPr>
              <a:t>45</a:t>
            </a:fld>
            <a:endParaRPr lang="en-NZ"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540A9F0-02E9-4F0A-9182-96E9ED2EB5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6338A59-E8CF-429C-9254-C31ACEC731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35844" name="Slide Number Placeholder 3">
            <a:extLst>
              <a:ext uri="{FF2B5EF4-FFF2-40B4-BE49-F238E27FC236}">
                <a16:creationId xmlns:a16="http://schemas.microsoft.com/office/drawing/2014/main" id="{29CBFECC-45BD-4C90-9BF8-3CD89E5F0A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B6BEF3F0-055D-4F94-8EEA-6ED28E415999}" type="slidenum">
              <a:rPr lang="en-NZ" altLang="en-US" smtClean="0">
                <a:latin typeface="Calibri" panose="020F0502020204030204" pitchFamily="34" charset="0"/>
              </a:rPr>
              <a:pPr fontAlgn="base">
                <a:spcBef>
                  <a:spcPct val="0"/>
                </a:spcBef>
                <a:spcAft>
                  <a:spcPct val="0"/>
                </a:spcAft>
              </a:pPr>
              <a:t>17</a:t>
            </a:fld>
            <a:endParaRPr lang="en-NZ"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1F3362A-F523-44C8-B856-9826B30543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F10EEDA-BFAE-4B79-ADD7-69A35C9CC8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37892" name="Slide Number Placeholder 3">
            <a:extLst>
              <a:ext uri="{FF2B5EF4-FFF2-40B4-BE49-F238E27FC236}">
                <a16:creationId xmlns:a16="http://schemas.microsoft.com/office/drawing/2014/main" id="{7FA2740D-853C-427B-BDE7-121DFFC4C3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CFD264D9-9B49-43AF-A0A1-DC67E88C26EC}" type="slidenum">
              <a:rPr lang="en-NZ" altLang="en-US" smtClean="0">
                <a:latin typeface="Calibri" panose="020F0502020204030204" pitchFamily="34" charset="0"/>
              </a:rPr>
              <a:pPr fontAlgn="base">
                <a:spcBef>
                  <a:spcPct val="0"/>
                </a:spcBef>
                <a:spcAft>
                  <a:spcPct val="0"/>
                </a:spcAft>
              </a:pPr>
              <a:t>18</a:t>
            </a:fld>
            <a:endParaRPr lang="en-NZ"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DFA8554-888D-47ED-BD47-122D7CDE81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13E76ED-E62F-4043-801A-267D83F7FF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39940" name="Slide Number Placeholder 3">
            <a:extLst>
              <a:ext uri="{FF2B5EF4-FFF2-40B4-BE49-F238E27FC236}">
                <a16:creationId xmlns:a16="http://schemas.microsoft.com/office/drawing/2014/main" id="{5F6C70F1-4194-4EB9-988D-6694F80776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9CE431D-D1BE-4455-888F-6C52E3302B91}" type="slidenum">
              <a:rPr lang="en-NZ" altLang="en-US" smtClean="0">
                <a:latin typeface="Calibri" panose="020F0502020204030204" pitchFamily="34" charset="0"/>
              </a:rPr>
              <a:pPr fontAlgn="base">
                <a:spcBef>
                  <a:spcPct val="0"/>
                </a:spcBef>
                <a:spcAft>
                  <a:spcPct val="0"/>
                </a:spcAft>
              </a:pPr>
              <a:t>19</a:t>
            </a:fld>
            <a:endParaRPr lang="en-NZ"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3BA2581-03E4-45B9-9687-CA4CCD30ED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4473758-C27A-4B65-9307-C016EC90B2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41988" name="Slide Number Placeholder 3">
            <a:extLst>
              <a:ext uri="{FF2B5EF4-FFF2-40B4-BE49-F238E27FC236}">
                <a16:creationId xmlns:a16="http://schemas.microsoft.com/office/drawing/2014/main" id="{3BD3A4AD-AAD9-4EA7-8843-EEA97D797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3883561-020D-42FB-A30F-A45540744E73}" type="slidenum">
              <a:rPr lang="en-NZ" altLang="en-US" smtClean="0">
                <a:latin typeface="Calibri" panose="020F0502020204030204" pitchFamily="34" charset="0"/>
              </a:rPr>
              <a:pPr fontAlgn="base">
                <a:spcBef>
                  <a:spcPct val="0"/>
                </a:spcBef>
                <a:spcAft>
                  <a:spcPct val="0"/>
                </a:spcAft>
              </a:pPr>
              <a:t>20</a:t>
            </a:fld>
            <a:endParaRPr lang="en-NZ"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40AA356-CC67-467E-94BE-5DCA27B53E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57A1CCB-ECA1-4EA4-93C7-3F4EE3CCE9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44036" name="Slide Number Placeholder 3">
            <a:extLst>
              <a:ext uri="{FF2B5EF4-FFF2-40B4-BE49-F238E27FC236}">
                <a16:creationId xmlns:a16="http://schemas.microsoft.com/office/drawing/2014/main" id="{F0649B3A-6406-4FE2-A281-59F739342F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04EEAE9-2D4F-473A-8A1D-8F84DA92495D}" type="slidenum">
              <a:rPr lang="en-NZ" altLang="en-US" smtClean="0">
                <a:latin typeface="Calibri" panose="020F0502020204030204" pitchFamily="34" charset="0"/>
              </a:rPr>
              <a:pPr fontAlgn="base">
                <a:spcBef>
                  <a:spcPct val="0"/>
                </a:spcBef>
                <a:spcAft>
                  <a:spcPct val="0"/>
                </a:spcAft>
              </a:pPr>
              <a:t>21</a:t>
            </a:fld>
            <a:endParaRPr lang="en-NZ"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33C7631-3D4B-4985-9452-AA515B5D2D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94FDEBC-8474-4107-9D3C-2FF75BEB15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46084" name="Slide Number Placeholder 3">
            <a:extLst>
              <a:ext uri="{FF2B5EF4-FFF2-40B4-BE49-F238E27FC236}">
                <a16:creationId xmlns:a16="http://schemas.microsoft.com/office/drawing/2014/main" id="{46E1D0FA-13CD-42EB-BC1F-F8A857B978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B8073AAB-5E52-4C8A-870A-F5F04B9145F1}" type="slidenum">
              <a:rPr lang="en-NZ" altLang="en-US" smtClean="0">
                <a:latin typeface="Calibri" panose="020F0502020204030204" pitchFamily="34" charset="0"/>
              </a:rPr>
              <a:pPr fontAlgn="base">
                <a:spcBef>
                  <a:spcPct val="0"/>
                </a:spcBef>
                <a:spcAft>
                  <a:spcPct val="0"/>
                </a:spcAft>
              </a:pPr>
              <a:t>22</a:t>
            </a:fld>
            <a:endParaRPr lang="en-NZ"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AB0B0B9-2AD4-4612-9ED1-6E7D54BF1A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37AD6F6-7EAF-4909-A2F2-B13235C0BD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48132" name="Slide Number Placeholder 3">
            <a:extLst>
              <a:ext uri="{FF2B5EF4-FFF2-40B4-BE49-F238E27FC236}">
                <a16:creationId xmlns:a16="http://schemas.microsoft.com/office/drawing/2014/main" id="{28CB1C8E-96D0-46B3-9C42-8523CC7158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78E0E33-9F40-42F5-AD3F-2CBEC2E1D244}" type="slidenum">
              <a:rPr lang="en-NZ" altLang="en-US" smtClean="0">
                <a:latin typeface="Calibri" panose="020F0502020204030204" pitchFamily="34" charset="0"/>
              </a:rPr>
              <a:pPr fontAlgn="base">
                <a:spcBef>
                  <a:spcPct val="0"/>
                </a:spcBef>
                <a:spcAft>
                  <a:spcPct val="0"/>
                </a:spcAft>
              </a:pPr>
              <a:t>23</a:t>
            </a:fld>
            <a:endParaRPr lang="en-NZ"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0D49FEE-F59C-42E2-9B69-1728761D05AE}"/>
              </a:ext>
            </a:extLst>
          </p:cNvPr>
          <p:cNvSpPr>
            <a:spLocks noGrp="1"/>
          </p:cNvSpPr>
          <p:nvPr>
            <p:ph type="dt" sz="half" idx="10"/>
          </p:nvPr>
        </p:nvSpPr>
        <p:spPr/>
        <p:txBody>
          <a:bodyPr/>
          <a:lstStyle>
            <a:lvl1pPr algn="l">
              <a:defRPr/>
            </a:lvl1pPr>
          </a:lstStyle>
          <a:p>
            <a:pPr>
              <a:defRPr/>
            </a:pPr>
            <a:fld id="{AAE1EFD1-3B44-4DC1-B957-78A5CE0DD356}" type="datetime1">
              <a:rPr lang="en-US"/>
              <a:pPr>
                <a:defRPr/>
              </a:pPr>
              <a:t>3/1/2022</a:t>
            </a:fld>
            <a:endParaRPr lang="en-US"/>
          </a:p>
        </p:txBody>
      </p:sp>
      <p:sp>
        <p:nvSpPr>
          <p:cNvPr id="5" name="Footer Placeholder 4">
            <a:extLst>
              <a:ext uri="{FF2B5EF4-FFF2-40B4-BE49-F238E27FC236}">
                <a16:creationId xmlns:a16="http://schemas.microsoft.com/office/drawing/2014/main" id="{969F7653-092F-496D-A8C9-4DFC7ED4D91A}"/>
              </a:ext>
            </a:extLst>
          </p:cNvPr>
          <p:cNvSpPr>
            <a:spLocks noGrp="1"/>
          </p:cNvSpPr>
          <p:nvPr>
            <p:ph type="ftr" sz="quarter" idx="11"/>
          </p:nvPr>
        </p:nvSpPr>
        <p:spPr>
          <a:xfrm>
            <a:off x="838200" y="6356350"/>
            <a:ext cx="4114800" cy="365125"/>
          </a:xfrm>
        </p:spPr>
        <p:txBody>
          <a:bodyPr/>
          <a:lstStyle>
            <a:lvl1pPr algn="l">
              <a:defRPr/>
            </a:lvl1pPr>
          </a:lstStyle>
          <a:p>
            <a:pPr>
              <a:defRPr/>
            </a:pPr>
            <a:endParaRPr lang="en-US"/>
          </a:p>
        </p:txBody>
      </p:sp>
      <p:sp>
        <p:nvSpPr>
          <p:cNvPr id="6" name="Slide Number Placeholder 5">
            <a:extLst>
              <a:ext uri="{FF2B5EF4-FFF2-40B4-BE49-F238E27FC236}">
                <a16:creationId xmlns:a16="http://schemas.microsoft.com/office/drawing/2014/main" id="{A3AB306F-26C9-4C34-9352-E21EFAA9C8AF}"/>
              </a:ext>
            </a:extLst>
          </p:cNvPr>
          <p:cNvSpPr>
            <a:spLocks noGrp="1"/>
          </p:cNvSpPr>
          <p:nvPr>
            <p:ph type="sldNum" sz="quarter" idx="12"/>
          </p:nvPr>
        </p:nvSpPr>
        <p:spPr/>
        <p:txBody>
          <a:bodyPr/>
          <a:lstStyle>
            <a:lvl1pPr>
              <a:defRPr/>
            </a:lvl1pPr>
          </a:lstStyle>
          <a:p>
            <a:pPr>
              <a:defRPr/>
            </a:pPr>
            <a:fld id="{C11FFEFA-1CEB-42ED-ADA8-81688B035C1F}" type="slidenum">
              <a:rPr lang="en-US"/>
              <a:pPr>
                <a:defRPr/>
              </a:pPr>
              <a:t>‹#›</a:t>
            </a:fld>
            <a:endParaRPr lang="en-US"/>
          </a:p>
        </p:txBody>
      </p:sp>
    </p:spTree>
    <p:extLst>
      <p:ext uri="{BB962C8B-B14F-4D97-AF65-F5344CB8AC3E}">
        <p14:creationId xmlns:p14="http://schemas.microsoft.com/office/powerpoint/2010/main" val="384667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11CEB27-4717-4E61-9C36-88D45CE77248}"/>
              </a:ext>
            </a:extLst>
          </p:cNvPr>
          <p:cNvSpPr>
            <a:spLocks noGrp="1"/>
          </p:cNvSpPr>
          <p:nvPr>
            <p:ph type="dt" sz="half" idx="10"/>
          </p:nvPr>
        </p:nvSpPr>
        <p:spPr/>
        <p:txBody>
          <a:bodyPr/>
          <a:lstStyle>
            <a:lvl1pPr>
              <a:defRPr/>
            </a:lvl1pPr>
          </a:lstStyle>
          <a:p>
            <a:pPr>
              <a:defRPr/>
            </a:pPr>
            <a:fld id="{31A7E64E-C434-4DEE-9359-ECE8374A6E1B}" type="datetime1">
              <a:rPr lang="en-US"/>
              <a:pPr>
                <a:defRPr/>
              </a:pPr>
              <a:t>3/1/2022</a:t>
            </a:fld>
            <a:endParaRPr lang="en-US" dirty="0"/>
          </a:p>
        </p:txBody>
      </p:sp>
      <p:sp>
        <p:nvSpPr>
          <p:cNvPr id="5" name="Footer Placeholder 4">
            <a:extLst>
              <a:ext uri="{FF2B5EF4-FFF2-40B4-BE49-F238E27FC236}">
                <a16:creationId xmlns:a16="http://schemas.microsoft.com/office/drawing/2014/main" id="{FDA8CC71-33A4-4DDF-810D-5BA307D576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118349-5047-43BE-8D1D-4F8919C52CC7}"/>
              </a:ext>
            </a:extLst>
          </p:cNvPr>
          <p:cNvSpPr>
            <a:spLocks noGrp="1"/>
          </p:cNvSpPr>
          <p:nvPr>
            <p:ph type="sldNum" sz="quarter" idx="12"/>
          </p:nvPr>
        </p:nvSpPr>
        <p:spPr/>
        <p:txBody>
          <a:bodyPr/>
          <a:lstStyle>
            <a:lvl1pPr>
              <a:defRPr/>
            </a:lvl1pPr>
          </a:lstStyle>
          <a:p>
            <a:pPr>
              <a:defRPr/>
            </a:pPr>
            <a:fld id="{DE6E24CE-5432-4350-8B92-0241B0256A4C}" type="slidenum">
              <a:rPr lang="en-US"/>
              <a:pPr>
                <a:defRPr/>
              </a:pPr>
              <a:t>‹#›</a:t>
            </a:fld>
            <a:endParaRPr lang="en-US" dirty="0"/>
          </a:p>
        </p:txBody>
      </p:sp>
    </p:spTree>
    <p:extLst>
      <p:ext uri="{BB962C8B-B14F-4D97-AF65-F5344CB8AC3E}">
        <p14:creationId xmlns:p14="http://schemas.microsoft.com/office/powerpoint/2010/main" val="170243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158404-FCAA-4251-8BDD-6F21EB826A38}"/>
              </a:ext>
            </a:extLst>
          </p:cNvPr>
          <p:cNvSpPr>
            <a:spLocks noGrp="1"/>
          </p:cNvSpPr>
          <p:nvPr>
            <p:ph type="dt" sz="half" idx="10"/>
          </p:nvPr>
        </p:nvSpPr>
        <p:spPr/>
        <p:txBody>
          <a:bodyPr/>
          <a:lstStyle>
            <a:lvl1pPr>
              <a:defRPr/>
            </a:lvl1pPr>
          </a:lstStyle>
          <a:p>
            <a:pPr>
              <a:defRPr/>
            </a:pPr>
            <a:fld id="{7496AF11-FEE4-48C0-A621-30C6F16C7610}" type="datetime1">
              <a:rPr lang="en-US"/>
              <a:pPr>
                <a:defRPr/>
              </a:pPr>
              <a:t>3/1/2022</a:t>
            </a:fld>
            <a:endParaRPr lang="en-US" dirty="0"/>
          </a:p>
        </p:txBody>
      </p:sp>
      <p:sp>
        <p:nvSpPr>
          <p:cNvPr id="5" name="Footer Placeholder 4">
            <a:extLst>
              <a:ext uri="{FF2B5EF4-FFF2-40B4-BE49-F238E27FC236}">
                <a16:creationId xmlns:a16="http://schemas.microsoft.com/office/drawing/2014/main" id="{ABF902B4-8ED1-462A-9A74-71195844DB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BF6D16-3F7D-4601-93D7-64A63661F6FE}"/>
              </a:ext>
            </a:extLst>
          </p:cNvPr>
          <p:cNvSpPr>
            <a:spLocks noGrp="1"/>
          </p:cNvSpPr>
          <p:nvPr>
            <p:ph type="sldNum" sz="quarter" idx="12"/>
          </p:nvPr>
        </p:nvSpPr>
        <p:spPr/>
        <p:txBody>
          <a:bodyPr/>
          <a:lstStyle>
            <a:lvl1pPr>
              <a:defRPr/>
            </a:lvl1pPr>
          </a:lstStyle>
          <a:p>
            <a:pPr>
              <a:defRPr/>
            </a:pPr>
            <a:fld id="{379A0498-7028-47DE-9ECE-723EBE84BF81}" type="slidenum">
              <a:rPr lang="en-US"/>
              <a:pPr>
                <a:defRPr/>
              </a:pPr>
              <a:t>‹#›</a:t>
            </a:fld>
            <a:endParaRPr lang="en-US" dirty="0"/>
          </a:p>
        </p:txBody>
      </p:sp>
    </p:spTree>
    <p:extLst>
      <p:ext uri="{BB962C8B-B14F-4D97-AF65-F5344CB8AC3E}">
        <p14:creationId xmlns:p14="http://schemas.microsoft.com/office/powerpoint/2010/main" val="37388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1F51A4-10CC-4A5C-9382-E0C35691D04E}"/>
              </a:ext>
            </a:extLst>
          </p:cNvPr>
          <p:cNvSpPr/>
          <p:nvPr/>
        </p:nvSpPr>
        <p:spPr>
          <a:xfrm>
            <a:off x="1008063" y="0"/>
            <a:ext cx="79343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2DF22E2-0236-4D28-8A54-8B95A928C566}"/>
              </a:ext>
            </a:extLst>
          </p:cNvPr>
          <p:cNvSpPr/>
          <p:nvPr/>
        </p:nvSpPr>
        <p:spPr>
          <a:xfrm>
            <a:off x="8942388"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1987D719-DC82-454F-A17B-CB85699485B3}"/>
              </a:ext>
            </a:extLst>
          </p:cNvPr>
          <p:cNvSpPr txBox="1">
            <a:spLocks noChangeArrowheads="1"/>
          </p:cNvSpPr>
          <p:nvPr/>
        </p:nvSpPr>
        <p:spPr bwMode="auto">
          <a:xfrm>
            <a:off x="2190750" y="3262313"/>
            <a:ext cx="415925" cy="461962"/>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sz="2400">
                <a:solidFill>
                  <a:srgbClr val="8EC0C1"/>
                </a:solidFill>
                <a:latin typeface="Wingdings 3" panose="05040102010807070707" pitchFamily="18" charset="2"/>
              </a:rPr>
              <a:t>z</a:t>
            </a:r>
            <a:endParaRPr lang="en-US" altLang="en-US" sz="2400">
              <a:solidFill>
                <a:srgbClr val="8EC0C1"/>
              </a:solidFill>
              <a:latin typeface="MS Shell Dlg 2" panose="020B0604030504040204" pitchFamily="34" charset="0"/>
            </a:endParaRPr>
          </a:p>
        </p:txBody>
      </p:sp>
      <p:sp>
        <p:nvSpPr>
          <p:cNvPr id="2" name="Title 1"/>
          <p:cNvSpPr>
            <a:spLocks noGrp="1"/>
          </p:cNvSpPr>
          <p:nvPr>
            <p:ph type="ctrTitle"/>
          </p:nvPr>
        </p:nvSpPr>
        <p:spPr>
          <a:xfrm>
            <a:off x="2611808" y="3428998"/>
            <a:ext cx="5518066" cy="2268559"/>
          </a:xfrm>
        </p:spPr>
        <p:txBody>
          <a:bodyPr>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3">
            <a:extLst>
              <a:ext uri="{FF2B5EF4-FFF2-40B4-BE49-F238E27FC236}">
                <a16:creationId xmlns:a16="http://schemas.microsoft.com/office/drawing/2014/main" id="{C656AF22-6B45-4E71-A095-5D9B43C7A745}"/>
              </a:ext>
            </a:extLst>
          </p:cNvPr>
          <p:cNvSpPr>
            <a:spLocks noGrp="1"/>
          </p:cNvSpPr>
          <p:nvPr>
            <p:ph type="dt" sz="half" idx="10"/>
          </p:nvPr>
        </p:nvSpPr>
        <p:spPr/>
        <p:txBody>
          <a:bodyPr/>
          <a:lstStyle>
            <a:lvl1pPr>
              <a:defRPr/>
            </a:lvl1pPr>
          </a:lstStyle>
          <a:p>
            <a:pPr>
              <a:defRPr/>
            </a:pPr>
            <a:fld id="{9AB3A824-1A51-4B26-AD58-A6D8E14F6C04}" type="datetimeFigureOut">
              <a:rPr lang="en-US"/>
              <a:pPr>
                <a:defRPr/>
              </a:pPr>
              <a:t>3/1/2022</a:t>
            </a:fld>
            <a:endParaRPr lang="en-US"/>
          </a:p>
        </p:txBody>
      </p:sp>
      <p:sp>
        <p:nvSpPr>
          <p:cNvPr id="8" name="Footer Placeholder 4">
            <a:extLst>
              <a:ext uri="{FF2B5EF4-FFF2-40B4-BE49-F238E27FC236}">
                <a16:creationId xmlns:a16="http://schemas.microsoft.com/office/drawing/2014/main" id="{841B193D-2512-4630-8B1B-6902CF6C1FBB}"/>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A032E8CD-D3DC-4E22-AC5D-2201672045CF}"/>
              </a:ext>
            </a:extLst>
          </p:cNvPr>
          <p:cNvSpPr>
            <a:spLocks noGrp="1"/>
          </p:cNvSpPr>
          <p:nvPr>
            <p:ph type="sldNum" sz="quarter" idx="12"/>
          </p:nvPr>
        </p:nvSpPr>
        <p:spPr/>
        <p:txBody>
          <a:bodyPr/>
          <a:lstStyle>
            <a:lvl1pPr>
              <a:defRPr/>
            </a:lvl1pPr>
          </a:lstStyle>
          <a:p>
            <a:pPr>
              <a:defRPr/>
            </a:pPr>
            <a:fld id="{5D8EEC7E-531A-40ED-8DDE-644CBF1240FC}" type="slidenum">
              <a:rPr lang="en-US"/>
              <a:pPr>
                <a:defRPr/>
              </a:pPr>
              <a:t>‹#›</a:t>
            </a:fld>
            <a:endParaRPr lang="en-US"/>
          </a:p>
        </p:txBody>
      </p:sp>
    </p:spTree>
    <p:extLst>
      <p:ext uri="{BB962C8B-B14F-4D97-AF65-F5344CB8AC3E}">
        <p14:creationId xmlns:p14="http://schemas.microsoft.com/office/powerpoint/2010/main" val="99236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B99B5-3582-4F5A-989F-417B8CEB2D11}"/>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EB2DF25-A1B4-467B-9A98-EDFD202E48B6}"/>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BF3AD79D-A61A-48F8-8D3E-AB02C9789114}"/>
              </a:ext>
            </a:extLst>
          </p:cNvPr>
          <p:cNvSpPr txBox="1">
            <a:spLocks noChangeArrowheads="1"/>
          </p:cNvSpPr>
          <p:nvPr/>
        </p:nvSpPr>
        <p:spPr bwMode="auto">
          <a:xfrm>
            <a:off x="2195513" y="641350"/>
            <a:ext cx="414337"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A401FA40-816E-486F-96B1-C0B0868EC294}"/>
              </a:ext>
            </a:extLst>
          </p:cNvPr>
          <p:cNvSpPr>
            <a:spLocks noGrp="1"/>
          </p:cNvSpPr>
          <p:nvPr>
            <p:ph type="dt" sz="half" idx="10"/>
          </p:nvPr>
        </p:nvSpPr>
        <p:spPr/>
        <p:txBody>
          <a:bodyPr/>
          <a:lstStyle>
            <a:lvl1pPr>
              <a:defRPr/>
            </a:lvl1pPr>
          </a:lstStyle>
          <a:p>
            <a:pPr>
              <a:defRPr/>
            </a:pPr>
            <a:fld id="{97D162C4-EDD9-4389-A98B-B87ECEA2A816}" type="datetimeFigureOut">
              <a:rPr lang="en-US"/>
              <a:pPr>
                <a:defRPr/>
              </a:pPr>
              <a:t>3/1/2022</a:t>
            </a:fld>
            <a:endParaRPr lang="en-US"/>
          </a:p>
        </p:txBody>
      </p:sp>
      <p:sp>
        <p:nvSpPr>
          <p:cNvPr id="8" name="Footer Placeholder 4">
            <a:extLst>
              <a:ext uri="{FF2B5EF4-FFF2-40B4-BE49-F238E27FC236}">
                <a16:creationId xmlns:a16="http://schemas.microsoft.com/office/drawing/2014/main" id="{E0DDDE4D-C843-4784-896C-0AF2466BAD2C}"/>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81818E89-2DFA-4037-B28C-9CDD5AAEFDB8}"/>
              </a:ext>
            </a:extLst>
          </p:cNvPr>
          <p:cNvSpPr>
            <a:spLocks noGrp="1"/>
          </p:cNvSpPr>
          <p:nvPr>
            <p:ph type="sldNum" sz="quarter" idx="12"/>
          </p:nvPr>
        </p:nvSpPr>
        <p:spPr/>
        <p:txBody>
          <a:bodyPr/>
          <a:lstStyle>
            <a:lvl1pPr>
              <a:defRPr/>
            </a:lvl1pPr>
          </a:lstStyle>
          <a:p>
            <a:pPr>
              <a:defRPr/>
            </a:pPr>
            <a:fld id="{A4794F88-82F6-46D4-8297-1C3D8C528F1D}" type="slidenum">
              <a:rPr lang="en-US"/>
              <a:pPr>
                <a:defRPr/>
              </a:pPr>
              <a:t>‹#›</a:t>
            </a:fld>
            <a:endParaRPr lang="en-US"/>
          </a:p>
        </p:txBody>
      </p:sp>
    </p:spTree>
    <p:extLst>
      <p:ext uri="{BB962C8B-B14F-4D97-AF65-F5344CB8AC3E}">
        <p14:creationId xmlns:p14="http://schemas.microsoft.com/office/powerpoint/2010/main" val="291197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66897-5687-4A85-A7FB-10F4A9A64657}"/>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88455980-2611-456A-8D90-59AC93C514C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31CAA0EE-4E18-46D3-BB4C-2D7F6B8C6720}"/>
              </a:ext>
            </a:extLst>
          </p:cNvPr>
          <p:cNvSpPr txBox="1">
            <a:spLocks noChangeArrowheads="1"/>
          </p:cNvSpPr>
          <p:nvPr/>
        </p:nvSpPr>
        <p:spPr bwMode="auto">
          <a:xfrm>
            <a:off x="2192338" y="2962275"/>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D6554096-551C-433C-8ACB-B383FB7EFB24}"/>
              </a:ext>
            </a:extLst>
          </p:cNvPr>
          <p:cNvSpPr>
            <a:spLocks noGrp="1"/>
          </p:cNvSpPr>
          <p:nvPr>
            <p:ph type="dt" sz="half" idx="10"/>
          </p:nvPr>
        </p:nvSpPr>
        <p:spPr/>
        <p:txBody>
          <a:bodyPr/>
          <a:lstStyle>
            <a:lvl1pPr>
              <a:defRPr/>
            </a:lvl1pPr>
          </a:lstStyle>
          <a:p>
            <a:pPr>
              <a:defRPr/>
            </a:pPr>
            <a:fld id="{3E5059C3-6A89-4494-99FF-5A4D6FFD50EB}" type="datetimeFigureOut">
              <a:rPr lang="en-US"/>
              <a:pPr>
                <a:defRPr/>
              </a:pPr>
              <a:t>3/1/2022</a:t>
            </a:fld>
            <a:endParaRPr lang="en-US"/>
          </a:p>
        </p:txBody>
      </p:sp>
      <p:sp>
        <p:nvSpPr>
          <p:cNvPr id="8" name="Footer Placeholder 4">
            <a:extLst>
              <a:ext uri="{FF2B5EF4-FFF2-40B4-BE49-F238E27FC236}">
                <a16:creationId xmlns:a16="http://schemas.microsoft.com/office/drawing/2014/main" id="{E9BA3F82-4D52-48E8-BD49-07B10E4F5B6E}"/>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09A67AF1-6376-4068-A820-62C5702D3999}"/>
              </a:ext>
            </a:extLst>
          </p:cNvPr>
          <p:cNvSpPr>
            <a:spLocks noGrp="1"/>
          </p:cNvSpPr>
          <p:nvPr>
            <p:ph type="sldNum" sz="quarter" idx="12"/>
          </p:nvPr>
        </p:nvSpPr>
        <p:spPr/>
        <p:txBody>
          <a:bodyPr/>
          <a:lstStyle>
            <a:lvl1pPr>
              <a:defRPr/>
            </a:lvl1pPr>
          </a:lstStyle>
          <a:p>
            <a:pPr>
              <a:defRPr/>
            </a:pPr>
            <a:fld id="{B71BEAB3-0553-448C-87E9-A255DE745B87}" type="slidenum">
              <a:rPr lang="en-US"/>
              <a:pPr>
                <a:defRPr/>
              </a:pPr>
              <a:t>‹#›</a:t>
            </a:fld>
            <a:endParaRPr lang="en-US"/>
          </a:p>
        </p:txBody>
      </p:sp>
    </p:spTree>
    <p:extLst>
      <p:ext uri="{BB962C8B-B14F-4D97-AF65-F5344CB8AC3E}">
        <p14:creationId xmlns:p14="http://schemas.microsoft.com/office/powerpoint/2010/main" val="101151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473E26-7927-4348-AB47-A4E1BD24B1A2}"/>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92D95A9-BF86-4A4C-9299-4891C21AD0F4}"/>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3C23C155-976D-41F8-B3AD-799EEEB6B555}"/>
              </a:ext>
            </a:extLst>
          </p:cNvPr>
          <p:cNvSpPr txBox="1">
            <a:spLocks noChangeArrowheads="1"/>
          </p:cNvSpPr>
          <p:nvPr/>
        </p:nvSpPr>
        <p:spPr bwMode="auto">
          <a:xfrm>
            <a:off x="2195513" y="641350"/>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4">
            <a:extLst>
              <a:ext uri="{FF2B5EF4-FFF2-40B4-BE49-F238E27FC236}">
                <a16:creationId xmlns:a16="http://schemas.microsoft.com/office/drawing/2014/main" id="{DF83E781-AF94-4340-BB53-3769DC437CB1}"/>
              </a:ext>
            </a:extLst>
          </p:cNvPr>
          <p:cNvSpPr>
            <a:spLocks noGrp="1"/>
          </p:cNvSpPr>
          <p:nvPr>
            <p:ph type="dt" sz="half" idx="10"/>
          </p:nvPr>
        </p:nvSpPr>
        <p:spPr/>
        <p:txBody>
          <a:bodyPr/>
          <a:lstStyle>
            <a:lvl1pPr>
              <a:defRPr/>
            </a:lvl1pPr>
          </a:lstStyle>
          <a:p>
            <a:pPr>
              <a:defRPr/>
            </a:pPr>
            <a:fld id="{CA954B2F-12DE-47F5-8894-472B206D2E1E}" type="datetimeFigureOut">
              <a:rPr lang="en-US"/>
              <a:pPr>
                <a:defRPr/>
              </a:pPr>
              <a:t>3/1/2022</a:t>
            </a:fld>
            <a:endParaRPr lang="en-US"/>
          </a:p>
        </p:txBody>
      </p:sp>
      <p:sp>
        <p:nvSpPr>
          <p:cNvPr id="9" name="Footer Placeholder 5">
            <a:extLst>
              <a:ext uri="{FF2B5EF4-FFF2-40B4-BE49-F238E27FC236}">
                <a16:creationId xmlns:a16="http://schemas.microsoft.com/office/drawing/2014/main" id="{7EFA0B03-1595-4C0E-B68A-D24BD7323810}"/>
              </a:ext>
            </a:extLst>
          </p:cNvPr>
          <p:cNvSpPr>
            <a:spLocks noGrp="1"/>
          </p:cNvSpPr>
          <p:nvPr>
            <p:ph type="ftr" sz="quarter" idx="11"/>
          </p:nvPr>
        </p:nvSpPr>
        <p:spPr/>
        <p:txBody>
          <a:bodyPr/>
          <a:lstStyle>
            <a:lvl1pPr>
              <a:defRPr/>
            </a:lvl1pPr>
          </a:lstStyle>
          <a:p>
            <a:pPr>
              <a:defRPr/>
            </a:pPr>
            <a:r>
              <a:rPr lang="en-US"/>
              <a:t>
              </a:t>
            </a:r>
          </a:p>
        </p:txBody>
      </p:sp>
      <p:sp>
        <p:nvSpPr>
          <p:cNvPr id="10" name="Slide Number Placeholder 6">
            <a:extLst>
              <a:ext uri="{FF2B5EF4-FFF2-40B4-BE49-F238E27FC236}">
                <a16:creationId xmlns:a16="http://schemas.microsoft.com/office/drawing/2014/main" id="{25251621-3F84-4E84-B7E0-27FDEA70A5F6}"/>
              </a:ext>
            </a:extLst>
          </p:cNvPr>
          <p:cNvSpPr>
            <a:spLocks noGrp="1"/>
          </p:cNvSpPr>
          <p:nvPr>
            <p:ph type="sldNum" sz="quarter" idx="12"/>
          </p:nvPr>
        </p:nvSpPr>
        <p:spPr/>
        <p:txBody>
          <a:bodyPr/>
          <a:lstStyle>
            <a:lvl1pPr>
              <a:defRPr/>
            </a:lvl1pPr>
          </a:lstStyle>
          <a:p>
            <a:pPr>
              <a:defRPr/>
            </a:pPr>
            <a:fld id="{9957D7CF-98F6-4634-A7BC-1763435BA278}" type="slidenum">
              <a:rPr lang="en-US"/>
              <a:pPr>
                <a:defRPr/>
              </a:pPr>
              <a:t>‹#›</a:t>
            </a:fld>
            <a:endParaRPr lang="en-US"/>
          </a:p>
        </p:txBody>
      </p:sp>
    </p:spTree>
    <p:extLst>
      <p:ext uri="{BB962C8B-B14F-4D97-AF65-F5344CB8AC3E}">
        <p14:creationId xmlns:p14="http://schemas.microsoft.com/office/powerpoint/2010/main" val="73484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4DAF4B-B4BC-4F31-89A0-5663A43C4FFB}"/>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CCA72378-E1E6-433A-82FF-CF8A65A837B3}"/>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C0745C47-692D-4C3E-901E-2D5771FE9063}"/>
              </a:ext>
            </a:extLst>
          </p:cNvPr>
          <p:cNvSpPr txBox="1">
            <a:spLocks noChangeArrowheads="1"/>
          </p:cNvSpPr>
          <p:nvPr/>
        </p:nvSpPr>
        <p:spPr bwMode="auto">
          <a:xfrm>
            <a:off x="2193925" y="636588"/>
            <a:ext cx="415925" cy="369887"/>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6">
            <a:extLst>
              <a:ext uri="{FF2B5EF4-FFF2-40B4-BE49-F238E27FC236}">
                <a16:creationId xmlns:a16="http://schemas.microsoft.com/office/drawing/2014/main" id="{4CCA3E80-B25C-40C4-8362-9667F857115B}"/>
              </a:ext>
            </a:extLst>
          </p:cNvPr>
          <p:cNvSpPr>
            <a:spLocks noGrp="1"/>
          </p:cNvSpPr>
          <p:nvPr>
            <p:ph type="dt" sz="half" idx="10"/>
          </p:nvPr>
        </p:nvSpPr>
        <p:spPr/>
        <p:txBody>
          <a:bodyPr/>
          <a:lstStyle>
            <a:lvl1pPr>
              <a:defRPr/>
            </a:lvl1pPr>
          </a:lstStyle>
          <a:p>
            <a:pPr>
              <a:defRPr/>
            </a:pPr>
            <a:fld id="{3F30E46F-7819-4ACF-B48B-48222C2ACC88}" type="datetimeFigureOut">
              <a:rPr lang="en-US"/>
              <a:pPr>
                <a:defRPr/>
              </a:pPr>
              <a:t>3/1/2022</a:t>
            </a:fld>
            <a:endParaRPr lang="en-US"/>
          </a:p>
        </p:txBody>
      </p:sp>
      <p:sp>
        <p:nvSpPr>
          <p:cNvPr id="11" name="Footer Placeholder 7">
            <a:extLst>
              <a:ext uri="{FF2B5EF4-FFF2-40B4-BE49-F238E27FC236}">
                <a16:creationId xmlns:a16="http://schemas.microsoft.com/office/drawing/2014/main" id="{FF3AFA83-8149-4611-B2D3-4E8A14E44B56}"/>
              </a:ext>
            </a:extLst>
          </p:cNvPr>
          <p:cNvSpPr>
            <a:spLocks noGrp="1"/>
          </p:cNvSpPr>
          <p:nvPr>
            <p:ph type="ftr" sz="quarter" idx="11"/>
          </p:nvPr>
        </p:nvSpPr>
        <p:spPr/>
        <p:txBody>
          <a:bodyPr/>
          <a:lstStyle>
            <a:lvl1pPr>
              <a:defRPr/>
            </a:lvl1pPr>
          </a:lstStyle>
          <a:p>
            <a:pPr>
              <a:defRPr/>
            </a:pPr>
            <a:r>
              <a:rPr lang="en-US"/>
              <a:t>
              </a:t>
            </a:r>
          </a:p>
        </p:txBody>
      </p:sp>
      <p:sp>
        <p:nvSpPr>
          <p:cNvPr id="12" name="Slide Number Placeholder 8">
            <a:extLst>
              <a:ext uri="{FF2B5EF4-FFF2-40B4-BE49-F238E27FC236}">
                <a16:creationId xmlns:a16="http://schemas.microsoft.com/office/drawing/2014/main" id="{023342AC-6605-4B35-A012-3F8161EAB97B}"/>
              </a:ext>
            </a:extLst>
          </p:cNvPr>
          <p:cNvSpPr>
            <a:spLocks noGrp="1"/>
          </p:cNvSpPr>
          <p:nvPr>
            <p:ph type="sldNum" sz="quarter" idx="12"/>
          </p:nvPr>
        </p:nvSpPr>
        <p:spPr/>
        <p:txBody>
          <a:bodyPr/>
          <a:lstStyle>
            <a:lvl1pPr>
              <a:defRPr/>
            </a:lvl1pPr>
          </a:lstStyle>
          <a:p>
            <a:pPr>
              <a:defRPr/>
            </a:pPr>
            <a:fld id="{12D40888-5357-4D7F-8AF2-FA30F84F6BB5}" type="slidenum">
              <a:rPr lang="en-US"/>
              <a:pPr>
                <a:defRPr/>
              </a:pPr>
              <a:t>‹#›</a:t>
            </a:fld>
            <a:endParaRPr lang="en-US"/>
          </a:p>
        </p:txBody>
      </p:sp>
    </p:spTree>
    <p:extLst>
      <p:ext uri="{BB962C8B-B14F-4D97-AF65-F5344CB8AC3E}">
        <p14:creationId xmlns:p14="http://schemas.microsoft.com/office/powerpoint/2010/main" val="183644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1689B9-5F15-43CB-9760-2F3CEFA86DE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6D92C77E-684F-481A-9094-ABD88A60C5C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AA4841F2-C4AB-4BB7-94DC-B73DE0FB1E3C}"/>
              </a:ext>
            </a:extLst>
          </p:cNvPr>
          <p:cNvSpPr txBox="1">
            <a:spLocks noChangeArrowheads="1"/>
          </p:cNvSpPr>
          <p:nvPr/>
        </p:nvSpPr>
        <p:spPr bwMode="auto">
          <a:xfrm>
            <a:off x="2195513" y="641350"/>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2">
            <a:extLst>
              <a:ext uri="{FF2B5EF4-FFF2-40B4-BE49-F238E27FC236}">
                <a16:creationId xmlns:a16="http://schemas.microsoft.com/office/drawing/2014/main" id="{17D48437-A95A-4371-9F4A-221D0232F5BC}"/>
              </a:ext>
            </a:extLst>
          </p:cNvPr>
          <p:cNvSpPr>
            <a:spLocks noGrp="1"/>
          </p:cNvSpPr>
          <p:nvPr>
            <p:ph type="dt" sz="half" idx="10"/>
          </p:nvPr>
        </p:nvSpPr>
        <p:spPr/>
        <p:txBody>
          <a:bodyPr/>
          <a:lstStyle>
            <a:lvl1pPr>
              <a:defRPr/>
            </a:lvl1pPr>
          </a:lstStyle>
          <a:p>
            <a:pPr>
              <a:defRPr/>
            </a:pPr>
            <a:fld id="{1FAF3416-4057-4DAA-829D-4CA07428D088}" type="datetimeFigureOut">
              <a:rPr lang="en-US"/>
              <a:pPr>
                <a:defRPr/>
              </a:pPr>
              <a:t>3/1/2022</a:t>
            </a:fld>
            <a:endParaRPr lang="en-US"/>
          </a:p>
        </p:txBody>
      </p:sp>
      <p:sp>
        <p:nvSpPr>
          <p:cNvPr id="7" name="Footer Placeholder 3">
            <a:extLst>
              <a:ext uri="{FF2B5EF4-FFF2-40B4-BE49-F238E27FC236}">
                <a16:creationId xmlns:a16="http://schemas.microsoft.com/office/drawing/2014/main" id="{87E45A3E-8719-464A-88CB-302AE304D6F1}"/>
              </a:ext>
            </a:extLst>
          </p:cNvPr>
          <p:cNvSpPr>
            <a:spLocks noGrp="1"/>
          </p:cNvSpPr>
          <p:nvPr>
            <p:ph type="ftr" sz="quarter" idx="11"/>
          </p:nvPr>
        </p:nvSpPr>
        <p:spPr/>
        <p:txBody>
          <a:bodyPr/>
          <a:lstStyle>
            <a:lvl1pPr>
              <a:defRPr/>
            </a:lvl1pPr>
          </a:lstStyle>
          <a:p>
            <a:pPr>
              <a:defRPr/>
            </a:pPr>
            <a:r>
              <a:rPr lang="en-US"/>
              <a:t>
              </a:t>
            </a:r>
          </a:p>
        </p:txBody>
      </p:sp>
      <p:sp>
        <p:nvSpPr>
          <p:cNvPr id="8" name="Slide Number Placeholder 4">
            <a:extLst>
              <a:ext uri="{FF2B5EF4-FFF2-40B4-BE49-F238E27FC236}">
                <a16:creationId xmlns:a16="http://schemas.microsoft.com/office/drawing/2014/main" id="{E5D0CF80-3BA1-48E3-91EB-C0579B336D77}"/>
              </a:ext>
            </a:extLst>
          </p:cNvPr>
          <p:cNvSpPr>
            <a:spLocks noGrp="1"/>
          </p:cNvSpPr>
          <p:nvPr>
            <p:ph type="sldNum" sz="quarter" idx="12"/>
          </p:nvPr>
        </p:nvSpPr>
        <p:spPr/>
        <p:txBody>
          <a:bodyPr/>
          <a:lstStyle>
            <a:lvl1pPr>
              <a:defRPr/>
            </a:lvl1pPr>
          </a:lstStyle>
          <a:p>
            <a:pPr>
              <a:defRPr/>
            </a:pPr>
            <a:fld id="{4A7786F5-2553-4B6C-BEA0-8A642764B6D3}" type="slidenum">
              <a:rPr lang="en-US"/>
              <a:pPr>
                <a:defRPr/>
              </a:pPr>
              <a:t>‹#›</a:t>
            </a:fld>
            <a:endParaRPr lang="en-US"/>
          </a:p>
        </p:txBody>
      </p:sp>
    </p:spTree>
    <p:extLst>
      <p:ext uri="{BB962C8B-B14F-4D97-AF65-F5344CB8AC3E}">
        <p14:creationId xmlns:p14="http://schemas.microsoft.com/office/powerpoint/2010/main" val="1760228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004D8C-B104-46D8-BEB0-E782FE1EFB05}"/>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D2E92D4-43E3-48E9-881A-F2FFE2A1977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6120A24F-82EF-4DDB-A5A5-489F70F53FB2}"/>
              </a:ext>
            </a:extLst>
          </p:cNvPr>
          <p:cNvSpPr>
            <a:spLocks noGrp="1"/>
          </p:cNvSpPr>
          <p:nvPr>
            <p:ph type="dt" sz="half" idx="10"/>
          </p:nvPr>
        </p:nvSpPr>
        <p:spPr/>
        <p:txBody>
          <a:bodyPr/>
          <a:lstStyle>
            <a:lvl1pPr>
              <a:defRPr/>
            </a:lvl1pPr>
          </a:lstStyle>
          <a:p>
            <a:pPr>
              <a:defRPr/>
            </a:pPr>
            <a:fld id="{921D9284-D300-4297-87F7-E791DCC15DB1}" type="datetimeFigureOut">
              <a:rPr lang="en-US"/>
              <a:pPr>
                <a:defRPr/>
              </a:pPr>
              <a:t>3/1/2022</a:t>
            </a:fld>
            <a:endParaRPr lang="en-US"/>
          </a:p>
        </p:txBody>
      </p:sp>
      <p:sp>
        <p:nvSpPr>
          <p:cNvPr id="5" name="Footer Placeholder 2">
            <a:extLst>
              <a:ext uri="{FF2B5EF4-FFF2-40B4-BE49-F238E27FC236}">
                <a16:creationId xmlns:a16="http://schemas.microsoft.com/office/drawing/2014/main" id="{F8B442BD-2C9F-4239-9BA5-1300302C94A0}"/>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3">
            <a:extLst>
              <a:ext uri="{FF2B5EF4-FFF2-40B4-BE49-F238E27FC236}">
                <a16:creationId xmlns:a16="http://schemas.microsoft.com/office/drawing/2014/main" id="{238BE012-461F-4778-854D-6D577583A8E2}"/>
              </a:ext>
            </a:extLst>
          </p:cNvPr>
          <p:cNvSpPr>
            <a:spLocks noGrp="1"/>
          </p:cNvSpPr>
          <p:nvPr>
            <p:ph type="sldNum" sz="quarter" idx="12"/>
          </p:nvPr>
        </p:nvSpPr>
        <p:spPr/>
        <p:txBody>
          <a:bodyPr/>
          <a:lstStyle>
            <a:lvl1pPr>
              <a:defRPr/>
            </a:lvl1pPr>
          </a:lstStyle>
          <a:p>
            <a:pPr>
              <a:defRPr/>
            </a:pPr>
            <a:fld id="{AFB743D1-2C0C-4C0B-BB05-D399D7D3CC05}" type="slidenum">
              <a:rPr lang="en-US"/>
              <a:pPr>
                <a:defRPr/>
              </a:pPr>
              <a:t>‹#›</a:t>
            </a:fld>
            <a:endParaRPr lang="en-US"/>
          </a:p>
        </p:txBody>
      </p:sp>
    </p:spTree>
    <p:extLst>
      <p:ext uri="{BB962C8B-B14F-4D97-AF65-F5344CB8AC3E}">
        <p14:creationId xmlns:p14="http://schemas.microsoft.com/office/powerpoint/2010/main" val="60898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17311E-3284-4AF6-BCDF-D30B5E97221F}"/>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25467A0-FC71-43C5-A623-59DF77CB212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06331BE0-93AA-47C0-BCAA-FEF78B3B3F23}"/>
              </a:ext>
            </a:extLst>
          </p:cNvPr>
          <p:cNvSpPr txBox="1">
            <a:spLocks noChangeArrowheads="1"/>
          </p:cNvSpPr>
          <p:nvPr/>
        </p:nvSpPr>
        <p:spPr bwMode="auto">
          <a:xfrm>
            <a:off x="1554163" y="1127125"/>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4">
            <a:extLst>
              <a:ext uri="{FF2B5EF4-FFF2-40B4-BE49-F238E27FC236}">
                <a16:creationId xmlns:a16="http://schemas.microsoft.com/office/drawing/2014/main" id="{0326E78C-D690-49AB-ABB2-E08529497499}"/>
              </a:ext>
            </a:extLst>
          </p:cNvPr>
          <p:cNvSpPr>
            <a:spLocks noGrp="1"/>
          </p:cNvSpPr>
          <p:nvPr>
            <p:ph type="dt" sz="half" idx="10"/>
          </p:nvPr>
        </p:nvSpPr>
        <p:spPr/>
        <p:txBody>
          <a:bodyPr/>
          <a:lstStyle>
            <a:lvl1pPr>
              <a:defRPr/>
            </a:lvl1pPr>
          </a:lstStyle>
          <a:p>
            <a:pPr>
              <a:defRPr/>
            </a:pPr>
            <a:fld id="{37D525BB-DA17-4BA0-B3C8-3AC3ABC827E6}" type="datetimeFigureOut">
              <a:rPr lang="en-US"/>
              <a:pPr>
                <a:defRPr/>
              </a:pPr>
              <a:t>3/1/2022</a:t>
            </a:fld>
            <a:endParaRPr lang="en-US"/>
          </a:p>
        </p:txBody>
      </p:sp>
      <p:sp>
        <p:nvSpPr>
          <p:cNvPr id="9" name="Footer Placeholder 5">
            <a:extLst>
              <a:ext uri="{FF2B5EF4-FFF2-40B4-BE49-F238E27FC236}">
                <a16:creationId xmlns:a16="http://schemas.microsoft.com/office/drawing/2014/main" id="{C96789A8-7ACF-4B32-B0EB-CBAE9C1AD78E}"/>
              </a:ext>
            </a:extLst>
          </p:cNvPr>
          <p:cNvSpPr>
            <a:spLocks noGrp="1"/>
          </p:cNvSpPr>
          <p:nvPr>
            <p:ph type="ftr" sz="quarter" idx="11"/>
          </p:nvPr>
        </p:nvSpPr>
        <p:spPr/>
        <p:txBody>
          <a:bodyPr/>
          <a:lstStyle>
            <a:lvl1pPr>
              <a:defRPr/>
            </a:lvl1pPr>
          </a:lstStyle>
          <a:p>
            <a:pPr>
              <a:defRPr/>
            </a:pPr>
            <a:r>
              <a:rPr lang="en-US"/>
              <a:t>
              </a:t>
            </a:r>
          </a:p>
        </p:txBody>
      </p:sp>
      <p:sp>
        <p:nvSpPr>
          <p:cNvPr id="10" name="Slide Number Placeholder 6">
            <a:extLst>
              <a:ext uri="{FF2B5EF4-FFF2-40B4-BE49-F238E27FC236}">
                <a16:creationId xmlns:a16="http://schemas.microsoft.com/office/drawing/2014/main" id="{90BA5884-2E50-4E86-8C1F-6F55A5BC5D32}"/>
              </a:ext>
            </a:extLst>
          </p:cNvPr>
          <p:cNvSpPr>
            <a:spLocks noGrp="1"/>
          </p:cNvSpPr>
          <p:nvPr>
            <p:ph type="sldNum" sz="quarter" idx="12"/>
          </p:nvPr>
        </p:nvSpPr>
        <p:spPr/>
        <p:txBody>
          <a:bodyPr/>
          <a:lstStyle>
            <a:lvl1pPr>
              <a:defRPr/>
            </a:lvl1pPr>
          </a:lstStyle>
          <a:p>
            <a:pPr>
              <a:defRPr/>
            </a:pPr>
            <a:fld id="{53EDF926-EFE5-4572-BB8B-B85FFC9CE6FC}" type="slidenum">
              <a:rPr lang="en-US"/>
              <a:pPr>
                <a:defRPr/>
              </a:pPr>
              <a:t>‹#›</a:t>
            </a:fld>
            <a:endParaRPr lang="en-US"/>
          </a:p>
        </p:txBody>
      </p:sp>
    </p:spTree>
    <p:extLst>
      <p:ext uri="{BB962C8B-B14F-4D97-AF65-F5344CB8AC3E}">
        <p14:creationId xmlns:p14="http://schemas.microsoft.com/office/powerpoint/2010/main" val="140375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D048A9-D108-4367-BD6F-55FEB684A4AB}"/>
              </a:ext>
            </a:extLst>
          </p:cNvPr>
          <p:cNvSpPr>
            <a:spLocks noGrp="1"/>
          </p:cNvSpPr>
          <p:nvPr>
            <p:ph type="dt" sz="half" idx="10"/>
          </p:nvPr>
        </p:nvSpPr>
        <p:spPr/>
        <p:txBody>
          <a:bodyPr/>
          <a:lstStyle>
            <a:lvl1pPr>
              <a:defRPr/>
            </a:lvl1pPr>
          </a:lstStyle>
          <a:p>
            <a:pPr>
              <a:defRPr/>
            </a:pPr>
            <a:fld id="{D6B3ECF4-3AB1-4D63-B780-CCD302221B1B}" type="datetime1">
              <a:rPr lang="en-US"/>
              <a:pPr>
                <a:defRPr/>
              </a:pPr>
              <a:t>3/1/2022</a:t>
            </a:fld>
            <a:endParaRPr lang="en-US" dirty="0"/>
          </a:p>
        </p:txBody>
      </p:sp>
      <p:sp>
        <p:nvSpPr>
          <p:cNvPr id="5" name="Footer Placeholder 4">
            <a:extLst>
              <a:ext uri="{FF2B5EF4-FFF2-40B4-BE49-F238E27FC236}">
                <a16:creationId xmlns:a16="http://schemas.microsoft.com/office/drawing/2014/main" id="{3515DFF8-3B39-4C33-BDF6-030E6FB76C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229E73-70A4-4F98-9692-C63B7FCEF8EF}"/>
              </a:ext>
            </a:extLst>
          </p:cNvPr>
          <p:cNvSpPr>
            <a:spLocks noGrp="1"/>
          </p:cNvSpPr>
          <p:nvPr>
            <p:ph type="sldNum" sz="quarter" idx="12"/>
          </p:nvPr>
        </p:nvSpPr>
        <p:spPr/>
        <p:txBody>
          <a:bodyPr/>
          <a:lstStyle>
            <a:lvl1pPr>
              <a:defRPr/>
            </a:lvl1pPr>
          </a:lstStyle>
          <a:p>
            <a:pPr>
              <a:defRPr/>
            </a:pPr>
            <a:fld id="{BADB238C-C988-48E1-AFD6-B79A4BB4002F}" type="slidenum">
              <a:rPr lang="en-US"/>
              <a:pPr>
                <a:defRPr/>
              </a:pPr>
              <a:t>‹#›</a:t>
            </a:fld>
            <a:endParaRPr lang="en-US" dirty="0"/>
          </a:p>
        </p:txBody>
      </p:sp>
    </p:spTree>
    <p:extLst>
      <p:ext uri="{BB962C8B-B14F-4D97-AF65-F5344CB8AC3E}">
        <p14:creationId xmlns:p14="http://schemas.microsoft.com/office/powerpoint/2010/main" val="3883917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771E4C-1E4F-4F58-9CE2-94B171830841}"/>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3202754-6DE6-4A72-8B7A-47974CB2D8C5}"/>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30E87F8D-173F-4143-8870-0E038B3F4429}"/>
              </a:ext>
            </a:extLst>
          </p:cNvPr>
          <p:cNvSpPr txBox="1">
            <a:spLocks noChangeArrowheads="1"/>
          </p:cNvSpPr>
          <p:nvPr/>
        </p:nvSpPr>
        <p:spPr bwMode="auto">
          <a:xfrm>
            <a:off x="1554163" y="1127125"/>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4">
            <a:extLst>
              <a:ext uri="{FF2B5EF4-FFF2-40B4-BE49-F238E27FC236}">
                <a16:creationId xmlns:a16="http://schemas.microsoft.com/office/drawing/2014/main" id="{EE41AC84-8C3D-4ABA-95E8-6334D14B3E95}"/>
              </a:ext>
            </a:extLst>
          </p:cNvPr>
          <p:cNvSpPr>
            <a:spLocks noGrp="1"/>
          </p:cNvSpPr>
          <p:nvPr>
            <p:ph type="dt" sz="half" idx="10"/>
          </p:nvPr>
        </p:nvSpPr>
        <p:spPr/>
        <p:txBody>
          <a:bodyPr/>
          <a:lstStyle>
            <a:lvl1pPr>
              <a:defRPr/>
            </a:lvl1pPr>
          </a:lstStyle>
          <a:p>
            <a:pPr>
              <a:defRPr/>
            </a:pPr>
            <a:fld id="{B16C4C9A-3960-41CF-A4E9-2A8FB932454B}" type="datetimeFigureOut">
              <a:rPr lang="en-US"/>
              <a:pPr>
                <a:defRPr/>
              </a:pPr>
              <a:t>3/1/2022</a:t>
            </a:fld>
            <a:endParaRPr lang="en-US"/>
          </a:p>
        </p:txBody>
      </p:sp>
      <p:sp>
        <p:nvSpPr>
          <p:cNvPr id="9" name="Footer Placeholder 5">
            <a:extLst>
              <a:ext uri="{FF2B5EF4-FFF2-40B4-BE49-F238E27FC236}">
                <a16:creationId xmlns:a16="http://schemas.microsoft.com/office/drawing/2014/main" id="{48ED68B4-411A-45B0-9FE5-C6A1A6E72559}"/>
              </a:ext>
            </a:extLst>
          </p:cNvPr>
          <p:cNvSpPr>
            <a:spLocks noGrp="1"/>
          </p:cNvSpPr>
          <p:nvPr>
            <p:ph type="ftr" sz="quarter" idx="11"/>
          </p:nvPr>
        </p:nvSpPr>
        <p:spPr/>
        <p:txBody>
          <a:bodyPr/>
          <a:lstStyle>
            <a:lvl1pPr>
              <a:defRPr/>
            </a:lvl1pPr>
          </a:lstStyle>
          <a:p>
            <a:pPr>
              <a:defRPr/>
            </a:pPr>
            <a:r>
              <a:rPr lang="en-US"/>
              <a:t>
              </a:t>
            </a:r>
          </a:p>
        </p:txBody>
      </p:sp>
      <p:sp>
        <p:nvSpPr>
          <p:cNvPr id="10" name="Slide Number Placeholder 6">
            <a:extLst>
              <a:ext uri="{FF2B5EF4-FFF2-40B4-BE49-F238E27FC236}">
                <a16:creationId xmlns:a16="http://schemas.microsoft.com/office/drawing/2014/main" id="{B9D98B4A-10FF-4DD2-9F6F-56B614B21E04}"/>
              </a:ext>
            </a:extLst>
          </p:cNvPr>
          <p:cNvSpPr>
            <a:spLocks noGrp="1"/>
          </p:cNvSpPr>
          <p:nvPr>
            <p:ph type="sldNum" sz="quarter" idx="12"/>
          </p:nvPr>
        </p:nvSpPr>
        <p:spPr/>
        <p:txBody>
          <a:bodyPr/>
          <a:lstStyle>
            <a:lvl1pPr>
              <a:defRPr/>
            </a:lvl1pPr>
          </a:lstStyle>
          <a:p>
            <a:pPr>
              <a:defRPr/>
            </a:pPr>
            <a:fld id="{11F76503-6FFE-48EE-93A8-197B575EEACE}" type="slidenum">
              <a:rPr lang="en-US"/>
              <a:pPr>
                <a:defRPr/>
              </a:pPr>
              <a:t>‹#›</a:t>
            </a:fld>
            <a:endParaRPr lang="en-US"/>
          </a:p>
        </p:txBody>
      </p:sp>
    </p:spTree>
    <p:extLst>
      <p:ext uri="{BB962C8B-B14F-4D97-AF65-F5344CB8AC3E}">
        <p14:creationId xmlns:p14="http://schemas.microsoft.com/office/powerpoint/2010/main" val="17667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599D01-8B36-4A22-B327-AA3C2A552046}"/>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F06F827-FF6F-4566-812F-B469D154F24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671EB4A9-4F5A-49C6-B244-7B2081D91EE6}"/>
              </a:ext>
            </a:extLst>
          </p:cNvPr>
          <p:cNvSpPr txBox="1">
            <a:spLocks noChangeArrowheads="1"/>
          </p:cNvSpPr>
          <p:nvPr/>
        </p:nvSpPr>
        <p:spPr bwMode="auto">
          <a:xfrm>
            <a:off x="2193925" y="641350"/>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A558D386-896A-48DA-8032-24FFCF17A838}"/>
              </a:ext>
            </a:extLst>
          </p:cNvPr>
          <p:cNvSpPr>
            <a:spLocks noGrp="1"/>
          </p:cNvSpPr>
          <p:nvPr>
            <p:ph type="dt" sz="half" idx="10"/>
          </p:nvPr>
        </p:nvSpPr>
        <p:spPr/>
        <p:txBody>
          <a:bodyPr/>
          <a:lstStyle>
            <a:lvl1pPr>
              <a:defRPr/>
            </a:lvl1pPr>
          </a:lstStyle>
          <a:p>
            <a:pPr>
              <a:defRPr/>
            </a:pPr>
            <a:fld id="{D857E33E-8B18-4087-B112-809917729534}" type="datetimeFigureOut">
              <a:rPr lang="en-US"/>
              <a:pPr>
                <a:defRPr/>
              </a:pPr>
              <a:t>3/1/2022</a:t>
            </a:fld>
            <a:endParaRPr lang="en-US"/>
          </a:p>
        </p:txBody>
      </p:sp>
      <p:sp>
        <p:nvSpPr>
          <p:cNvPr id="8" name="Footer Placeholder 4">
            <a:extLst>
              <a:ext uri="{FF2B5EF4-FFF2-40B4-BE49-F238E27FC236}">
                <a16:creationId xmlns:a16="http://schemas.microsoft.com/office/drawing/2014/main" id="{06165192-EA0A-42BE-9E23-037EA6AC0564}"/>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BCFECB1A-E346-467B-93F9-D12851E42C9F}"/>
              </a:ext>
            </a:extLst>
          </p:cNvPr>
          <p:cNvSpPr>
            <a:spLocks noGrp="1"/>
          </p:cNvSpPr>
          <p:nvPr>
            <p:ph type="sldNum" sz="quarter" idx="12"/>
          </p:nvPr>
        </p:nvSpPr>
        <p:spPr/>
        <p:txBody>
          <a:bodyPr/>
          <a:lstStyle>
            <a:lvl1pPr>
              <a:defRPr/>
            </a:lvl1pPr>
          </a:lstStyle>
          <a:p>
            <a:pPr>
              <a:defRPr/>
            </a:pPr>
            <a:fld id="{C104504C-8A65-4D14-9E9A-3712FF9D1527}" type="slidenum">
              <a:rPr lang="en-US"/>
              <a:pPr>
                <a:defRPr/>
              </a:pPr>
              <a:t>‹#›</a:t>
            </a:fld>
            <a:endParaRPr lang="en-US"/>
          </a:p>
        </p:txBody>
      </p:sp>
    </p:spTree>
    <p:extLst>
      <p:ext uri="{BB962C8B-B14F-4D97-AF65-F5344CB8AC3E}">
        <p14:creationId xmlns:p14="http://schemas.microsoft.com/office/powerpoint/2010/main" val="225000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6F105D-F910-4476-99CB-CE98829569F0}"/>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40CA4BA-5C12-4648-BE5D-B8779B07076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8A6AF5EC-3BB0-4BC8-8D5C-DB2766E28FD1}"/>
              </a:ext>
            </a:extLst>
          </p:cNvPr>
          <p:cNvSpPr txBox="1">
            <a:spLocks noChangeArrowheads="1"/>
          </p:cNvSpPr>
          <p:nvPr/>
        </p:nvSpPr>
        <p:spPr bwMode="auto">
          <a:xfrm rot="5400000">
            <a:off x="10337800" y="415925"/>
            <a:ext cx="414338"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6EE657D1-E159-4FA3-8ACE-36015DD881BB}"/>
              </a:ext>
            </a:extLst>
          </p:cNvPr>
          <p:cNvSpPr>
            <a:spLocks noGrp="1"/>
          </p:cNvSpPr>
          <p:nvPr>
            <p:ph type="dt" sz="half" idx="10"/>
          </p:nvPr>
        </p:nvSpPr>
        <p:spPr/>
        <p:txBody>
          <a:bodyPr/>
          <a:lstStyle>
            <a:lvl1pPr>
              <a:defRPr/>
            </a:lvl1pPr>
          </a:lstStyle>
          <a:p>
            <a:pPr>
              <a:defRPr/>
            </a:pPr>
            <a:fld id="{D3FFE419-2371-464F-8239-3959401C3561}" type="datetimeFigureOut">
              <a:rPr lang="en-US"/>
              <a:pPr>
                <a:defRPr/>
              </a:pPr>
              <a:t>3/1/2022</a:t>
            </a:fld>
            <a:endParaRPr lang="en-US"/>
          </a:p>
        </p:txBody>
      </p:sp>
      <p:sp>
        <p:nvSpPr>
          <p:cNvPr id="8" name="Footer Placeholder 4">
            <a:extLst>
              <a:ext uri="{FF2B5EF4-FFF2-40B4-BE49-F238E27FC236}">
                <a16:creationId xmlns:a16="http://schemas.microsoft.com/office/drawing/2014/main" id="{6F020739-B9E8-4E1E-ADD6-9903F5C312F0}"/>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DB244C88-EF01-419B-BEE9-95C6BACF2181}"/>
              </a:ext>
            </a:extLst>
          </p:cNvPr>
          <p:cNvSpPr>
            <a:spLocks noGrp="1"/>
          </p:cNvSpPr>
          <p:nvPr>
            <p:ph type="sldNum" sz="quarter" idx="12"/>
          </p:nvPr>
        </p:nvSpPr>
        <p:spPr/>
        <p:txBody>
          <a:bodyPr/>
          <a:lstStyle>
            <a:lvl1pPr>
              <a:defRPr/>
            </a:lvl1pPr>
          </a:lstStyle>
          <a:p>
            <a:pPr>
              <a:defRPr/>
            </a:pPr>
            <a:fld id="{E3ED8C1B-9A3F-4C5B-925E-00293C36DC68}" type="slidenum">
              <a:rPr lang="en-US"/>
              <a:pPr>
                <a:defRPr/>
              </a:pPr>
              <a:t>‹#›</a:t>
            </a:fld>
            <a:endParaRPr lang="en-US"/>
          </a:p>
        </p:txBody>
      </p:sp>
    </p:spTree>
    <p:extLst>
      <p:ext uri="{BB962C8B-B14F-4D97-AF65-F5344CB8AC3E}">
        <p14:creationId xmlns:p14="http://schemas.microsoft.com/office/powerpoint/2010/main" val="196501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C15E72-4612-4BBF-8FD3-1783F4AE806B}"/>
              </a:ext>
            </a:extLst>
          </p:cNvPr>
          <p:cNvSpPr>
            <a:spLocks noGrp="1"/>
          </p:cNvSpPr>
          <p:nvPr>
            <p:ph type="dt" sz="half" idx="10"/>
          </p:nvPr>
        </p:nvSpPr>
        <p:spPr/>
        <p:txBody>
          <a:bodyPr/>
          <a:lstStyle>
            <a:lvl1pPr>
              <a:defRPr/>
            </a:lvl1pPr>
          </a:lstStyle>
          <a:p>
            <a:pPr>
              <a:defRPr/>
            </a:pPr>
            <a:fld id="{DED47127-C2E2-4537-81FD-722F8F816395}" type="datetime1">
              <a:rPr lang="en-US"/>
              <a:pPr>
                <a:defRPr/>
              </a:pPr>
              <a:t>3/1/2022</a:t>
            </a:fld>
            <a:endParaRPr lang="en-US" dirty="0"/>
          </a:p>
        </p:txBody>
      </p:sp>
      <p:sp>
        <p:nvSpPr>
          <p:cNvPr id="5" name="Footer Placeholder 4">
            <a:extLst>
              <a:ext uri="{FF2B5EF4-FFF2-40B4-BE49-F238E27FC236}">
                <a16:creationId xmlns:a16="http://schemas.microsoft.com/office/drawing/2014/main" id="{44763DB3-F6AD-4223-9FC0-6C85F05D05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DE52C9-EA31-4047-9550-55E0F1978B2C}"/>
              </a:ext>
            </a:extLst>
          </p:cNvPr>
          <p:cNvSpPr>
            <a:spLocks noGrp="1"/>
          </p:cNvSpPr>
          <p:nvPr>
            <p:ph type="sldNum" sz="quarter" idx="12"/>
          </p:nvPr>
        </p:nvSpPr>
        <p:spPr/>
        <p:txBody>
          <a:bodyPr/>
          <a:lstStyle>
            <a:lvl1pPr>
              <a:defRPr/>
            </a:lvl1pPr>
          </a:lstStyle>
          <a:p>
            <a:pPr>
              <a:defRPr/>
            </a:pPr>
            <a:fld id="{4E10203F-B6F5-47D7-BF90-5CE6134BB8F7}" type="slidenum">
              <a:rPr lang="en-US"/>
              <a:pPr>
                <a:defRPr/>
              </a:pPr>
              <a:t>‹#›</a:t>
            </a:fld>
            <a:endParaRPr lang="en-US" dirty="0"/>
          </a:p>
        </p:txBody>
      </p:sp>
    </p:spTree>
    <p:extLst>
      <p:ext uri="{BB962C8B-B14F-4D97-AF65-F5344CB8AC3E}">
        <p14:creationId xmlns:p14="http://schemas.microsoft.com/office/powerpoint/2010/main" val="404196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89F0278-212A-4129-A271-F6E813ACE93E}"/>
              </a:ext>
            </a:extLst>
          </p:cNvPr>
          <p:cNvSpPr>
            <a:spLocks noGrp="1"/>
          </p:cNvSpPr>
          <p:nvPr>
            <p:ph type="dt" sz="half" idx="10"/>
          </p:nvPr>
        </p:nvSpPr>
        <p:spPr/>
        <p:txBody>
          <a:bodyPr/>
          <a:lstStyle>
            <a:lvl1pPr>
              <a:defRPr/>
            </a:lvl1pPr>
          </a:lstStyle>
          <a:p>
            <a:pPr>
              <a:defRPr/>
            </a:pPr>
            <a:fld id="{ED061A7E-427C-43E0-B662-15AA317FB7A3}" type="datetime1">
              <a:rPr lang="en-US"/>
              <a:pPr>
                <a:defRPr/>
              </a:pPr>
              <a:t>3/1/2022</a:t>
            </a:fld>
            <a:endParaRPr lang="en-US" dirty="0"/>
          </a:p>
        </p:txBody>
      </p:sp>
      <p:sp>
        <p:nvSpPr>
          <p:cNvPr id="6" name="Footer Placeholder 4">
            <a:extLst>
              <a:ext uri="{FF2B5EF4-FFF2-40B4-BE49-F238E27FC236}">
                <a16:creationId xmlns:a16="http://schemas.microsoft.com/office/drawing/2014/main" id="{B55AED7D-68C2-4849-B73A-6232E78846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5DA6530-3FB7-4F8C-8CD6-4170AF5A60E9}"/>
              </a:ext>
            </a:extLst>
          </p:cNvPr>
          <p:cNvSpPr>
            <a:spLocks noGrp="1"/>
          </p:cNvSpPr>
          <p:nvPr>
            <p:ph type="sldNum" sz="quarter" idx="12"/>
          </p:nvPr>
        </p:nvSpPr>
        <p:spPr/>
        <p:txBody>
          <a:bodyPr/>
          <a:lstStyle>
            <a:lvl1pPr>
              <a:defRPr/>
            </a:lvl1pPr>
          </a:lstStyle>
          <a:p>
            <a:pPr>
              <a:defRPr/>
            </a:pPr>
            <a:fld id="{81B4AC46-1790-4EA3-8C96-EE62E31C5D47}" type="slidenum">
              <a:rPr lang="en-US"/>
              <a:pPr>
                <a:defRPr/>
              </a:pPr>
              <a:t>‹#›</a:t>
            </a:fld>
            <a:endParaRPr lang="en-US" dirty="0"/>
          </a:p>
        </p:txBody>
      </p:sp>
    </p:spTree>
    <p:extLst>
      <p:ext uri="{BB962C8B-B14F-4D97-AF65-F5344CB8AC3E}">
        <p14:creationId xmlns:p14="http://schemas.microsoft.com/office/powerpoint/2010/main" val="378574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51975E7-2321-48EF-896E-1F3FCA0DF3DD}"/>
              </a:ext>
            </a:extLst>
          </p:cNvPr>
          <p:cNvSpPr>
            <a:spLocks noGrp="1"/>
          </p:cNvSpPr>
          <p:nvPr>
            <p:ph type="dt" sz="half" idx="10"/>
          </p:nvPr>
        </p:nvSpPr>
        <p:spPr/>
        <p:txBody>
          <a:bodyPr/>
          <a:lstStyle>
            <a:lvl1pPr>
              <a:defRPr/>
            </a:lvl1pPr>
          </a:lstStyle>
          <a:p>
            <a:pPr>
              <a:defRPr/>
            </a:pPr>
            <a:fld id="{199CF45B-75DF-40EB-8959-2E1FF298318A}" type="datetime1">
              <a:rPr lang="en-US"/>
              <a:pPr>
                <a:defRPr/>
              </a:pPr>
              <a:t>3/1/2022</a:t>
            </a:fld>
            <a:endParaRPr lang="en-US" dirty="0"/>
          </a:p>
        </p:txBody>
      </p:sp>
      <p:sp>
        <p:nvSpPr>
          <p:cNvPr id="8" name="Footer Placeholder 4">
            <a:extLst>
              <a:ext uri="{FF2B5EF4-FFF2-40B4-BE49-F238E27FC236}">
                <a16:creationId xmlns:a16="http://schemas.microsoft.com/office/drawing/2014/main" id="{300BC267-7522-40F8-9C61-C90ACAFF4A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BA5383A-5317-4881-9244-800AEC705E90}"/>
              </a:ext>
            </a:extLst>
          </p:cNvPr>
          <p:cNvSpPr>
            <a:spLocks noGrp="1"/>
          </p:cNvSpPr>
          <p:nvPr>
            <p:ph type="sldNum" sz="quarter" idx="12"/>
          </p:nvPr>
        </p:nvSpPr>
        <p:spPr/>
        <p:txBody>
          <a:bodyPr/>
          <a:lstStyle>
            <a:lvl1pPr>
              <a:defRPr/>
            </a:lvl1pPr>
          </a:lstStyle>
          <a:p>
            <a:pPr>
              <a:defRPr/>
            </a:pPr>
            <a:fld id="{8798D6C5-6F79-4064-9F1D-535DCDD03D93}" type="slidenum">
              <a:rPr lang="en-US"/>
              <a:pPr>
                <a:defRPr/>
              </a:pPr>
              <a:t>‹#›</a:t>
            </a:fld>
            <a:endParaRPr lang="en-US" dirty="0"/>
          </a:p>
        </p:txBody>
      </p:sp>
    </p:spTree>
    <p:extLst>
      <p:ext uri="{BB962C8B-B14F-4D97-AF65-F5344CB8AC3E}">
        <p14:creationId xmlns:p14="http://schemas.microsoft.com/office/powerpoint/2010/main" val="363026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F83B8C1-CBB9-4FB8-9C9B-FCE85E36AD81}"/>
              </a:ext>
            </a:extLst>
          </p:cNvPr>
          <p:cNvSpPr>
            <a:spLocks noGrp="1"/>
          </p:cNvSpPr>
          <p:nvPr>
            <p:ph type="dt" sz="half" idx="10"/>
          </p:nvPr>
        </p:nvSpPr>
        <p:spPr/>
        <p:txBody>
          <a:bodyPr/>
          <a:lstStyle>
            <a:lvl1pPr>
              <a:defRPr/>
            </a:lvl1pPr>
          </a:lstStyle>
          <a:p>
            <a:pPr>
              <a:defRPr/>
            </a:pPr>
            <a:fld id="{E6246982-FCE2-4AD0-9D4A-38FEE59E7A95}" type="datetime1">
              <a:rPr lang="en-US"/>
              <a:pPr>
                <a:defRPr/>
              </a:pPr>
              <a:t>3/1/2022</a:t>
            </a:fld>
            <a:endParaRPr lang="en-US" dirty="0"/>
          </a:p>
        </p:txBody>
      </p:sp>
      <p:sp>
        <p:nvSpPr>
          <p:cNvPr id="4" name="Footer Placeholder 4">
            <a:extLst>
              <a:ext uri="{FF2B5EF4-FFF2-40B4-BE49-F238E27FC236}">
                <a16:creationId xmlns:a16="http://schemas.microsoft.com/office/drawing/2014/main" id="{8C7B7C06-F2E1-4A49-A765-3B6D86BF9D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3A490E0-59DE-4F47-AF19-641CF3CF757D}"/>
              </a:ext>
            </a:extLst>
          </p:cNvPr>
          <p:cNvSpPr>
            <a:spLocks noGrp="1"/>
          </p:cNvSpPr>
          <p:nvPr>
            <p:ph type="sldNum" sz="quarter" idx="12"/>
          </p:nvPr>
        </p:nvSpPr>
        <p:spPr/>
        <p:txBody>
          <a:bodyPr/>
          <a:lstStyle>
            <a:lvl1pPr>
              <a:defRPr/>
            </a:lvl1pPr>
          </a:lstStyle>
          <a:p>
            <a:pPr>
              <a:defRPr/>
            </a:pPr>
            <a:fld id="{9E8DEE95-FFEC-460D-91D8-256EAF49EFCF}" type="slidenum">
              <a:rPr lang="en-US"/>
              <a:pPr>
                <a:defRPr/>
              </a:pPr>
              <a:t>‹#›</a:t>
            </a:fld>
            <a:endParaRPr lang="en-US" dirty="0"/>
          </a:p>
        </p:txBody>
      </p:sp>
    </p:spTree>
    <p:extLst>
      <p:ext uri="{BB962C8B-B14F-4D97-AF65-F5344CB8AC3E}">
        <p14:creationId xmlns:p14="http://schemas.microsoft.com/office/powerpoint/2010/main" val="40415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5AD23A-8520-44E9-B771-977FE71D8EB2}"/>
              </a:ext>
            </a:extLst>
          </p:cNvPr>
          <p:cNvSpPr>
            <a:spLocks noGrp="1"/>
          </p:cNvSpPr>
          <p:nvPr>
            <p:ph type="dt" sz="half" idx="10"/>
          </p:nvPr>
        </p:nvSpPr>
        <p:spPr/>
        <p:txBody>
          <a:bodyPr/>
          <a:lstStyle>
            <a:lvl1pPr>
              <a:defRPr/>
            </a:lvl1pPr>
          </a:lstStyle>
          <a:p>
            <a:pPr>
              <a:defRPr/>
            </a:pPr>
            <a:fld id="{A1A8DDF2-32FF-4A4F-818A-2A743EBE7012}" type="datetime1">
              <a:rPr lang="en-US"/>
              <a:pPr>
                <a:defRPr/>
              </a:pPr>
              <a:t>3/1/2022</a:t>
            </a:fld>
            <a:endParaRPr lang="en-US" dirty="0"/>
          </a:p>
        </p:txBody>
      </p:sp>
      <p:sp>
        <p:nvSpPr>
          <p:cNvPr id="3" name="Footer Placeholder 4">
            <a:extLst>
              <a:ext uri="{FF2B5EF4-FFF2-40B4-BE49-F238E27FC236}">
                <a16:creationId xmlns:a16="http://schemas.microsoft.com/office/drawing/2014/main" id="{D6F57316-5F70-4EB9-BC31-79AC14F624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EA5F357-A408-49FF-B9FA-AAD660B00B73}"/>
              </a:ext>
            </a:extLst>
          </p:cNvPr>
          <p:cNvSpPr>
            <a:spLocks noGrp="1"/>
          </p:cNvSpPr>
          <p:nvPr>
            <p:ph type="sldNum" sz="quarter" idx="12"/>
          </p:nvPr>
        </p:nvSpPr>
        <p:spPr/>
        <p:txBody>
          <a:bodyPr/>
          <a:lstStyle>
            <a:lvl1pPr>
              <a:defRPr/>
            </a:lvl1pPr>
          </a:lstStyle>
          <a:p>
            <a:pPr>
              <a:defRPr/>
            </a:pPr>
            <a:fld id="{C686C89D-2F6F-43DE-B284-09885E659BFE}" type="slidenum">
              <a:rPr lang="en-US"/>
              <a:pPr>
                <a:defRPr/>
              </a:pPr>
              <a:t>‹#›</a:t>
            </a:fld>
            <a:endParaRPr lang="en-US" dirty="0"/>
          </a:p>
        </p:txBody>
      </p:sp>
    </p:spTree>
    <p:extLst>
      <p:ext uri="{BB962C8B-B14F-4D97-AF65-F5344CB8AC3E}">
        <p14:creationId xmlns:p14="http://schemas.microsoft.com/office/powerpoint/2010/main" val="224954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EDA87DB-1660-4F9F-92EA-80C65A095325}"/>
              </a:ext>
            </a:extLst>
          </p:cNvPr>
          <p:cNvSpPr>
            <a:spLocks noGrp="1"/>
          </p:cNvSpPr>
          <p:nvPr>
            <p:ph type="dt" sz="half" idx="10"/>
          </p:nvPr>
        </p:nvSpPr>
        <p:spPr/>
        <p:txBody>
          <a:bodyPr/>
          <a:lstStyle>
            <a:lvl1pPr>
              <a:defRPr/>
            </a:lvl1pPr>
          </a:lstStyle>
          <a:p>
            <a:pPr>
              <a:defRPr/>
            </a:pPr>
            <a:fld id="{AC56785B-8B65-4387-8053-2E5FB24F292F}" type="datetime1">
              <a:rPr lang="en-US"/>
              <a:pPr>
                <a:defRPr/>
              </a:pPr>
              <a:t>3/1/2022</a:t>
            </a:fld>
            <a:endParaRPr lang="en-US" dirty="0"/>
          </a:p>
        </p:txBody>
      </p:sp>
      <p:sp>
        <p:nvSpPr>
          <p:cNvPr id="6" name="Footer Placeholder 4">
            <a:extLst>
              <a:ext uri="{FF2B5EF4-FFF2-40B4-BE49-F238E27FC236}">
                <a16:creationId xmlns:a16="http://schemas.microsoft.com/office/drawing/2014/main" id="{CA18FF31-E6D5-457A-9554-3831460001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870097-D3B3-4DA4-B07E-F77361D8CC1A}"/>
              </a:ext>
            </a:extLst>
          </p:cNvPr>
          <p:cNvSpPr>
            <a:spLocks noGrp="1"/>
          </p:cNvSpPr>
          <p:nvPr>
            <p:ph type="sldNum" sz="quarter" idx="12"/>
          </p:nvPr>
        </p:nvSpPr>
        <p:spPr/>
        <p:txBody>
          <a:bodyPr/>
          <a:lstStyle>
            <a:lvl1pPr>
              <a:defRPr/>
            </a:lvl1pPr>
          </a:lstStyle>
          <a:p>
            <a:pPr>
              <a:defRPr/>
            </a:pPr>
            <a:fld id="{F249C64D-EAA5-4986-A752-170D129FEB42}" type="slidenum">
              <a:rPr lang="en-US"/>
              <a:pPr>
                <a:defRPr/>
              </a:pPr>
              <a:t>‹#›</a:t>
            </a:fld>
            <a:endParaRPr lang="en-US" dirty="0"/>
          </a:p>
        </p:txBody>
      </p:sp>
    </p:spTree>
    <p:extLst>
      <p:ext uri="{BB962C8B-B14F-4D97-AF65-F5344CB8AC3E}">
        <p14:creationId xmlns:p14="http://schemas.microsoft.com/office/powerpoint/2010/main" val="107943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p:cNvSpPr>
            <a:spLocks noGrp="1"/>
          </p:cNvSpPr>
          <p:nvPr>
            <p:ph type="pic" idx="1"/>
          </p:nvPr>
        </p:nvSpPr>
        <p:spPr>
          <a:xfrm>
            <a:off x="5183188" y="687257"/>
            <a:ext cx="6172200" cy="517379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A2FC8A5-AC5A-4BE5-8D08-9263927579E4}"/>
              </a:ext>
            </a:extLst>
          </p:cNvPr>
          <p:cNvSpPr>
            <a:spLocks noGrp="1"/>
          </p:cNvSpPr>
          <p:nvPr>
            <p:ph type="dt" sz="half" idx="10"/>
          </p:nvPr>
        </p:nvSpPr>
        <p:spPr/>
        <p:txBody>
          <a:bodyPr/>
          <a:lstStyle>
            <a:lvl1pPr>
              <a:defRPr/>
            </a:lvl1pPr>
          </a:lstStyle>
          <a:p>
            <a:pPr>
              <a:defRPr/>
            </a:pPr>
            <a:fld id="{05C55710-FA72-468D-BA2F-B98E11DDA1F9}" type="datetime1">
              <a:rPr lang="en-US"/>
              <a:pPr>
                <a:defRPr/>
              </a:pPr>
              <a:t>3/1/2022</a:t>
            </a:fld>
            <a:endParaRPr lang="en-US" dirty="0"/>
          </a:p>
        </p:txBody>
      </p:sp>
      <p:sp>
        <p:nvSpPr>
          <p:cNvPr id="6" name="Footer Placeholder 4">
            <a:extLst>
              <a:ext uri="{FF2B5EF4-FFF2-40B4-BE49-F238E27FC236}">
                <a16:creationId xmlns:a16="http://schemas.microsoft.com/office/drawing/2014/main" id="{D30B1D53-B297-4027-BD0F-257B301D0F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433C28-4F1D-4C65-8986-6E8FEE1397A8}"/>
              </a:ext>
            </a:extLst>
          </p:cNvPr>
          <p:cNvSpPr>
            <a:spLocks noGrp="1"/>
          </p:cNvSpPr>
          <p:nvPr>
            <p:ph type="sldNum" sz="quarter" idx="12"/>
          </p:nvPr>
        </p:nvSpPr>
        <p:spPr/>
        <p:txBody>
          <a:bodyPr/>
          <a:lstStyle>
            <a:lvl1pPr>
              <a:defRPr/>
            </a:lvl1pPr>
          </a:lstStyle>
          <a:p>
            <a:pPr>
              <a:defRPr/>
            </a:pPr>
            <a:fld id="{33D81EAA-AB68-4974-8FEC-FE6A7063651D}" type="slidenum">
              <a:rPr lang="en-US"/>
              <a:pPr>
                <a:defRPr/>
              </a:pPr>
              <a:t>‹#›</a:t>
            </a:fld>
            <a:endParaRPr lang="en-US" dirty="0"/>
          </a:p>
        </p:txBody>
      </p:sp>
    </p:spTree>
    <p:extLst>
      <p:ext uri="{BB962C8B-B14F-4D97-AF65-F5344CB8AC3E}">
        <p14:creationId xmlns:p14="http://schemas.microsoft.com/office/powerpoint/2010/main" val="346567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descr="&quot;&quot;">
            <a:extLst>
              <a:ext uri="{FF2B5EF4-FFF2-40B4-BE49-F238E27FC236}">
                <a16:creationId xmlns:a16="http://schemas.microsoft.com/office/drawing/2014/main" id="{64E59FCC-0D63-41F2-BBA9-8E70720643FA}"/>
              </a:ext>
            </a:extLst>
          </p:cNvPr>
          <p:cNvSpPr/>
          <p:nvPr/>
        </p:nvSpPr>
        <p:spPr>
          <a:xfrm>
            <a:off x="1588"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27" name="Group 7">
            <a:extLst>
              <a:ext uri="{FF2B5EF4-FFF2-40B4-BE49-F238E27FC236}">
                <a16:creationId xmlns:a16="http://schemas.microsoft.com/office/drawing/2014/main" id="{6AAA60E0-8247-4664-A9FA-41CF7323EE01}"/>
              </a:ext>
              <a:ext uri="{C183D7F6-B498-43B3-948B-1728B52AA6E4}">
                <adec:decorative xmlns:adec="http://schemas.microsoft.com/office/drawing/2017/decorative" val="1"/>
              </a:ext>
            </a:extLst>
          </p:cNvPr>
          <p:cNvGrpSpPr>
            <a:grpSpLocks/>
          </p:cNvGrpSpPr>
          <p:nvPr/>
        </p:nvGrpSpPr>
        <p:grpSpPr bwMode="auto">
          <a:xfrm>
            <a:off x="0" y="0"/>
            <a:ext cx="12192000" cy="6858000"/>
            <a:chOff x="572" y="-1"/>
            <a:chExt cx="12192000" cy="6857996"/>
          </a:xfrm>
        </p:grpSpPr>
        <p:cxnSp>
          <p:nvCxnSpPr>
            <p:cNvPr id="9" name="Straight Connector 8">
              <a:extLst>
                <a:ext uri="{FF2B5EF4-FFF2-40B4-BE49-F238E27FC236}">
                  <a16:creationId xmlns:a16="http://schemas.microsoft.com/office/drawing/2014/main" id="{6B2FC483-041F-4F1E-96B1-9C906B2600AF}"/>
                </a:ext>
              </a:extLst>
            </p:cNvPr>
            <p:cNvCxnSpPr>
              <a:cxnSpLocks/>
            </p:cNvCxnSpPr>
            <p:nvPr/>
          </p:nvCxnSpPr>
          <p:spPr>
            <a:xfrm>
              <a:off x="2160" y="6276970"/>
              <a:ext cx="1218882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D3B9B0-B310-4BB3-8699-4CD3148F1717}"/>
                </a:ext>
              </a:extLst>
            </p:cNvPr>
            <p:cNvCxnSpPr>
              <a:cxnSpLocks/>
            </p:cNvCxnSpPr>
            <p:nvPr/>
          </p:nvCxnSpPr>
          <p:spPr>
            <a:xfrm>
              <a:off x="572" y="581024"/>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795327-6C45-4546-AFE0-A4250573E8F1}"/>
                </a:ext>
              </a:extLst>
            </p:cNvPr>
            <p:cNvCxnSpPr>
              <a:cxnSpLocks/>
            </p:cNvCxnSpPr>
            <p:nvPr/>
          </p:nvCxnSpPr>
          <p:spPr>
            <a:xfrm rot="16200000">
              <a:off x="8134924" y="3428997"/>
              <a:ext cx="685799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819C2A-42A2-4892-809F-3E1A60C5E3DE}"/>
                </a:ext>
              </a:extLst>
            </p:cNvPr>
            <p:cNvCxnSpPr>
              <a:cxnSpLocks/>
            </p:cNvCxnSpPr>
            <p:nvPr/>
          </p:nvCxnSpPr>
          <p:spPr>
            <a:xfrm rot="16200000">
              <a:off x="-2795013" y="3428997"/>
              <a:ext cx="685799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C0900E4C-2F48-4E00-A713-787A0B7FA549}"/>
                </a:ext>
              </a:extLst>
            </p:cNvPr>
            <p:cNvSpPr/>
            <p:nvPr/>
          </p:nvSpPr>
          <p:spPr>
            <a:xfrm>
              <a:off x="4277297" y="-1"/>
              <a:ext cx="3636963" cy="58102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14" name="Graphic 33">
              <a:extLst>
                <a:ext uri="{FF2B5EF4-FFF2-40B4-BE49-F238E27FC236}">
                  <a16:creationId xmlns:a16="http://schemas.microsoft.com/office/drawing/2014/main" id="{1FA00F07-7147-4EF3-B48C-9ED82A93F620}"/>
                </a:ext>
              </a:extLst>
            </p:cNvPr>
            <p:cNvSpPr/>
            <p:nvPr/>
          </p:nvSpPr>
          <p:spPr>
            <a:xfrm rot="10800000">
              <a:off x="4305872" y="6276970"/>
              <a:ext cx="3581400" cy="58102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anchor="ctr"/>
            <a:lstStyle/>
            <a:p>
              <a:pPr eaLnBrk="1" fontAlgn="auto" hangingPunct="1">
                <a:spcBef>
                  <a:spcPts val="0"/>
                </a:spcBef>
                <a:spcAft>
                  <a:spcPts val="0"/>
                </a:spcAft>
                <a:defRPr/>
              </a:pPr>
              <a:endParaRPr lang="en-US" dirty="0">
                <a:latin typeface="+mn-lt"/>
              </a:endParaRPr>
            </a:p>
          </p:txBody>
        </p:sp>
      </p:grpSp>
      <p:sp>
        <p:nvSpPr>
          <p:cNvPr id="1028" name="Title Placeholder 1">
            <a:extLst>
              <a:ext uri="{FF2B5EF4-FFF2-40B4-BE49-F238E27FC236}">
                <a16:creationId xmlns:a16="http://schemas.microsoft.com/office/drawing/2014/main" id="{61632121-3A48-43EE-B61C-AB21048BE1F0}"/>
              </a:ext>
            </a:extLst>
          </p:cNvPr>
          <p:cNvSpPr>
            <a:spLocks noGrp="1" noChangeArrowheads="1"/>
          </p:cNvSpPr>
          <p:nvPr>
            <p:ph type="title"/>
          </p:nvPr>
        </p:nvSpPr>
        <p:spPr bwMode="auto">
          <a:xfrm>
            <a:off x="838200" y="72707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8B1D9E63-C27E-4812-BF50-B89A108DFC53}"/>
              </a:ext>
            </a:extLst>
          </p:cNvPr>
          <p:cNvSpPr>
            <a:spLocks noGrp="1" noChangeArrowheads="1"/>
          </p:cNvSpPr>
          <p:nvPr>
            <p:ph type="body" idx="1"/>
          </p:nvPr>
        </p:nvSpPr>
        <p:spPr bwMode="auto">
          <a:xfrm>
            <a:off x="838200" y="2189163"/>
            <a:ext cx="105156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5F5765-515B-49B6-8992-CEA69FF0C37A}"/>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800" cap="all" spc="150" baseline="0">
                <a:solidFill>
                  <a:schemeClr val="tx2">
                    <a:lumMod val="60000"/>
                    <a:lumOff val="40000"/>
                  </a:schemeClr>
                </a:solidFill>
                <a:latin typeface="+mn-lt"/>
              </a:defRPr>
            </a:lvl1pPr>
          </a:lstStyle>
          <a:p>
            <a:pPr>
              <a:defRPr/>
            </a:pPr>
            <a:fld id="{5BDDFE2D-0749-4A11-AF1E-262B48F7164D}" type="datetime1">
              <a:rPr lang="en-US"/>
              <a:pPr>
                <a:defRPr/>
              </a:pPr>
              <a:t>3/1/2022</a:t>
            </a:fld>
            <a:endParaRPr lang="en-US" dirty="0"/>
          </a:p>
        </p:txBody>
      </p:sp>
      <p:sp>
        <p:nvSpPr>
          <p:cNvPr id="5" name="Footer Placeholder 4">
            <a:extLst>
              <a:ext uri="{FF2B5EF4-FFF2-40B4-BE49-F238E27FC236}">
                <a16:creationId xmlns:a16="http://schemas.microsoft.com/office/drawing/2014/main" id="{77D3AB84-D894-475E-9E88-1078C290F4AC}"/>
              </a:ext>
            </a:extLst>
          </p:cNvPr>
          <p:cNvSpPr>
            <a:spLocks noGrp="1"/>
          </p:cNvSpPr>
          <p:nvPr>
            <p:ph type="ftr" sz="quarter" idx="3"/>
          </p:nvPr>
        </p:nvSpPr>
        <p:spPr>
          <a:xfrm>
            <a:off x="838200" y="6356350"/>
            <a:ext cx="3451225" cy="365125"/>
          </a:xfrm>
          <a:prstGeom prst="rect">
            <a:avLst/>
          </a:prstGeom>
        </p:spPr>
        <p:txBody>
          <a:bodyPr vert="horz" lIns="91440" tIns="45720" rIns="91440" bIns="45720" rtlCol="0" anchor="ctr"/>
          <a:lstStyle>
            <a:lvl1pPr algn="l" eaLnBrk="1" fontAlgn="auto" hangingPunct="1">
              <a:spcBef>
                <a:spcPts val="0"/>
              </a:spcBef>
              <a:spcAft>
                <a:spcPts val="0"/>
              </a:spcAft>
              <a:defRPr sz="800" cap="all" spc="150" baseline="0">
                <a:solidFill>
                  <a:schemeClr val="tx2">
                    <a:lumMod val="60000"/>
                    <a:lumOff val="4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B450F21-3880-4979-AA09-06D5D92FA47F}"/>
              </a:ext>
            </a:extLst>
          </p:cNvPr>
          <p:cNvSpPr>
            <a:spLocks noGrp="1"/>
          </p:cNvSpPr>
          <p:nvPr>
            <p:ph type="sldNum" sz="quarter" idx="4"/>
          </p:nvPr>
        </p:nvSpPr>
        <p:spPr>
          <a:xfrm>
            <a:off x="11563350" y="3246438"/>
            <a:ext cx="628650"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spc="150" baseline="0">
                <a:solidFill>
                  <a:schemeClr val="tx2">
                    <a:lumMod val="60000"/>
                    <a:lumOff val="40000"/>
                  </a:schemeClr>
                </a:solidFill>
                <a:latin typeface="+mn-lt"/>
              </a:defRPr>
            </a:lvl1pPr>
          </a:lstStyle>
          <a:p>
            <a:pPr>
              <a:defRPr/>
            </a:pPr>
            <a:fld id="{5417B50E-01D7-4336-A8C1-C37CFA300D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2"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l" rtl="0" eaLnBrk="0" fontAlgn="base" hangingPunct="0">
        <a:spcBef>
          <a:spcPct val="0"/>
        </a:spcBef>
        <a:spcAft>
          <a:spcPct val="0"/>
        </a:spcAft>
        <a:defRPr sz="4400" kern="1200">
          <a:solidFill>
            <a:srgbClr val="C25D5D"/>
          </a:solidFill>
          <a:latin typeface="+mj-lt"/>
          <a:ea typeface="+mj-ea"/>
          <a:cs typeface="+mj-cs"/>
        </a:defRPr>
      </a:lvl1pPr>
      <a:lvl2pPr algn="l" rtl="0" eaLnBrk="0" fontAlgn="base" hangingPunct="0">
        <a:spcBef>
          <a:spcPct val="0"/>
        </a:spcBef>
        <a:spcAft>
          <a:spcPct val="0"/>
        </a:spcAft>
        <a:defRPr sz="4400">
          <a:solidFill>
            <a:srgbClr val="C25D5D"/>
          </a:solidFill>
          <a:latin typeface="Footlight MT Light" panose="0204060206030A020304" pitchFamily="18" charset="0"/>
        </a:defRPr>
      </a:lvl2pPr>
      <a:lvl3pPr algn="l" rtl="0" eaLnBrk="0" fontAlgn="base" hangingPunct="0">
        <a:spcBef>
          <a:spcPct val="0"/>
        </a:spcBef>
        <a:spcAft>
          <a:spcPct val="0"/>
        </a:spcAft>
        <a:defRPr sz="4400">
          <a:solidFill>
            <a:srgbClr val="C25D5D"/>
          </a:solidFill>
          <a:latin typeface="Footlight MT Light" panose="0204060206030A020304" pitchFamily="18" charset="0"/>
        </a:defRPr>
      </a:lvl3pPr>
      <a:lvl4pPr algn="l" rtl="0" eaLnBrk="0" fontAlgn="base" hangingPunct="0">
        <a:spcBef>
          <a:spcPct val="0"/>
        </a:spcBef>
        <a:spcAft>
          <a:spcPct val="0"/>
        </a:spcAft>
        <a:defRPr sz="4400">
          <a:solidFill>
            <a:srgbClr val="C25D5D"/>
          </a:solidFill>
          <a:latin typeface="Footlight MT Light" panose="0204060206030A020304" pitchFamily="18" charset="0"/>
        </a:defRPr>
      </a:lvl4pPr>
      <a:lvl5pPr algn="l" rtl="0" eaLnBrk="0" fontAlgn="base" hangingPunct="0">
        <a:spcBef>
          <a:spcPct val="0"/>
        </a:spcBef>
        <a:spcAft>
          <a:spcPct val="0"/>
        </a:spcAft>
        <a:defRPr sz="4400">
          <a:solidFill>
            <a:srgbClr val="C25D5D"/>
          </a:solidFill>
          <a:latin typeface="Footlight MT Light" panose="0204060206030A020304" pitchFamily="18" charset="0"/>
        </a:defRPr>
      </a:lvl5pPr>
      <a:lvl6pPr marL="457200" algn="l" rtl="0" fontAlgn="base">
        <a:spcBef>
          <a:spcPct val="0"/>
        </a:spcBef>
        <a:spcAft>
          <a:spcPct val="0"/>
        </a:spcAft>
        <a:defRPr sz="4400">
          <a:solidFill>
            <a:srgbClr val="C25D5D"/>
          </a:solidFill>
          <a:latin typeface="Footlight MT Light" panose="0204060206030A020304" pitchFamily="18" charset="0"/>
        </a:defRPr>
      </a:lvl6pPr>
      <a:lvl7pPr marL="914400" algn="l" rtl="0" fontAlgn="base">
        <a:spcBef>
          <a:spcPct val="0"/>
        </a:spcBef>
        <a:spcAft>
          <a:spcPct val="0"/>
        </a:spcAft>
        <a:defRPr sz="4400">
          <a:solidFill>
            <a:srgbClr val="C25D5D"/>
          </a:solidFill>
          <a:latin typeface="Footlight MT Light" panose="0204060206030A020304" pitchFamily="18" charset="0"/>
        </a:defRPr>
      </a:lvl7pPr>
      <a:lvl8pPr marL="1371600" algn="l" rtl="0" fontAlgn="base">
        <a:spcBef>
          <a:spcPct val="0"/>
        </a:spcBef>
        <a:spcAft>
          <a:spcPct val="0"/>
        </a:spcAft>
        <a:defRPr sz="4400">
          <a:solidFill>
            <a:srgbClr val="C25D5D"/>
          </a:solidFill>
          <a:latin typeface="Footlight MT Light" panose="0204060206030A020304" pitchFamily="18" charset="0"/>
        </a:defRPr>
      </a:lvl8pPr>
      <a:lvl9pPr marL="1828800" algn="l" rtl="0" fontAlgn="base">
        <a:spcBef>
          <a:spcPct val="0"/>
        </a:spcBef>
        <a:spcAft>
          <a:spcPct val="0"/>
        </a:spcAft>
        <a:defRPr sz="4400">
          <a:solidFill>
            <a:srgbClr val="C25D5D"/>
          </a:solidFill>
          <a:latin typeface="Footlight MT Light" panose="0204060206030A020304" pitchFamily="18" charset="0"/>
        </a:defRPr>
      </a:lvl9pPr>
    </p:titleStyle>
    <p:bodyStyle>
      <a:lvl1pPr marL="228600" indent="-228600" algn="l" rtl="0" eaLnBrk="0" fontAlgn="base" hangingPunct="0">
        <a:lnSpc>
          <a:spcPct val="110000"/>
        </a:lnSpc>
        <a:spcBef>
          <a:spcPts val="1000"/>
        </a:spcBef>
        <a:spcAft>
          <a:spcPct val="0"/>
        </a:spcAft>
        <a:buFont typeface="Arial" panose="020B0604020202020204" pitchFamily="34" charset="0"/>
        <a:buChar char="•"/>
        <a:defRPr kern="1200">
          <a:solidFill>
            <a:srgbClr val="C25D5D"/>
          </a:solidFill>
          <a:latin typeface="+mn-lt"/>
          <a:ea typeface="+mn-ea"/>
          <a:cs typeface="+mn-cs"/>
        </a:defRPr>
      </a:lvl1pPr>
      <a:lvl2pPr marL="685800" indent="-228600" algn="l" rtl="0" eaLnBrk="0" fontAlgn="base" hangingPunct="0">
        <a:lnSpc>
          <a:spcPct val="110000"/>
        </a:lnSpc>
        <a:spcBef>
          <a:spcPts val="500"/>
        </a:spcBef>
        <a:spcAft>
          <a:spcPct val="0"/>
        </a:spcAft>
        <a:buFont typeface="Arial" panose="020B0604020202020204" pitchFamily="34" charset="0"/>
        <a:buChar char="•"/>
        <a:defRPr sz="1600" kern="1200">
          <a:solidFill>
            <a:srgbClr val="C25D5D"/>
          </a:solidFill>
          <a:latin typeface="+mn-lt"/>
          <a:ea typeface="+mn-ea"/>
          <a:cs typeface="+mn-cs"/>
        </a:defRPr>
      </a:lvl2pPr>
      <a:lvl3pPr marL="1143000" indent="-228600" algn="l" rtl="0" eaLnBrk="0" fontAlgn="base" hangingPunct="0">
        <a:lnSpc>
          <a:spcPct val="110000"/>
        </a:lnSpc>
        <a:spcBef>
          <a:spcPts val="500"/>
        </a:spcBef>
        <a:spcAft>
          <a:spcPct val="0"/>
        </a:spcAft>
        <a:buFont typeface="Arial" panose="020B0604020202020204" pitchFamily="34" charset="0"/>
        <a:buChar char="•"/>
        <a:defRPr sz="1400" kern="1200">
          <a:solidFill>
            <a:srgbClr val="C25D5D"/>
          </a:solidFill>
          <a:latin typeface="+mn-lt"/>
          <a:ea typeface="+mn-ea"/>
          <a:cs typeface="+mn-cs"/>
        </a:defRPr>
      </a:lvl3pPr>
      <a:lvl4pPr marL="1600200" indent="-228600" algn="l" rtl="0" eaLnBrk="0" fontAlgn="base" hangingPunct="0">
        <a:lnSpc>
          <a:spcPct val="110000"/>
        </a:lnSpc>
        <a:spcBef>
          <a:spcPts val="500"/>
        </a:spcBef>
        <a:spcAft>
          <a:spcPct val="0"/>
        </a:spcAft>
        <a:buFont typeface="Arial" panose="020B0604020202020204" pitchFamily="34" charset="0"/>
        <a:buChar char="•"/>
        <a:defRPr sz="1200" kern="1200">
          <a:solidFill>
            <a:srgbClr val="C25D5D"/>
          </a:solidFill>
          <a:latin typeface="+mn-lt"/>
          <a:ea typeface="+mn-ea"/>
          <a:cs typeface="+mn-cs"/>
        </a:defRPr>
      </a:lvl4pPr>
      <a:lvl5pPr marL="2057400" indent="-228600" algn="l" rtl="0" eaLnBrk="0" fontAlgn="base" hangingPunct="0">
        <a:lnSpc>
          <a:spcPct val="110000"/>
        </a:lnSpc>
        <a:spcBef>
          <a:spcPts val="500"/>
        </a:spcBef>
        <a:spcAft>
          <a:spcPct val="0"/>
        </a:spcAft>
        <a:buFont typeface="Arial" panose="020B0604020202020204" pitchFamily="34" charset="0"/>
        <a:buChar char="•"/>
        <a:defRPr sz="1200" kern="1200">
          <a:solidFill>
            <a:srgbClr val="C25D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7">
            <a:extLst>
              <a:ext uri="{FF2B5EF4-FFF2-40B4-BE49-F238E27FC236}">
                <a16:creationId xmlns:a16="http://schemas.microsoft.com/office/drawing/2014/main" id="{4E48D05D-53AA-4356-8F52-CC1DA9E31A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2100" y="2105025"/>
            <a:ext cx="9359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a:extLst>
              <a:ext uri="{FF2B5EF4-FFF2-40B4-BE49-F238E27FC236}">
                <a16:creationId xmlns:a16="http://schemas.microsoft.com/office/drawing/2014/main" id="{B8825BBE-88D7-449B-BB37-E5E42EF157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4CD6049-EEFA-4FA0-841D-AFB0EFEA0CE9}"/>
              </a:ext>
            </a:extLst>
          </p:cNvPr>
          <p:cNvSpPr/>
          <p:nvPr/>
        </p:nvSpPr>
        <p:spPr>
          <a:xfrm>
            <a:off x="0" y="0"/>
            <a:ext cx="9636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3" name="Title Placeholder 1">
            <a:extLst>
              <a:ext uri="{FF2B5EF4-FFF2-40B4-BE49-F238E27FC236}">
                <a16:creationId xmlns:a16="http://schemas.microsoft.com/office/drawing/2014/main" id="{F60537D6-2674-4587-ADDA-9E5849E880E5}"/>
              </a:ext>
            </a:extLst>
          </p:cNvPr>
          <p:cNvSpPr>
            <a:spLocks noGrp="1" noChangeArrowheads="1"/>
          </p:cNvSpPr>
          <p:nvPr>
            <p:ph type="title"/>
          </p:nvPr>
        </p:nvSpPr>
        <p:spPr bwMode="auto">
          <a:xfrm>
            <a:off x="2611438" y="808038"/>
            <a:ext cx="7958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2054" name="Text Placeholder 2">
            <a:extLst>
              <a:ext uri="{FF2B5EF4-FFF2-40B4-BE49-F238E27FC236}">
                <a16:creationId xmlns:a16="http://schemas.microsoft.com/office/drawing/2014/main" id="{AA609CD0-DAB6-4886-AEE8-E21DB6B1D139}"/>
              </a:ext>
            </a:extLst>
          </p:cNvPr>
          <p:cNvSpPr>
            <a:spLocks noGrp="1" noChangeArrowheads="1"/>
          </p:cNvSpPr>
          <p:nvPr>
            <p:ph type="body" idx="1"/>
          </p:nvPr>
        </p:nvSpPr>
        <p:spPr bwMode="auto">
          <a:xfrm>
            <a:off x="2773363" y="2052638"/>
            <a:ext cx="7796212"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DCE3069-FEC2-4863-9C0A-E906F324FFCC}"/>
              </a:ext>
            </a:extLst>
          </p:cNvPr>
          <p:cNvSpPr>
            <a:spLocks noGrp="1"/>
          </p:cNvSpPr>
          <p:nvPr>
            <p:ph type="dt" sz="half" idx="2"/>
          </p:nvPr>
        </p:nvSpPr>
        <p:spPr>
          <a:xfrm rot="5400000">
            <a:off x="-809625" y="5270501"/>
            <a:ext cx="2662237" cy="182562"/>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a:defRPr/>
            </a:pPr>
            <a:fld id="{3CBC1C18-307B-4F68-A007-B5B542270E8D}" type="datetimeFigureOut">
              <a:rPr lang="en-US"/>
              <a:pPr>
                <a:defRPr/>
              </a:pPr>
              <a:t>3/1/2022</a:t>
            </a:fld>
            <a:endParaRPr lang="en-US"/>
          </a:p>
        </p:txBody>
      </p:sp>
      <p:sp>
        <p:nvSpPr>
          <p:cNvPr id="5" name="Footer Placeholder 4">
            <a:extLst>
              <a:ext uri="{FF2B5EF4-FFF2-40B4-BE49-F238E27FC236}">
                <a16:creationId xmlns:a16="http://schemas.microsoft.com/office/drawing/2014/main" id="{16FA2A4F-4A1B-4753-B953-07D7B8837D28}"/>
              </a:ext>
            </a:extLst>
          </p:cNvPr>
          <p:cNvSpPr>
            <a:spLocks noGrp="1"/>
          </p:cNvSpPr>
          <p:nvPr>
            <p:ph type="ftr" sz="quarter" idx="3"/>
          </p:nvPr>
        </p:nvSpPr>
        <p:spPr>
          <a:xfrm rot="5400000">
            <a:off x="-2236787" y="3660775"/>
            <a:ext cx="5884862" cy="179388"/>
          </a:xfrm>
          <a:prstGeom prst="rect">
            <a:avLst/>
          </a:prstGeom>
        </p:spPr>
        <p:txBody>
          <a:bodyPr vert="horz" lIns="91440" tIns="45720" rIns="91440" bIns="18288" rtlCol="0" anchor="b"/>
          <a:lstStyle>
            <a:lvl1pPr algn="r">
              <a:defRPr sz="800">
                <a:solidFill>
                  <a:schemeClr val="tx1">
                    <a:tint val="75000"/>
                  </a:schemeClr>
                </a:solidFill>
                <a:latin typeface="Avenir Next LT Pro" panose="020B0504020202020204" pitchFamily="34" charset="0"/>
              </a:defRPr>
            </a:lvl1pPr>
          </a:lstStyle>
          <a:p>
            <a:pPr>
              <a:defRPr/>
            </a:pPr>
            <a:r>
              <a:rPr lang="en-US"/>
              <a:t>
              </a:t>
            </a:r>
          </a:p>
        </p:txBody>
      </p:sp>
      <p:sp>
        <p:nvSpPr>
          <p:cNvPr id="6" name="Slide Number Placeholder 5">
            <a:extLst>
              <a:ext uri="{FF2B5EF4-FFF2-40B4-BE49-F238E27FC236}">
                <a16:creationId xmlns:a16="http://schemas.microsoft.com/office/drawing/2014/main" id="{3AAC52F6-092C-4A5C-A188-E8E17F475602}"/>
              </a:ext>
            </a:extLst>
          </p:cNvPr>
          <p:cNvSpPr>
            <a:spLocks noGrp="1"/>
          </p:cNvSpPr>
          <p:nvPr>
            <p:ph type="sldNum" sz="quarter" idx="4"/>
          </p:nvPr>
        </p:nvSpPr>
        <p:spPr>
          <a:xfrm>
            <a:off x="158750" y="165100"/>
            <a:ext cx="636588" cy="322263"/>
          </a:xfrm>
          <a:prstGeom prst="rect">
            <a:avLst/>
          </a:prstGeom>
        </p:spPr>
        <p:txBody>
          <a:bodyPr vert="horz" lIns="91440" tIns="45720" rIns="45720" bIns="45720" rtlCol="0" anchor="ctr"/>
          <a:lstStyle>
            <a:lvl1pPr algn="r">
              <a:defRPr sz="1800">
                <a:solidFill>
                  <a:schemeClr val="tx1">
                    <a:tint val="75000"/>
                  </a:schemeClr>
                </a:solidFill>
                <a:latin typeface="Avenir Next LT Pro" panose="020B0504020202020204" pitchFamily="34" charset="0"/>
              </a:defRPr>
            </a:lvl1pPr>
          </a:lstStyle>
          <a:p>
            <a:pPr>
              <a:defRPr/>
            </a:pPr>
            <a:fld id="{3EFB54CA-5E2F-4FCC-A6A4-34569F02EE76}" type="slidenum">
              <a:rPr lang="en-US"/>
              <a:pPr>
                <a:defRPr/>
              </a:pPr>
              <a:t>‹#›</a:t>
            </a:fld>
            <a:endParaRPr lang="en-US"/>
          </a:p>
        </p:txBody>
      </p:sp>
      <p:sp>
        <p:nvSpPr>
          <p:cNvPr id="57" name="Rectangle 56">
            <a:extLst>
              <a:ext uri="{FF2B5EF4-FFF2-40B4-BE49-F238E27FC236}">
                <a16:creationId xmlns:a16="http://schemas.microsoft.com/office/drawing/2014/main" id="{6EA34E48-E21D-4834-A6C1-1FF4F34903E0}"/>
              </a:ext>
            </a:extLst>
          </p:cNvPr>
          <p:cNvSpPr/>
          <p:nvPr/>
        </p:nvSpPr>
        <p:spPr>
          <a:xfrm>
            <a:off x="962025" y="0"/>
            <a:ext cx="4603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sldNum="0" hdr="0" ftr="0" dt="0"/>
  <p:txStyles>
    <p:titleStyle>
      <a:lvl1pPr algn="r" rtl="0" eaLnBrk="0" fontAlgn="base" hangingPunct="0">
        <a:lnSpc>
          <a:spcPct val="90000"/>
        </a:lnSpc>
        <a:spcBef>
          <a:spcPct val="0"/>
        </a:spcBef>
        <a:spcAft>
          <a:spcPct val="0"/>
        </a:spcAft>
        <a:defRPr sz="3400" kern="1200">
          <a:solidFill>
            <a:schemeClr val="tx1"/>
          </a:solidFill>
          <a:latin typeface="+mj-lt"/>
          <a:ea typeface="+mj-ea"/>
          <a:cs typeface="+mj-cs"/>
        </a:defRPr>
      </a:lvl1pPr>
      <a:lvl2pPr algn="r" rtl="0" eaLnBrk="0" fontAlgn="base" hangingPunct="0">
        <a:lnSpc>
          <a:spcPct val="90000"/>
        </a:lnSpc>
        <a:spcBef>
          <a:spcPct val="0"/>
        </a:spcBef>
        <a:spcAft>
          <a:spcPct val="0"/>
        </a:spcAft>
        <a:defRPr sz="3400">
          <a:solidFill>
            <a:schemeClr val="tx1"/>
          </a:solidFill>
          <a:latin typeface="Arial" panose="020B0604020202020204" pitchFamily="34" charset="0"/>
        </a:defRPr>
      </a:lvl2pPr>
      <a:lvl3pPr algn="r" rtl="0" eaLnBrk="0" fontAlgn="base" hangingPunct="0">
        <a:lnSpc>
          <a:spcPct val="90000"/>
        </a:lnSpc>
        <a:spcBef>
          <a:spcPct val="0"/>
        </a:spcBef>
        <a:spcAft>
          <a:spcPct val="0"/>
        </a:spcAft>
        <a:defRPr sz="3400">
          <a:solidFill>
            <a:schemeClr val="tx1"/>
          </a:solidFill>
          <a:latin typeface="Arial" panose="020B0604020202020204" pitchFamily="34" charset="0"/>
        </a:defRPr>
      </a:lvl3pPr>
      <a:lvl4pPr algn="r" rtl="0" eaLnBrk="0" fontAlgn="base" hangingPunct="0">
        <a:lnSpc>
          <a:spcPct val="90000"/>
        </a:lnSpc>
        <a:spcBef>
          <a:spcPct val="0"/>
        </a:spcBef>
        <a:spcAft>
          <a:spcPct val="0"/>
        </a:spcAft>
        <a:defRPr sz="3400">
          <a:solidFill>
            <a:schemeClr val="tx1"/>
          </a:solidFill>
          <a:latin typeface="Arial" panose="020B0604020202020204" pitchFamily="34" charset="0"/>
        </a:defRPr>
      </a:lvl4pPr>
      <a:lvl5pPr algn="r" rtl="0" eaLnBrk="0" fontAlgn="base" hangingPunct="0">
        <a:lnSpc>
          <a:spcPct val="90000"/>
        </a:lnSpc>
        <a:spcBef>
          <a:spcPct val="0"/>
        </a:spcBef>
        <a:spcAft>
          <a:spcPct val="0"/>
        </a:spcAft>
        <a:defRPr sz="3400">
          <a:solidFill>
            <a:schemeClr val="tx1"/>
          </a:solidFill>
          <a:latin typeface="Arial" panose="020B0604020202020204" pitchFamily="34" charset="0"/>
        </a:defRPr>
      </a:lvl5pPr>
      <a:lvl6pPr marL="457200" algn="r" rtl="0" fontAlgn="base">
        <a:lnSpc>
          <a:spcPct val="90000"/>
        </a:lnSpc>
        <a:spcBef>
          <a:spcPct val="0"/>
        </a:spcBef>
        <a:spcAft>
          <a:spcPct val="0"/>
        </a:spcAft>
        <a:defRPr sz="3400">
          <a:solidFill>
            <a:schemeClr val="tx1"/>
          </a:solidFill>
          <a:latin typeface="Arial" panose="020B0604020202020204" pitchFamily="34" charset="0"/>
        </a:defRPr>
      </a:lvl6pPr>
      <a:lvl7pPr marL="914400" algn="r" rtl="0" fontAlgn="base">
        <a:lnSpc>
          <a:spcPct val="90000"/>
        </a:lnSpc>
        <a:spcBef>
          <a:spcPct val="0"/>
        </a:spcBef>
        <a:spcAft>
          <a:spcPct val="0"/>
        </a:spcAft>
        <a:defRPr sz="3400">
          <a:solidFill>
            <a:schemeClr val="tx1"/>
          </a:solidFill>
          <a:latin typeface="Arial" panose="020B0604020202020204" pitchFamily="34" charset="0"/>
        </a:defRPr>
      </a:lvl7pPr>
      <a:lvl8pPr marL="1371600" algn="r" rtl="0" fontAlgn="base">
        <a:lnSpc>
          <a:spcPct val="90000"/>
        </a:lnSpc>
        <a:spcBef>
          <a:spcPct val="0"/>
        </a:spcBef>
        <a:spcAft>
          <a:spcPct val="0"/>
        </a:spcAft>
        <a:defRPr sz="3400">
          <a:solidFill>
            <a:schemeClr val="tx1"/>
          </a:solidFill>
          <a:latin typeface="Arial" panose="020B0604020202020204" pitchFamily="34" charset="0"/>
        </a:defRPr>
      </a:lvl8pPr>
      <a:lvl9pPr marL="1828800" algn="r" rtl="0" fontAlgn="base">
        <a:lnSpc>
          <a:spcPct val="90000"/>
        </a:lnSpc>
        <a:spcBef>
          <a:spcPct val="0"/>
        </a:spcBef>
        <a:spcAft>
          <a:spcPct val="0"/>
        </a:spcAft>
        <a:defRPr sz="3400">
          <a:solidFill>
            <a:schemeClr val="tx1"/>
          </a:solidFill>
          <a:latin typeface="Arial" panose="020B0604020202020204" pitchFamily="34" charset="0"/>
        </a:defRPr>
      </a:lvl9pPr>
    </p:titleStyle>
    <p:bodyStyle>
      <a:lvl1pPr marL="344488" indent="-344488" algn="l" rtl="0" eaLnBrk="0" fontAlgn="base" hangingPunct="0">
        <a:lnSpc>
          <a:spcPct val="120000"/>
        </a:lnSpc>
        <a:spcBef>
          <a:spcPts val="1000"/>
        </a:spcBef>
        <a:spcAft>
          <a:spcPts val="600"/>
        </a:spcAft>
        <a:buClr>
          <a:srgbClr val="8EC0C1"/>
        </a:buClr>
        <a:buSzPct val="90000"/>
        <a:buFont typeface="Wingdings" panose="05000000000000000000" pitchFamily="2" charset="2"/>
        <a:buChar char="§"/>
        <a:defRPr sz="2000" kern="1200">
          <a:solidFill>
            <a:schemeClr val="tx1"/>
          </a:solidFill>
          <a:latin typeface="+mn-lt"/>
          <a:ea typeface="+mn-ea"/>
          <a:cs typeface="+mn-cs"/>
        </a:defRPr>
      </a:lvl1pPr>
      <a:lvl2pPr marL="795338" indent="-33813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kern="1200">
          <a:solidFill>
            <a:schemeClr val="tx1"/>
          </a:solidFill>
          <a:latin typeface="+mn-lt"/>
          <a:ea typeface="+mn-ea"/>
          <a:cs typeface="+mn-cs"/>
        </a:defRPr>
      </a:lvl2pPr>
      <a:lvl3pPr marL="1258888" indent="-34448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sz="1600" kern="1200">
          <a:solidFill>
            <a:schemeClr val="tx1"/>
          </a:solidFill>
          <a:latin typeface="+mn-lt"/>
          <a:ea typeface="+mn-ea"/>
          <a:cs typeface="+mn-cs"/>
        </a:defRPr>
      </a:lvl3pPr>
      <a:lvl4pPr marL="1709738" indent="-33813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sz="1400" kern="1200">
          <a:solidFill>
            <a:schemeClr val="tx1"/>
          </a:solidFill>
          <a:latin typeface="+mn-lt"/>
          <a:ea typeface="+mn-ea"/>
          <a:cs typeface="+mn-cs"/>
        </a:defRPr>
      </a:lvl4pPr>
      <a:lvl5pPr marL="2173288" indent="-34448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sz="1200" kern="1200">
          <a:solidFill>
            <a:schemeClr val="tx1"/>
          </a:solidFill>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hyperlink" Target="https://www.youtube.com/watch?v=uTnFT2vRdNw"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3" descr="A picture containing logo&#10;&#10;Description automatically generated">
            <a:extLst>
              <a:ext uri="{FF2B5EF4-FFF2-40B4-BE49-F238E27FC236}">
                <a16:creationId xmlns:a16="http://schemas.microsoft.com/office/drawing/2014/main" id="{389C190B-1A49-480B-8A4D-A7F68A0CB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1187608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377D287-8934-4D21-B63B-A50CC72A5F1A}"/>
              </a:ext>
            </a:extLst>
          </p:cNvPr>
          <p:cNvSpPr txBox="1"/>
          <p:nvPr/>
        </p:nvSpPr>
        <p:spPr>
          <a:xfrm>
            <a:off x="1847850" y="1304925"/>
            <a:ext cx="8807450" cy="430213"/>
          </a:xfrm>
          <a:prstGeom prst="rect">
            <a:avLst/>
          </a:prstGeom>
          <a:noFill/>
        </p:spPr>
        <p:txBody>
          <a:bodyPr>
            <a:spAutoFit/>
          </a:bodyPr>
          <a:lstStyle/>
          <a:p>
            <a:pPr algn="ctr" eaLnBrk="1" fontAlgn="auto" hangingPunct="1">
              <a:spcBef>
                <a:spcPts val="0"/>
              </a:spcBef>
              <a:spcAft>
                <a:spcPts val="0"/>
              </a:spcAft>
              <a:defRPr/>
            </a:pPr>
            <a:r>
              <a:rPr lang="en-NZ" sz="2200" dirty="0">
                <a:solidFill>
                  <a:schemeClr val="accent2">
                    <a:lumMod val="50000"/>
                  </a:schemeClr>
                </a:solidFill>
                <a:latin typeface="+mn-lt"/>
              </a:rPr>
              <a:t>26 February 2022 | Engagement Hui No #2</a:t>
            </a:r>
          </a:p>
        </p:txBody>
      </p:sp>
      <p:pic>
        <p:nvPicPr>
          <p:cNvPr id="16388" name="Picture 2" descr="A picture containing sky, grass, nature, outdoor&#10;&#10;Description automatically generated">
            <a:extLst>
              <a:ext uri="{FF2B5EF4-FFF2-40B4-BE49-F238E27FC236}">
                <a16:creationId xmlns:a16="http://schemas.microsoft.com/office/drawing/2014/main" id="{8396EB2E-80A5-47C9-A489-A999D8075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573" t="32195" r="2782"/>
          <a:stretch>
            <a:fillRect/>
          </a:stretch>
        </p:blipFill>
        <p:spPr bwMode="auto">
          <a:xfrm>
            <a:off x="1628775" y="1860550"/>
            <a:ext cx="90265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EE14964-295F-40B2-AEBD-1ECFEDA26A83}"/>
              </a:ext>
            </a:extLst>
          </p:cNvPr>
          <p:cNvSpPr>
            <a:spLocks noGrp="1" noChangeArrowheads="1"/>
          </p:cNvSpPr>
          <p:nvPr>
            <p:ph type="title"/>
          </p:nvPr>
        </p:nvSpPr>
        <p:spPr>
          <a:xfrm>
            <a:off x="2611438" y="427038"/>
            <a:ext cx="7958137" cy="517525"/>
          </a:xfrm>
        </p:spPr>
        <p:txBody>
          <a:bodyPr/>
          <a:lstStyle/>
          <a:p>
            <a:pPr eaLnBrk="1" hangingPunct="1"/>
            <a:r>
              <a:rPr lang="en-US" altLang="en-US" sz="2800"/>
              <a:t>TE PAKANGA</a:t>
            </a:r>
          </a:p>
        </p:txBody>
      </p:sp>
      <p:sp>
        <p:nvSpPr>
          <p:cNvPr id="5" name="Content Placeholder 2">
            <a:extLst>
              <a:ext uri="{FF2B5EF4-FFF2-40B4-BE49-F238E27FC236}">
                <a16:creationId xmlns:a16="http://schemas.microsoft.com/office/drawing/2014/main" id="{D36A5801-85E6-45EA-B8C7-A589FC4A40C0}"/>
              </a:ext>
            </a:extLst>
          </p:cNvPr>
          <p:cNvSpPr>
            <a:spLocks noGrp="1"/>
          </p:cNvSpPr>
          <p:nvPr>
            <p:ph idx="1"/>
          </p:nvPr>
        </p:nvSpPr>
        <p:spPr>
          <a:xfrm>
            <a:off x="2773363" y="1490663"/>
            <a:ext cx="7796212" cy="4559300"/>
          </a:xfrm>
        </p:spPr>
        <p:txBody>
          <a:bodyPr rtlCol="0">
            <a:normAutofit fontScale="92500"/>
          </a:bodyPr>
          <a:lstStyle/>
          <a:p>
            <a:pPr eaLnBrk="1" fontAlgn="auto" hangingPunct="1">
              <a:buClr>
                <a:schemeClr val="accent6"/>
              </a:buClr>
              <a:defRPr/>
            </a:pPr>
            <a:r>
              <a:rPr lang="en-US" dirty="0"/>
              <a:t>23 April 1836</a:t>
            </a:r>
          </a:p>
          <a:p>
            <a:pPr eaLnBrk="1" fontAlgn="auto" hangingPunct="1">
              <a:buClr>
                <a:schemeClr val="accent6"/>
              </a:buClr>
              <a:defRPr/>
            </a:pPr>
            <a:r>
              <a:rPr lang="en-US" dirty="0"/>
              <a:t>Kahawai of </a:t>
            </a:r>
            <a:r>
              <a:rPr lang="en-US" dirty="0" err="1"/>
              <a:t>Ngāti</a:t>
            </a:r>
            <a:r>
              <a:rPr lang="en-US" dirty="0"/>
              <a:t> </a:t>
            </a:r>
            <a:r>
              <a:rPr lang="en-US" dirty="0" err="1"/>
              <a:t>Rangiwewehi</a:t>
            </a:r>
            <a:r>
              <a:rPr lang="en-US" dirty="0"/>
              <a:t> grew impatient for revenge and went to </a:t>
            </a:r>
            <a:r>
              <a:rPr lang="en-US" dirty="0" err="1"/>
              <a:t>Ōtawa</a:t>
            </a:r>
            <a:r>
              <a:rPr lang="en-US" dirty="0"/>
              <a:t> to await the rest of </a:t>
            </a:r>
            <a:r>
              <a:rPr lang="en-US" dirty="0" err="1"/>
              <a:t>Te</a:t>
            </a:r>
            <a:r>
              <a:rPr lang="en-US" dirty="0"/>
              <a:t> </a:t>
            </a:r>
            <a:r>
              <a:rPr lang="en-US" dirty="0" err="1"/>
              <a:t>Arawa</a:t>
            </a:r>
            <a:r>
              <a:rPr lang="en-US" dirty="0"/>
              <a:t> to organize themselves.</a:t>
            </a:r>
          </a:p>
          <a:p>
            <a:pPr eaLnBrk="1" fontAlgn="auto" hangingPunct="1">
              <a:buClr>
                <a:schemeClr val="accent6"/>
              </a:buClr>
              <a:defRPr/>
            </a:pPr>
            <a:r>
              <a:rPr lang="en-US" dirty="0"/>
              <a:t>When the rest of the inland </a:t>
            </a:r>
            <a:r>
              <a:rPr lang="en-US" dirty="0" err="1"/>
              <a:t>Te</a:t>
            </a:r>
            <a:r>
              <a:rPr lang="en-US" dirty="0"/>
              <a:t> </a:t>
            </a:r>
            <a:r>
              <a:rPr lang="en-US" dirty="0" err="1"/>
              <a:t>Arawa</a:t>
            </a:r>
            <a:r>
              <a:rPr lang="en-US" dirty="0"/>
              <a:t> and their allies from </a:t>
            </a:r>
            <a:r>
              <a:rPr lang="en-US" dirty="0" err="1"/>
              <a:t>Waitaha</a:t>
            </a:r>
            <a:r>
              <a:rPr lang="en-US" dirty="0"/>
              <a:t>, </a:t>
            </a:r>
            <a:r>
              <a:rPr lang="en-US" dirty="0" err="1"/>
              <a:t>Tapuika</a:t>
            </a:r>
            <a:r>
              <a:rPr lang="en-US" dirty="0"/>
              <a:t> and elsewhere, they attacked the </a:t>
            </a:r>
            <a:r>
              <a:rPr lang="en-US" dirty="0" err="1"/>
              <a:t>pā</a:t>
            </a:r>
            <a:r>
              <a:rPr lang="en-US" dirty="0"/>
              <a:t> at </a:t>
            </a:r>
            <a:r>
              <a:rPr lang="en-US" dirty="0" err="1"/>
              <a:t>Te</a:t>
            </a:r>
            <a:r>
              <a:rPr lang="en-US" dirty="0"/>
              <a:t> Tumu and took it.</a:t>
            </a:r>
          </a:p>
          <a:p>
            <a:pPr eaLnBrk="1" fontAlgn="auto" hangingPunct="1">
              <a:buClr>
                <a:schemeClr val="accent6"/>
              </a:buClr>
              <a:defRPr/>
            </a:pPr>
            <a:r>
              <a:rPr lang="en-US" dirty="0" err="1"/>
              <a:t>Ngāi</a:t>
            </a:r>
            <a:r>
              <a:rPr lang="en-US" dirty="0"/>
              <a:t> </a:t>
            </a:r>
            <a:r>
              <a:rPr lang="en-US" dirty="0" err="1"/>
              <a:t>Te</a:t>
            </a:r>
            <a:r>
              <a:rPr lang="en-US" dirty="0"/>
              <a:t> </a:t>
            </a:r>
            <a:r>
              <a:rPr lang="en-US" dirty="0" err="1"/>
              <a:t>Rangi</a:t>
            </a:r>
            <a:r>
              <a:rPr lang="en-US" dirty="0"/>
              <a:t> were defeated and pursued to the mouth of </a:t>
            </a:r>
            <a:r>
              <a:rPr lang="en-US" dirty="0" err="1"/>
              <a:t>Te</a:t>
            </a:r>
            <a:r>
              <a:rPr lang="en-US" dirty="0"/>
              <a:t> </a:t>
            </a:r>
            <a:r>
              <a:rPr lang="en-US" dirty="0" err="1"/>
              <a:t>Wairākei</a:t>
            </a:r>
            <a:r>
              <a:rPr lang="en-US" dirty="0"/>
              <a:t> Stream at Papamoa.</a:t>
            </a:r>
          </a:p>
          <a:p>
            <a:pPr eaLnBrk="1" fontAlgn="auto" hangingPunct="1">
              <a:buClr>
                <a:schemeClr val="accent6"/>
              </a:buClr>
              <a:defRPr/>
            </a:pPr>
            <a:r>
              <a:rPr lang="en-US" dirty="0"/>
              <a:t>Small resultant skirmishes did not change the new boundary between </a:t>
            </a:r>
            <a:r>
              <a:rPr lang="en-US" dirty="0" err="1"/>
              <a:t>Te</a:t>
            </a:r>
            <a:r>
              <a:rPr lang="en-US" dirty="0"/>
              <a:t> </a:t>
            </a:r>
            <a:r>
              <a:rPr lang="en-US" dirty="0" err="1"/>
              <a:t>Arawa</a:t>
            </a:r>
            <a:r>
              <a:rPr lang="en-US" dirty="0"/>
              <a:t> and </a:t>
            </a:r>
            <a:r>
              <a:rPr lang="en-US" dirty="0" err="1"/>
              <a:t>Ngāi</a:t>
            </a:r>
            <a:r>
              <a:rPr lang="en-US" dirty="0"/>
              <a:t> </a:t>
            </a:r>
            <a:r>
              <a:rPr lang="en-US" dirty="0" err="1"/>
              <a:t>Te</a:t>
            </a:r>
            <a:r>
              <a:rPr lang="en-US" dirty="0"/>
              <a:t> </a:t>
            </a:r>
            <a:r>
              <a:rPr lang="en-US" dirty="0" err="1"/>
              <a:t>Rangi</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5E78E7F-339C-4520-AF15-21C382A74688}"/>
              </a:ext>
            </a:extLst>
          </p:cNvPr>
          <p:cNvSpPr>
            <a:spLocks noGrp="1" noChangeArrowheads="1"/>
          </p:cNvSpPr>
          <p:nvPr>
            <p:ph type="title"/>
          </p:nvPr>
        </p:nvSpPr>
        <p:spPr>
          <a:xfrm>
            <a:off x="2611438" y="427038"/>
            <a:ext cx="7958137" cy="517525"/>
          </a:xfrm>
        </p:spPr>
        <p:txBody>
          <a:bodyPr/>
          <a:lstStyle/>
          <a:p>
            <a:pPr eaLnBrk="1" hangingPunct="1"/>
            <a:r>
              <a:rPr lang="en-US" altLang="en-US" sz="2800"/>
              <a:t>TE KOOTI WHENUA MĀORI 1</a:t>
            </a:r>
          </a:p>
        </p:txBody>
      </p:sp>
      <p:pic>
        <p:nvPicPr>
          <p:cNvPr id="27651" name="Picture 8">
            <a:extLst>
              <a:ext uri="{FF2B5EF4-FFF2-40B4-BE49-F238E27FC236}">
                <a16:creationId xmlns:a16="http://schemas.microsoft.com/office/drawing/2014/main" id="{5D9F3E19-6141-443C-BB7D-BE76610A7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963613"/>
            <a:ext cx="6723062" cy="951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9">
            <a:extLst>
              <a:ext uri="{FF2B5EF4-FFF2-40B4-BE49-F238E27FC236}">
                <a16:creationId xmlns:a16="http://schemas.microsoft.com/office/drawing/2014/main" id="{60DDFB7D-A9AB-4EB0-B278-A6C97C6D23D1}"/>
              </a:ext>
            </a:extLst>
          </p:cNvPr>
          <p:cNvSpPr txBox="1">
            <a:spLocks noChangeArrowheads="1"/>
          </p:cNvSpPr>
          <p:nvPr/>
        </p:nvSpPr>
        <p:spPr bwMode="auto">
          <a:xfrm>
            <a:off x="8526463" y="1173163"/>
            <a:ext cx="2570162"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venir Next LT Pro" panose="020B0504020202020204" pitchFamily="34" charset="0"/>
              </a:defRPr>
            </a:lvl1pPr>
            <a:lvl2pPr marL="742950" indent="-285750" defTabSz="457200">
              <a:defRPr>
                <a:solidFill>
                  <a:schemeClr val="tx1"/>
                </a:solidFill>
                <a:latin typeface="Avenir Next LT Pro" panose="020B0504020202020204" pitchFamily="34" charset="0"/>
              </a:defRPr>
            </a:lvl2pPr>
            <a:lvl3pPr marL="1143000" indent="-228600" defTabSz="457200">
              <a:defRPr>
                <a:solidFill>
                  <a:schemeClr val="tx1"/>
                </a:solidFill>
                <a:latin typeface="Avenir Next LT Pro" panose="020B0504020202020204" pitchFamily="34" charset="0"/>
              </a:defRPr>
            </a:lvl3pPr>
            <a:lvl4pPr marL="1600200" indent="-228600" defTabSz="457200">
              <a:defRPr>
                <a:solidFill>
                  <a:schemeClr val="tx1"/>
                </a:solidFill>
                <a:latin typeface="Avenir Next LT Pro" panose="020B0504020202020204" pitchFamily="34" charset="0"/>
              </a:defRPr>
            </a:lvl4pPr>
            <a:lvl5pPr marL="2057400" indent="-228600" defTabSz="457200">
              <a:defRPr>
                <a:solidFill>
                  <a:schemeClr val="tx1"/>
                </a:solidFill>
                <a:latin typeface="Avenir Next LT Pro" panose="020B0504020202020204" pitchFamily="34" charset="0"/>
              </a:defRPr>
            </a:lvl5pPr>
            <a:lvl6pPr marL="2514600" indent="-228600" defTabSz="4572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defTabSz="4572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defTabSz="4572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defTabSz="457200" eaLnBrk="0" fontAlgn="base" hangingPunct="0">
              <a:spcBef>
                <a:spcPct val="0"/>
              </a:spcBef>
              <a:spcAft>
                <a:spcPct val="0"/>
              </a:spcAft>
              <a:defRPr>
                <a:solidFill>
                  <a:schemeClr val="tx1"/>
                </a:solidFill>
                <a:latin typeface="Avenir Next LT Pro" panose="020B0504020202020204" pitchFamily="34" charset="0"/>
              </a:defRPr>
            </a:lvl9pPr>
          </a:lstStyle>
          <a:p>
            <a:pPr eaLnBrk="1" hangingPunct="1"/>
            <a:r>
              <a:rPr lang="en-US" altLang="en-US">
                <a:solidFill>
                  <a:srgbClr val="FFFFFF"/>
                </a:solidFill>
                <a:latin typeface="Arial" panose="020B0604020202020204" pitchFamily="34" charset="0"/>
              </a:rPr>
              <a:t>Ōtumumatawhero</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Kōpua</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Karaka</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Pāroa</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Tumu</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Kakari</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Papahīkahawai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29E1E74-69CA-4FEB-AC54-241211CD189F}"/>
              </a:ext>
            </a:extLst>
          </p:cNvPr>
          <p:cNvSpPr>
            <a:spLocks noGrp="1" noChangeArrowheads="1"/>
          </p:cNvSpPr>
          <p:nvPr>
            <p:ph type="title"/>
          </p:nvPr>
        </p:nvSpPr>
        <p:spPr>
          <a:xfrm>
            <a:off x="2611438" y="427038"/>
            <a:ext cx="7958137" cy="517525"/>
          </a:xfrm>
        </p:spPr>
        <p:txBody>
          <a:bodyPr/>
          <a:lstStyle/>
          <a:p>
            <a:pPr eaLnBrk="1" hangingPunct="1"/>
            <a:r>
              <a:rPr lang="en-US" altLang="en-US" sz="2800"/>
              <a:t>NGĀ WHAKAWĀKANGA KOOTI</a:t>
            </a:r>
          </a:p>
        </p:txBody>
      </p:sp>
      <p:sp>
        <p:nvSpPr>
          <p:cNvPr id="28675" name="Content Placeholder 2">
            <a:extLst>
              <a:ext uri="{FF2B5EF4-FFF2-40B4-BE49-F238E27FC236}">
                <a16:creationId xmlns:a16="http://schemas.microsoft.com/office/drawing/2014/main" id="{E46BE3E6-376B-4187-9FBD-E28149B57BF1}"/>
              </a:ext>
            </a:extLst>
          </p:cNvPr>
          <p:cNvSpPr>
            <a:spLocks noGrp="1" noChangeArrowheads="1"/>
          </p:cNvSpPr>
          <p:nvPr>
            <p:ph idx="1"/>
          </p:nvPr>
        </p:nvSpPr>
        <p:spPr>
          <a:xfrm>
            <a:off x="2773363" y="1490663"/>
            <a:ext cx="7796212" cy="3613150"/>
          </a:xfrm>
        </p:spPr>
        <p:txBody>
          <a:bodyPr/>
          <a:lstStyle/>
          <a:p>
            <a:pPr eaLnBrk="1" hangingPunct="1"/>
            <a:r>
              <a:rPr lang="en-US" altLang="en-US"/>
              <a:t>2 May 1883</a:t>
            </a:r>
          </a:p>
          <a:p>
            <a:pPr eaLnBrk="1" hangingPunct="1"/>
            <a:r>
              <a:rPr lang="en-US" altLang="en-US"/>
              <a:t>Te Tumu Kaituna was awarded by the Native Land Court to Ngāti Tūnohopū and Ngāti Whakaue, as well as Ngāti Rangiwewehi, Ngāti Uenukukōpako and Ngāti Rangiteaorere.</a:t>
            </a:r>
          </a:p>
          <a:p>
            <a:pPr eaLnBrk="1" hangingPunct="1"/>
            <a:r>
              <a:rPr lang="en-US" altLang="en-US"/>
              <a:t>The witnesses for the last three </a:t>
            </a:r>
            <a:r>
              <a:rPr lang="en-US" altLang="en-US" i="1"/>
              <a:t>iwi </a:t>
            </a:r>
            <a:r>
              <a:rPr lang="en-US" altLang="en-US"/>
              <a:t>were respectively Hōri Te Rahoatua, Tāmati Hapimana and Te Kiri Karamu.</a:t>
            </a:r>
          </a:p>
          <a:p>
            <a:pPr eaLnBrk="1" hangingPunct="1"/>
            <a:r>
              <a:rPr lang="en-US" altLang="en-US"/>
              <a:t>Each of the </a:t>
            </a:r>
            <a:r>
              <a:rPr lang="en-US" altLang="en-US" i="1"/>
              <a:t>hapū </a:t>
            </a:r>
            <a:r>
              <a:rPr lang="en-US" altLang="en-US"/>
              <a:t>put in a few people from other </a:t>
            </a:r>
            <a:r>
              <a:rPr lang="en-US" altLang="en-US" i="1"/>
              <a:t>iwi</a:t>
            </a:r>
            <a:r>
              <a:rPr lang="en-US" altLang="en-US"/>
              <a:t> through </a:t>
            </a:r>
            <a:r>
              <a:rPr lang="en-US" altLang="en-US" i="1"/>
              <a:t>aroha</a:t>
            </a:r>
            <a:r>
              <a:rPr lang="en-US" alt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BFB4D4C-59BE-4A7B-AA17-42C0BEFC72EF}"/>
              </a:ext>
            </a:extLst>
          </p:cNvPr>
          <p:cNvSpPr>
            <a:spLocks noGrp="1" noChangeArrowheads="1"/>
          </p:cNvSpPr>
          <p:nvPr>
            <p:ph type="title"/>
          </p:nvPr>
        </p:nvSpPr>
        <p:spPr>
          <a:xfrm>
            <a:off x="2611438" y="427038"/>
            <a:ext cx="7958137" cy="517525"/>
          </a:xfrm>
        </p:spPr>
        <p:txBody>
          <a:bodyPr/>
          <a:lstStyle/>
          <a:p>
            <a:pPr eaLnBrk="1" hangingPunct="1"/>
            <a:r>
              <a:rPr lang="en-US" altLang="en-US" sz="2800"/>
              <a:t>TE KOOTI WHENUA MĀORI 2</a:t>
            </a:r>
          </a:p>
        </p:txBody>
      </p:sp>
      <p:pic>
        <p:nvPicPr>
          <p:cNvPr id="29699" name="Picture 9">
            <a:extLst>
              <a:ext uri="{FF2B5EF4-FFF2-40B4-BE49-F238E27FC236}">
                <a16:creationId xmlns:a16="http://schemas.microsoft.com/office/drawing/2014/main" id="{BE021793-8FEE-42AE-A7D0-2C38ACF54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5" y="-85725"/>
            <a:ext cx="5354638" cy="757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10">
            <a:extLst>
              <a:ext uri="{FF2B5EF4-FFF2-40B4-BE49-F238E27FC236}">
                <a16:creationId xmlns:a16="http://schemas.microsoft.com/office/drawing/2014/main" id="{E82F34A2-6940-470A-8784-332027A18D2E}"/>
              </a:ext>
            </a:extLst>
          </p:cNvPr>
          <p:cNvSpPr txBox="1">
            <a:spLocks noChangeArrowheads="1"/>
          </p:cNvSpPr>
          <p:nvPr/>
        </p:nvSpPr>
        <p:spPr bwMode="auto">
          <a:xfrm>
            <a:off x="7661275" y="1173163"/>
            <a:ext cx="343535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venir Next LT Pro" panose="020B0504020202020204" pitchFamily="34" charset="0"/>
              </a:defRPr>
            </a:lvl1pPr>
            <a:lvl2pPr marL="742950" indent="-285750" defTabSz="457200">
              <a:defRPr>
                <a:solidFill>
                  <a:schemeClr val="tx1"/>
                </a:solidFill>
                <a:latin typeface="Avenir Next LT Pro" panose="020B0504020202020204" pitchFamily="34" charset="0"/>
              </a:defRPr>
            </a:lvl2pPr>
            <a:lvl3pPr marL="1143000" indent="-228600" defTabSz="457200">
              <a:defRPr>
                <a:solidFill>
                  <a:schemeClr val="tx1"/>
                </a:solidFill>
                <a:latin typeface="Avenir Next LT Pro" panose="020B0504020202020204" pitchFamily="34" charset="0"/>
              </a:defRPr>
            </a:lvl3pPr>
            <a:lvl4pPr marL="1600200" indent="-228600" defTabSz="457200">
              <a:defRPr>
                <a:solidFill>
                  <a:schemeClr val="tx1"/>
                </a:solidFill>
                <a:latin typeface="Avenir Next LT Pro" panose="020B0504020202020204" pitchFamily="34" charset="0"/>
              </a:defRPr>
            </a:lvl4pPr>
            <a:lvl5pPr marL="2057400" indent="-228600" defTabSz="457200">
              <a:defRPr>
                <a:solidFill>
                  <a:schemeClr val="tx1"/>
                </a:solidFill>
                <a:latin typeface="Avenir Next LT Pro" panose="020B0504020202020204" pitchFamily="34" charset="0"/>
              </a:defRPr>
            </a:lvl5pPr>
            <a:lvl6pPr marL="2514600" indent="-228600" defTabSz="4572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defTabSz="4572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defTabSz="4572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defTabSz="457200" eaLnBrk="0" fontAlgn="base" hangingPunct="0">
              <a:spcBef>
                <a:spcPct val="0"/>
              </a:spcBef>
              <a:spcAft>
                <a:spcPct val="0"/>
              </a:spcAft>
              <a:defRPr>
                <a:solidFill>
                  <a:schemeClr val="tx1"/>
                </a:solidFill>
                <a:latin typeface="Avenir Next LT Pro" panose="020B0504020202020204" pitchFamily="34" charset="0"/>
              </a:defRPr>
            </a:lvl9pPr>
          </a:lstStyle>
          <a:p>
            <a:pPr eaLnBrk="1" hangingPunct="1"/>
            <a:r>
              <a:rPr lang="en-US" altLang="en-US" u="sng">
                <a:solidFill>
                  <a:srgbClr val="FFFFFF"/>
                </a:solidFill>
                <a:latin typeface="Arial" panose="020B0604020202020204" pitchFamily="34" charset="0"/>
              </a:rPr>
              <a:t>PARTITIONS</a:t>
            </a:r>
          </a:p>
          <a:p>
            <a:pPr eaLnBrk="1" hangingPunct="1"/>
            <a:endParaRPr lang="en-US"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TK1	to N’Uenukukōpako 156a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TK2	to N’ Rangiteaorere 101a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TK3	to N’Rangiwewehi  333a </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TK4 to N’Rangiwewehi 751a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TK5	to N’Rangiteaorere 226a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TK6	to N’Uenukukōpako 353</a:t>
            </a:r>
            <a:endParaRPr lang="en-NZ" altLang="en-US">
              <a:solidFill>
                <a:srgbClr val="FFFFFF"/>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700411E-0D41-4EEE-BE4D-C2BAE4CA22F0}"/>
              </a:ext>
            </a:extLst>
          </p:cNvPr>
          <p:cNvSpPr>
            <a:spLocks noGrp="1" noChangeArrowheads="1"/>
          </p:cNvSpPr>
          <p:nvPr>
            <p:ph type="title"/>
          </p:nvPr>
        </p:nvSpPr>
        <p:spPr>
          <a:xfrm>
            <a:off x="2611438" y="427038"/>
            <a:ext cx="7958137" cy="517525"/>
          </a:xfrm>
        </p:spPr>
        <p:txBody>
          <a:bodyPr/>
          <a:lstStyle/>
          <a:p>
            <a:pPr eaLnBrk="1" hangingPunct="1"/>
            <a:r>
              <a:rPr lang="en-US" altLang="en-US" sz="2800"/>
              <a:t>TE KOTIKOTI WHENUA</a:t>
            </a:r>
          </a:p>
        </p:txBody>
      </p:sp>
      <p:sp>
        <p:nvSpPr>
          <p:cNvPr id="5" name="Content Placeholder 2">
            <a:extLst>
              <a:ext uri="{FF2B5EF4-FFF2-40B4-BE49-F238E27FC236}">
                <a16:creationId xmlns:a16="http://schemas.microsoft.com/office/drawing/2014/main" id="{76AAA7C6-0111-4769-987B-89992D599B7B}"/>
              </a:ext>
            </a:extLst>
          </p:cNvPr>
          <p:cNvSpPr>
            <a:spLocks noGrp="1"/>
          </p:cNvSpPr>
          <p:nvPr>
            <p:ph idx="1"/>
          </p:nvPr>
        </p:nvSpPr>
        <p:spPr>
          <a:xfrm>
            <a:off x="2773363" y="1490663"/>
            <a:ext cx="7796212" cy="3636962"/>
          </a:xfrm>
        </p:spPr>
        <p:txBody>
          <a:bodyPr rtlCol="0">
            <a:normAutofit fontScale="77500" lnSpcReduction="20000"/>
          </a:bodyPr>
          <a:lstStyle/>
          <a:p>
            <a:pPr eaLnBrk="1" fontAlgn="auto" hangingPunct="1">
              <a:buClr>
                <a:schemeClr val="accent6"/>
              </a:buClr>
              <a:defRPr/>
            </a:pPr>
            <a:r>
              <a:rPr lang="en-US" dirty="0"/>
              <a:t>28 Aug 1890</a:t>
            </a:r>
          </a:p>
          <a:p>
            <a:pPr eaLnBrk="1" fontAlgn="auto" hangingPunct="1">
              <a:buClr>
                <a:schemeClr val="accent6"/>
              </a:buClr>
              <a:defRPr/>
            </a:pPr>
            <a:r>
              <a:rPr lang="en-US" dirty="0" err="1"/>
              <a:t>Te</a:t>
            </a:r>
            <a:r>
              <a:rPr lang="en-US" dirty="0"/>
              <a:t> Tumu </a:t>
            </a:r>
            <a:r>
              <a:rPr lang="en-US" dirty="0" err="1"/>
              <a:t>Kaituna</a:t>
            </a:r>
            <a:r>
              <a:rPr lang="en-US" dirty="0"/>
              <a:t> was partitioned into 13 blocks, of which Blocks 3 &amp; 4 were awarded to </a:t>
            </a:r>
            <a:r>
              <a:rPr lang="en-US" dirty="0" err="1"/>
              <a:t>Ngāti</a:t>
            </a:r>
            <a:r>
              <a:rPr lang="en-US" dirty="0"/>
              <a:t> </a:t>
            </a:r>
            <a:r>
              <a:rPr lang="en-US" dirty="0" err="1"/>
              <a:t>Rangiwewehi</a:t>
            </a:r>
            <a:r>
              <a:rPr lang="en-US" dirty="0"/>
              <a:t>, 1 &amp; 6 to </a:t>
            </a:r>
            <a:r>
              <a:rPr lang="en-US" dirty="0" err="1"/>
              <a:t>Ngāti</a:t>
            </a:r>
            <a:r>
              <a:rPr lang="en-US" dirty="0"/>
              <a:t> </a:t>
            </a:r>
            <a:r>
              <a:rPr lang="en-US" dirty="0" err="1"/>
              <a:t>Uenukukōpako</a:t>
            </a:r>
            <a:r>
              <a:rPr lang="en-US" dirty="0"/>
              <a:t> and 2 &amp; 5 to </a:t>
            </a:r>
            <a:r>
              <a:rPr lang="en-US" dirty="0" err="1"/>
              <a:t>Ngāti</a:t>
            </a:r>
            <a:r>
              <a:rPr lang="en-US" dirty="0"/>
              <a:t> </a:t>
            </a:r>
            <a:r>
              <a:rPr lang="en-US" dirty="0" err="1"/>
              <a:t>Rangiteaorere</a:t>
            </a:r>
            <a:r>
              <a:rPr lang="en-US" dirty="0"/>
              <a:t>.</a:t>
            </a:r>
          </a:p>
          <a:p>
            <a:pPr eaLnBrk="1" fontAlgn="auto" hangingPunct="1">
              <a:buClr>
                <a:schemeClr val="accent6"/>
              </a:buClr>
              <a:defRPr/>
            </a:pPr>
            <a:r>
              <a:rPr lang="en-US" dirty="0"/>
              <a:t>The witnesses for the three </a:t>
            </a:r>
            <a:r>
              <a:rPr lang="en-US" i="1" dirty="0"/>
              <a:t>iwi </a:t>
            </a:r>
            <a:r>
              <a:rPr lang="en-US" dirty="0"/>
              <a:t>were respectively </a:t>
            </a:r>
            <a:r>
              <a:rPr lang="en-US" dirty="0" err="1"/>
              <a:t>Hōri</a:t>
            </a:r>
            <a:r>
              <a:rPr lang="en-US" dirty="0"/>
              <a:t> </a:t>
            </a:r>
            <a:r>
              <a:rPr lang="en-US" dirty="0" err="1"/>
              <a:t>Te</a:t>
            </a:r>
            <a:r>
              <a:rPr lang="en-US" dirty="0"/>
              <a:t> </a:t>
            </a:r>
            <a:r>
              <a:rPr lang="en-US" dirty="0" err="1"/>
              <a:t>Rahoatua</a:t>
            </a:r>
            <a:r>
              <a:rPr lang="en-US" dirty="0"/>
              <a:t>, </a:t>
            </a:r>
            <a:r>
              <a:rPr lang="en-US" dirty="0" err="1"/>
              <a:t>Tāmati</a:t>
            </a:r>
            <a:r>
              <a:rPr lang="en-US" dirty="0"/>
              <a:t> </a:t>
            </a:r>
            <a:r>
              <a:rPr lang="en-US" dirty="0" err="1"/>
              <a:t>Hapimana</a:t>
            </a:r>
            <a:r>
              <a:rPr lang="en-US" dirty="0"/>
              <a:t> and </a:t>
            </a:r>
            <a:r>
              <a:rPr lang="en-US" dirty="0" err="1"/>
              <a:t>Hēmi</a:t>
            </a:r>
            <a:r>
              <a:rPr lang="en-US" dirty="0"/>
              <a:t> </a:t>
            </a:r>
            <a:r>
              <a:rPr lang="en-US" dirty="0" err="1"/>
              <a:t>Kōkiri</a:t>
            </a:r>
            <a:r>
              <a:rPr lang="en-US" dirty="0"/>
              <a:t>.</a:t>
            </a:r>
          </a:p>
          <a:p>
            <a:pPr eaLnBrk="1" fontAlgn="auto" hangingPunct="1">
              <a:buClr>
                <a:schemeClr val="accent6"/>
              </a:buClr>
              <a:defRPr/>
            </a:pPr>
            <a:r>
              <a:rPr lang="en-US" dirty="0"/>
              <a:t>Eventually Blocks 4, 5 &amp; 6, were sold to the Crown. That was 1330 out of a total of 1920 acres, or nearly 70% of the land.</a:t>
            </a:r>
          </a:p>
          <a:p>
            <a:pPr eaLnBrk="1" fontAlgn="auto" hangingPunct="1">
              <a:buClr>
                <a:schemeClr val="accent6"/>
              </a:buClr>
              <a:defRPr/>
            </a:pPr>
            <a:r>
              <a:rPr lang="en-US" dirty="0"/>
              <a:t>Blocks 1, 2 &amp; 3 were further partitioned, but eventually amalgamated in 19__ as </a:t>
            </a:r>
            <a:r>
              <a:rPr lang="en-US" dirty="0" err="1"/>
              <a:t>Te</a:t>
            </a:r>
            <a:r>
              <a:rPr lang="en-US" dirty="0"/>
              <a:t> Tumu </a:t>
            </a:r>
            <a:r>
              <a:rPr lang="en-US" dirty="0" err="1"/>
              <a:t>Kaituna</a:t>
            </a:r>
            <a:r>
              <a:rPr lang="en-US" dirty="0"/>
              <a:t> 14, except for a small partition of Block 1 that had already been sold.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E6031FC-F0C6-4483-8D08-F99956AB116D}"/>
              </a:ext>
            </a:extLst>
          </p:cNvPr>
          <p:cNvSpPr>
            <a:spLocks noGrp="1" noChangeArrowheads="1"/>
          </p:cNvSpPr>
          <p:nvPr>
            <p:ph type="title"/>
          </p:nvPr>
        </p:nvSpPr>
        <p:spPr>
          <a:xfrm>
            <a:off x="2611438" y="427038"/>
            <a:ext cx="7958137" cy="517525"/>
          </a:xfrm>
        </p:spPr>
        <p:txBody>
          <a:bodyPr/>
          <a:lstStyle/>
          <a:p>
            <a:pPr eaLnBrk="1" hangingPunct="1"/>
            <a:r>
              <a:rPr lang="en-US" altLang="en-US" sz="2800"/>
              <a:t>TE ROHE 2022</a:t>
            </a:r>
          </a:p>
        </p:txBody>
      </p:sp>
      <p:pic>
        <p:nvPicPr>
          <p:cNvPr id="31747" name="Picture 5">
            <a:extLst>
              <a:ext uri="{FF2B5EF4-FFF2-40B4-BE49-F238E27FC236}">
                <a16:creationId xmlns:a16="http://schemas.microsoft.com/office/drawing/2014/main" id="{A160A51D-B299-4B2B-9CAA-751A3C124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44563"/>
            <a:ext cx="73961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201168C-AB59-4DF5-9454-AB26667364AB}"/>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Court of Appeal Decision</a:t>
            </a:r>
          </a:p>
        </p:txBody>
      </p:sp>
      <p:pic>
        <p:nvPicPr>
          <p:cNvPr id="32771" name="Picture 4" descr="Decorative Panel - Te Tukutuku">
            <a:extLst>
              <a:ext uri="{FF2B5EF4-FFF2-40B4-BE49-F238E27FC236}">
                <a16:creationId xmlns:a16="http://schemas.microsoft.com/office/drawing/2014/main" id="{63881764-8C9E-49FE-B816-0014514F5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Decorative Panel - Te Tukutuku">
            <a:extLst>
              <a:ext uri="{FF2B5EF4-FFF2-40B4-BE49-F238E27FC236}">
                <a16:creationId xmlns:a16="http://schemas.microsoft.com/office/drawing/2014/main" id="{BE0E3AE0-792F-44C1-92AD-1F14A491E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A9E9DEE-DE7B-4F7F-B15A-CD7CDCAF7AEE}"/>
              </a:ext>
            </a:extLst>
          </p:cNvPr>
          <p:cNvSpPr txBox="1">
            <a:spLocks/>
          </p:cNvSpPr>
          <p:nvPr/>
        </p:nvSpPr>
        <p:spPr>
          <a:xfrm>
            <a:off x="838200" y="1314450"/>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dirty="0"/>
              <a:t>Decision made on 17 December 2021 to dismiss the Trust’s appeal; key points:</a:t>
            </a:r>
          </a:p>
          <a:p>
            <a:pPr marL="342900" indent="-342900" fontAlgn="auto">
              <a:spcAft>
                <a:spcPts val="0"/>
              </a:spcAft>
              <a:buFont typeface="+mj-lt"/>
              <a:buAutoNum type="arabicPeriod"/>
              <a:defRPr/>
            </a:pPr>
            <a:r>
              <a:rPr lang="en-US" sz="2000" dirty="0"/>
              <a:t>Trust Proposal was based on obtaining finance to enable development and housing for the betterment of our owners.</a:t>
            </a:r>
          </a:p>
          <a:p>
            <a:pPr marL="342900" indent="-342900" fontAlgn="auto">
              <a:spcAft>
                <a:spcPts val="0"/>
              </a:spcAft>
              <a:buFont typeface="+mj-lt"/>
              <a:buAutoNum type="arabicPeriod"/>
              <a:defRPr/>
            </a:pPr>
            <a:r>
              <a:rPr lang="en-US" sz="2000" dirty="0"/>
              <a:t>There was no proposal to sell or partition the land, rather the proposal was to change the status of the land to facilitate its development.</a:t>
            </a:r>
          </a:p>
          <a:p>
            <a:pPr marL="342900" indent="-342900" fontAlgn="auto">
              <a:spcAft>
                <a:spcPts val="0"/>
              </a:spcAft>
              <a:buFont typeface="+mj-lt"/>
              <a:buAutoNum type="arabicPeriod"/>
              <a:defRPr/>
            </a:pPr>
            <a:r>
              <a:rPr lang="en-US" sz="2000" dirty="0"/>
              <a:t>Appeal was required to clarify the legal position.</a:t>
            </a:r>
          </a:p>
          <a:p>
            <a:pPr marL="342900" indent="-342900" fontAlgn="auto">
              <a:spcAft>
                <a:spcPts val="0"/>
              </a:spcAft>
              <a:buFont typeface="+mj-lt"/>
              <a:buAutoNum type="arabicPeriod"/>
              <a:defRPr/>
            </a:pPr>
            <a:r>
              <a:rPr lang="en-US" sz="2000" dirty="0"/>
              <a:t>Decision determined that the MLC does not have jurisdiction to make a status order </a:t>
            </a:r>
            <a:r>
              <a:rPr lang="en-US" sz="2000" u="sng" dirty="0"/>
              <a:t>conditional</a:t>
            </a:r>
            <a:r>
              <a:rPr lang="en-US" sz="2000" dirty="0"/>
              <a:t> on a separate title being issued, it needed a separate title first.</a:t>
            </a:r>
          </a:p>
          <a:p>
            <a:pPr marL="342900" indent="-342900" fontAlgn="auto">
              <a:spcAft>
                <a:spcPts val="0"/>
              </a:spcAft>
              <a:buFont typeface="+mj-lt"/>
              <a:buAutoNum type="arabicPeriod"/>
              <a:defRPr/>
            </a:pPr>
            <a:r>
              <a:rPr lang="en-US" sz="2000" dirty="0"/>
              <a:t>There are now further funding opportunities which if preferred by the owners would not require the change in status of the land.</a:t>
            </a:r>
          </a:p>
          <a:p>
            <a:pPr marL="342900" indent="-342900" fontAlgn="auto">
              <a:spcAft>
                <a:spcPts val="0"/>
              </a:spcAft>
              <a:buFont typeface="+mj-lt"/>
              <a:buAutoNum type="arabicPeriod"/>
              <a:defRPr/>
            </a:pPr>
            <a:r>
              <a:rPr lang="en-US" sz="2000" dirty="0"/>
              <a:t>Trustees look forward to receiving feedback from owners through the website and upcoming hui.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5C8ACE-B32E-4C90-A39B-D2438EDD9038}"/>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Trustee Guiding Principles for TK14</a:t>
            </a:r>
          </a:p>
        </p:txBody>
      </p:sp>
      <p:pic>
        <p:nvPicPr>
          <p:cNvPr id="34819" name="Picture 4" descr="Decorative Panel - Te Tukutuku">
            <a:extLst>
              <a:ext uri="{FF2B5EF4-FFF2-40B4-BE49-F238E27FC236}">
                <a16:creationId xmlns:a16="http://schemas.microsoft.com/office/drawing/2014/main" id="{A429FEC3-59CA-4892-A192-4F1562141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Decorative Panel - Te Tukutuku">
            <a:extLst>
              <a:ext uri="{FF2B5EF4-FFF2-40B4-BE49-F238E27FC236}">
                <a16:creationId xmlns:a16="http://schemas.microsoft.com/office/drawing/2014/main" id="{7E76C630-1DF6-452B-B347-6CD3D48B5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88C9C72-105D-46C2-B92F-D6B5A1E04EBD}"/>
              </a:ext>
            </a:extLst>
          </p:cNvPr>
          <p:cNvSpPr txBox="1">
            <a:spLocks/>
          </p:cNvSpPr>
          <p:nvPr/>
        </p:nvSpPr>
        <p:spPr>
          <a:xfrm>
            <a:off x="838200" y="1314450"/>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dirty="0"/>
              <a:t>Trustee Guiding Principles to inform the proposed development opportunities for our Whenua:</a:t>
            </a:r>
          </a:p>
          <a:p>
            <a:pPr marL="342900" indent="-342900" fontAlgn="auto">
              <a:spcAft>
                <a:spcPts val="0"/>
              </a:spcAft>
              <a:buFont typeface="+mj-lt"/>
              <a:buAutoNum type="arabicPeriod"/>
              <a:defRPr/>
            </a:pPr>
            <a:r>
              <a:rPr lang="en-US" sz="2000" dirty="0"/>
              <a:t>Developing the land without selling it.</a:t>
            </a:r>
          </a:p>
          <a:p>
            <a:pPr marL="342900" indent="-342900" fontAlgn="auto">
              <a:spcAft>
                <a:spcPts val="0"/>
              </a:spcAft>
              <a:buFont typeface="+mj-lt"/>
              <a:buAutoNum type="arabicPeriod"/>
              <a:defRPr/>
            </a:pPr>
            <a:r>
              <a:rPr lang="en-US" sz="2000" dirty="0"/>
              <a:t>Ensuring our history and cultural connection is represented and respected.</a:t>
            </a:r>
          </a:p>
          <a:p>
            <a:pPr marL="342900" indent="-342900" fontAlgn="auto">
              <a:spcAft>
                <a:spcPts val="0"/>
              </a:spcAft>
              <a:buFont typeface="+mj-lt"/>
              <a:buAutoNum type="arabicPeriod"/>
              <a:defRPr/>
            </a:pPr>
            <a:r>
              <a:rPr lang="en-US" sz="2000" dirty="0"/>
              <a:t>Houses for our people.</a:t>
            </a:r>
          </a:p>
          <a:p>
            <a:pPr marL="342900" indent="-342900" fontAlgn="auto">
              <a:spcAft>
                <a:spcPts val="0"/>
              </a:spcAft>
              <a:buFont typeface="+mj-lt"/>
              <a:buAutoNum type="arabicPeriod"/>
              <a:defRPr/>
            </a:pPr>
            <a:r>
              <a:rPr lang="en-US" sz="2000" dirty="0"/>
              <a:t>Community spaces and places for beneficial owners.</a:t>
            </a:r>
          </a:p>
          <a:p>
            <a:pPr marL="342900" indent="-342900" fontAlgn="auto">
              <a:spcAft>
                <a:spcPts val="0"/>
              </a:spcAft>
              <a:buFont typeface="+mj-lt"/>
              <a:buAutoNum type="arabicPeriod"/>
              <a:defRPr/>
            </a:pPr>
            <a:r>
              <a:rPr lang="en-US" sz="2000" dirty="0"/>
              <a:t>Commercial opportunities for beneficial owners.</a:t>
            </a:r>
          </a:p>
          <a:p>
            <a:pPr marL="342900" indent="-342900" fontAlgn="auto">
              <a:spcAft>
                <a:spcPts val="0"/>
              </a:spcAft>
              <a:buFont typeface="+mj-lt"/>
              <a:buAutoNum type="arabicPeriod"/>
              <a:defRPr/>
            </a:pPr>
            <a:r>
              <a:rPr lang="en-US" sz="2000" dirty="0"/>
              <a:t>Employment, education and training opportunities for beneficial owners.</a:t>
            </a:r>
          </a:p>
          <a:p>
            <a:pPr marL="342900" indent="-342900" fontAlgn="auto">
              <a:spcAft>
                <a:spcPts val="0"/>
              </a:spcAft>
              <a:buFont typeface="+mj-lt"/>
              <a:buAutoNum type="arabicPeriod"/>
              <a:defRPr/>
            </a:pPr>
            <a:r>
              <a:rPr lang="en-US" sz="2000" dirty="0"/>
              <a:t>Creation of sustainable income for beneficial owners.</a:t>
            </a:r>
          </a:p>
          <a:p>
            <a:pPr marL="0" indent="0" fontAlgn="auto">
              <a:spcAft>
                <a:spcPts val="0"/>
              </a:spcAft>
              <a:buFont typeface="Arial" panose="020B0604020202020204" pitchFamily="34" charset="0"/>
              <a:buNone/>
              <a:defRPr/>
            </a:pPr>
            <a:r>
              <a:rPr lang="en-US" sz="2000" dirty="0"/>
              <a:t>Each principle will now be detailed, and we invite owner feedback and engagement through this hui process.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4A7ECCB-5AF3-4180-A7D5-B8E3A21B3483}"/>
              </a:ext>
            </a:extLst>
          </p:cNvPr>
          <p:cNvSpPr>
            <a:spLocks noGrp="1" noChangeArrowheads="1"/>
          </p:cNvSpPr>
          <p:nvPr>
            <p:ph type="title"/>
          </p:nvPr>
        </p:nvSpPr>
        <p:spPr>
          <a:xfrm>
            <a:off x="838200" y="369888"/>
            <a:ext cx="10515600" cy="1268412"/>
          </a:xfrm>
        </p:spPr>
        <p:txBody>
          <a:bodyPr/>
          <a:lstStyle/>
          <a:p>
            <a:pPr eaLnBrk="1" hangingPunct="1"/>
            <a:r>
              <a:rPr lang="en-US" altLang="en-US" sz="4000"/>
              <a:t> Trustee Guiding Principles for TK14:</a:t>
            </a:r>
          </a:p>
        </p:txBody>
      </p:sp>
      <p:pic>
        <p:nvPicPr>
          <p:cNvPr id="36867" name="Picture 4" descr="Decorative Panel - Te Tukutuku">
            <a:extLst>
              <a:ext uri="{FF2B5EF4-FFF2-40B4-BE49-F238E27FC236}">
                <a16:creationId xmlns:a16="http://schemas.microsoft.com/office/drawing/2014/main" id="{216E9B77-9508-48AA-83E3-BDF788960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Decorative Panel - Te Tukutuku">
            <a:extLst>
              <a:ext uri="{FF2B5EF4-FFF2-40B4-BE49-F238E27FC236}">
                <a16:creationId xmlns:a16="http://schemas.microsoft.com/office/drawing/2014/main" id="{DE458519-880C-456A-AC83-2C4D14C9D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4A276FCF-1681-4936-B83B-E1C1E5B26AE3}"/>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1: Developing the land without selling it:</a:t>
            </a:r>
          </a:p>
          <a:p>
            <a:pPr fontAlgn="auto">
              <a:spcAft>
                <a:spcPts val="0"/>
              </a:spcAft>
              <a:defRPr/>
            </a:pPr>
            <a:r>
              <a:rPr lang="en-US" sz="2000" dirty="0"/>
              <a:t>Retention of land is a priority.</a:t>
            </a:r>
          </a:p>
          <a:p>
            <a:pPr fontAlgn="auto">
              <a:spcAft>
                <a:spcPts val="0"/>
              </a:spcAft>
              <a:defRPr/>
            </a:pPr>
            <a:r>
              <a:rPr lang="en-US" sz="2000" dirty="0"/>
              <a:t>Create sustainable income streams through long term leases.</a:t>
            </a:r>
          </a:p>
          <a:p>
            <a:pPr fontAlgn="auto">
              <a:spcAft>
                <a:spcPts val="0"/>
              </a:spcAft>
              <a:defRPr/>
            </a:pPr>
            <a:r>
              <a:rPr lang="en-US" sz="2000" dirty="0"/>
              <a:t>Where land interests are to be encumbered for infrastructure servicing (</a:t>
            </a:r>
            <a:r>
              <a:rPr lang="en-US" sz="2000" dirty="0" err="1"/>
              <a:t>eg</a:t>
            </a:r>
            <a:r>
              <a:rPr lang="en-US" sz="2000" dirty="0"/>
              <a:t> long term land leases / easements) the preference is to offset the encumbrance by way of increasing overall trust land holdings (via land exchange options). </a:t>
            </a:r>
          </a:p>
          <a:p>
            <a:pPr fontAlgn="auto">
              <a:spcAft>
                <a:spcPts val="0"/>
              </a:spcAft>
              <a:defRPr/>
            </a:pPr>
            <a:r>
              <a:rPr lang="en-US" sz="2000" dirty="0"/>
              <a:t>Some land for roads may require vesting for owner housing to be delivered.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4E9A726-94D1-4ED5-BF0B-00BA2648EA53}"/>
              </a:ext>
            </a:extLst>
          </p:cNvPr>
          <p:cNvSpPr>
            <a:spLocks noGrp="1" noChangeArrowheads="1"/>
          </p:cNvSpPr>
          <p:nvPr>
            <p:ph type="title"/>
          </p:nvPr>
        </p:nvSpPr>
        <p:spPr>
          <a:xfrm>
            <a:off x="838200" y="369888"/>
            <a:ext cx="10515600" cy="1268412"/>
          </a:xfrm>
        </p:spPr>
        <p:txBody>
          <a:bodyPr/>
          <a:lstStyle/>
          <a:p>
            <a:pPr eaLnBrk="1" hangingPunct="1"/>
            <a:r>
              <a:rPr lang="en-US" altLang="en-US" sz="4000"/>
              <a:t> Trustee Guiding Principles for TK14:</a:t>
            </a:r>
          </a:p>
        </p:txBody>
      </p:sp>
      <p:pic>
        <p:nvPicPr>
          <p:cNvPr id="38915" name="Picture 4" descr="Decorative Panel - Te Tukutuku">
            <a:extLst>
              <a:ext uri="{FF2B5EF4-FFF2-40B4-BE49-F238E27FC236}">
                <a16:creationId xmlns:a16="http://schemas.microsoft.com/office/drawing/2014/main" id="{0744CBC0-4AD5-4377-B620-380C08580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Decorative Panel - Te Tukutuku">
            <a:extLst>
              <a:ext uri="{FF2B5EF4-FFF2-40B4-BE49-F238E27FC236}">
                <a16:creationId xmlns:a16="http://schemas.microsoft.com/office/drawing/2014/main" id="{BDAD4587-2E0B-44A1-9DA7-BE538E646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979F94E-F6FF-4E12-98E5-3D17E06D2A1D}"/>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NZ" sz="2400" u="sng" dirty="0">
                <a:solidFill>
                  <a:schemeClr val="bg2">
                    <a:lumMod val="10000"/>
                  </a:schemeClr>
                </a:solidFill>
              </a:rPr>
              <a:t>Questions &amp; Answers from Hui #1: Principle 1</a:t>
            </a:r>
            <a:endParaRPr lang="en-NZ" sz="2400" u="sng" dirty="0">
              <a:solidFill>
                <a:schemeClr val="bg2">
                  <a:lumMod val="10000"/>
                </a:schemeClr>
              </a:solidFill>
              <a:latin typeface="Symbol" panose="05050102010706020507" pitchFamily="18" charset="2"/>
            </a:endParaRPr>
          </a:p>
          <a:p>
            <a:pPr marL="457200" lvl="1" indent="0" fontAlgn="auto">
              <a:spcAft>
                <a:spcPts val="0"/>
              </a:spcAft>
              <a:buFont typeface="Arial" panose="020B0604020202020204" pitchFamily="34" charset="0"/>
              <a:buNone/>
              <a:defRPr/>
            </a:pPr>
            <a:r>
              <a:rPr lang="en-US" sz="1800" dirty="0">
                <a:solidFill>
                  <a:schemeClr val="bg2">
                    <a:lumMod val="10000"/>
                  </a:schemeClr>
                </a:solidFill>
              </a:rPr>
              <a:t>Q1: No land should be sold / vested; why is this required?</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A1: The Trustees agree that their fundamental principle is retention of land.  That is why novel approaches to land exchange or easements are being considered.  If a major housing development on our land is to proceed however, then the internal local roads to service housing for owners </a:t>
            </a:r>
            <a:r>
              <a:rPr lang="en-US" sz="1800" u="sng" dirty="0">
                <a:solidFill>
                  <a:schemeClr val="bg2">
                    <a:lumMod val="10000"/>
                  </a:schemeClr>
                </a:solidFill>
              </a:rPr>
              <a:t>may</a:t>
            </a:r>
            <a:r>
              <a:rPr lang="en-US" sz="1800" dirty="0">
                <a:solidFill>
                  <a:schemeClr val="bg2">
                    <a:lumMod val="10000"/>
                  </a:schemeClr>
                </a:solidFill>
              </a:rPr>
              <a:t> require vesting to secure infrastructure to service those houses.  The Trustees are seeking feedback on this, particularly as to alternative approaches.  </a:t>
            </a:r>
            <a:endParaRPr lang="en-US" sz="1800" dirty="0"/>
          </a:p>
          <a:p>
            <a:pPr marL="0" indent="0" fontAlgn="auto">
              <a:spcAft>
                <a:spcPts val="0"/>
              </a:spcAft>
              <a:buFont typeface="Arial" panose="020B0604020202020204" pitchFamily="34" charset="0"/>
              <a:buNone/>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7F9E1E5-683A-41F1-86D6-AFFC64E40563}"/>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Preliminaries / House Keeping</a:t>
            </a:r>
          </a:p>
        </p:txBody>
      </p:sp>
      <p:sp>
        <p:nvSpPr>
          <p:cNvPr id="18435" name="Content Placeholder 2">
            <a:extLst>
              <a:ext uri="{FF2B5EF4-FFF2-40B4-BE49-F238E27FC236}">
                <a16:creationId xmlns:a16="http://schemas.microsoft.com/office/drawing/2014/main" id="{430E4B50-8379-4F6B-8D5D-47C27AFA982B}"/>
              </a:ext>
            </a:extLst>
          </p:cNvPr>
          <p:cNvSpPr>
            <a:spLocks noGrp="1" noChangeArrowheads="1"/>
          </p:cNvSpPr>
          <p:nvPr>
            <p:ph idx="1"/>
          </p:nvPr>
        </p:nvSpPr>
        <p:spPr>
          <a:xfrm>
            <a:off x="838200" y="1517650"/>
            <a:ext cx="10515600" cy="4400550"/>
          </a:xfrm>
        </p:spPr>
        <p:txBody>
          <a:bodyPr/>
          <a:lstStyle/>
          <a:p>
            <a:pPr eaLnBrk="1" hangingPunct="1"/>
            <a:r>
              <a:rPr lang="en-US" altLang="en-US" sz="2400"/>
              <a:t>Karakia</a:t>
            </a:r>
          </a:p>
          <a:p>
            <a:pPr eaLnBrk="1" hangingPunct="1"/>
            <a:r>
              <a:rPr lang="en-US" altLang="en-US" sz="2400"/>
              <a:t>Introduction of Facilitator, Trustees and Support Team</a:t>
            </a:r>
          </a:p>
          <a:p>
            <a:pPr eaLnBrk="1" hangingPunct="1"/>
            <a:r>
              <a:rPr lang="en-US" altLang="en-US" sz="2400"/>
              <a:t>Owners must register – Amber Taare will message if details are required</a:t>
            </a:r>
          </a:p>
          <a:p>
            <a:pPr eaLnBrk="1" hangingPunct="1"/>
            <a:r>
              <a:rPr lang="en-US" altLang="en-US" sz="2400"/>
              <a:t>Hui Protocols:  Hui will be recorded and made available on the website to owners.  This presentation will also be posted on the website.  </a:t>
            </a:r>
          </a:p>
          <a:p>
            <a:pPr eaLnBrk="1" hangingPunct="1"/>
            <a:r>
              <a:rPr lang="en-US" altLang="en-US" sz="2400"/>
              <a:t>Webinar style via Zoom: How to participate by asking questions or giving feedback or giving apologies?   Use the Q&amp;A function; </a:t>
            </a:r>
          </a:p>
          <a:p>
            <a:pPr eaLnBrk="1" hangingPunct="1"/>
            <a:endParaRPr lang="en-US" altLang="en-US" sz="2400"/>
          </a:p>
          <a:p>
            <a:pPr eaLnBrk="1" hangingPunct="1"/>
            <a:endParaRPr lang="en-US" altLang="en-US"/>
          </a:p>
        </p:txBody>
      </p:sp>
      <p:pic>
        <p:nvPicPr>
          <p:cNvPr id="18436" name="Picture 4" descr="Decorative Panel - Te Tukutuku">
            <a:extLst>
              <a:ext uri="{FF2B5EF4-FFF2-40B4-BE49-F238E27FC236}">
                <a16:creationId xmlns:a16="http://schemas.microsoft.com/office/drawing/2014/main" id="{24775002-6095-49EE-BEE2-88D46B428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Decorative Panel - Te Tukutuku">
            <a:extLst>
              <a:ext uri="{FF2B5EF4-FFF2-40B4-BE49-F238E27FC236}">
                <a16:creationId xmlns:a16="http://schemas.microsoft.com/office/drawing/2014/main" id="{9F0061C0-03B1-41D1-B0E8-A266CD35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26C2541D-4DD3-4FDC-B217-D6F592CE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5006975"/>
            <a:ext cx="103505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B1759C-8F91-444B-B4D8-D6975C2AB42A}"/>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40963" name="Picture 4" descr="Decorative Panel - Te Tukutuku">
            <a:extLst>
              <a:ext uri="{FF2B5EF4-FFF2-40B4-BE49-F238E27FC236}">
                <a16:creationId xmlns:a16="http://schemas.microsoft.com/office/drawing/2014/main" id="{8F17C7D4-0D72-400E-9E3A-71B278014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Decorative Panel - Te Tukutuku">
            <a:extLst>
              <a:ext uri="{FF2B5EF4-FFF2-40B4-BE49-F238E27FC236}">
                <a16:creationId xmlns:a16="http://schemas.microsoft.com/office/drawing/2014/main" id="{166AA2B9-425D-451C-80EE-20916454C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8226821-A072-480E-837F-19B8EFE39B03}"/>
              </a:ext>
            </a:extLst>
          </p:cNvPr>
          <p:cNvSpPr txBox="1">
            <a:spLocks/>
          </p:cNvSpPr>
          <p:nvPr/>
        </p:nvSpPr>
        <p:spPr>
          <a:xfrm>
            <a:off x="838200" y="1517650"/>
            <a:ext cx="10515600" cy="4725988"/>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2: Ensuring our history and cultural connection is represented and respected:</a:t>
            </a:r>
          </a:p>
          <a:p>
            <a:pPr fontAlgn="auto">
              <a:spcAft>
                <a:spcPts val="0"/>
              </a:spcAft>
              <a:defRPr/>
            </a:pPr>
            <a:r>
              <a:rPr lang="en-US" sz="2000" dirty="0"/>
              <a:t>Protection of known historical, cultural and ecological sites within the block.</a:t>
            </a:r>
          </a:p>
          <a:p>
            <a:pPr fontAlgn="auto">
              <a:spcAft>
                <a:spcPts val="0"/>
              </a:spcAft>
              <a:defRPr/>
            </a:pPr>
            <a:r>
              <a:rPr lang="mi-NZ" sz="2000" dirty="0">
                <a:ea typeface="Calibri" panose="020F0502020204030204" pitchFamily="34" charset="0"/>
                <a:cs typeface="Times New Roman" panose="02020603050405020304" pitchFamily="18" charset="0"/>
              </a:rPr>
              <a:t>Appropriate naming of roads, streets, parks, cycleways and reserves that includes te reo Māori and recognises our history.</a:t>
            </a:r>
            <a:endParaRPr lang="en-NZ" sz="2000" dirty="0">
              <a:ea typeface="Calibri" panose="020F0502020204030204" pitchFamily="34" charset="0"/>
              <a:cs typeface="Times New Roman" panose="02020603050405020304" pitchFamily="18" charset="0"/>
            </a:endParaRPr>
          </a:p>
          <a:p>
            <a:pPr fontAlgn="auto">
              <a:spcAft>
                <a:spcPts val="0"/>
              </a:spcAft>
              <a:defRPr/>
            </a:pPr>
            <a:r>
              <a:rPr lang="mi-NZ" sz="2000" dirty="0">
                <a:ea typeface="Calibri" panose="020F0502020204030204" pitchFamily="34" charset="0"/>
                <a:cs typeface="Times New Roman" panose="02020603050405020304" pitchFamily="18" charset="0"/>
              </a:rPr>
              <a:t>Give priority preference to our own people for employment, advisory, commercial and personal participation with our lands.</a:t>
            </a:r>
          </a:p>
          <a:p>
            <a:pPr fontAlgn="auto">
              <a:spcAft>
                <a:spcPts val="0"/>
              </a:spcAft>
              <a:defRPr/>
            </a:pPr>
            <a:endParaRPr lang="mi-NZ" sz="2000" dirty="0">
              <a:ea typeface="Calibri" panose="020F0502020204030204" pitchFamily="34" charset="0"/>
              <a:cs typeface="Times New Roman" panose="02020603050405020304" pitchFamily="18" charset="0"/>
            </a:endParaRPr>
          </a:p>
          <a:p>
            <a:pPr marL="0" indent="0" fontAlgn="auto">
              <a:spcAft>
                <a:spcPts val="0"/>
              </a:spcAft>
              <a:buFont typeface="Arial" panose="020B0604020202020204" pitchFamily="34" charset="0"/>
              <a:buNone/>
              <a:defRPr/>
            </a:pPr>
            <a:r>
              <a:rPr lang="mi-NZ" sz="2000" dirty="0">
                <a:solidFill>
                  <a:schemeClr val="bg2">
                    <a:lumMod val="10000"/>
                  </a:schemeClr>
                </a:solidFill>
                <a:ea typeface="Calibri" panose="020F0502020204030204" pitchFamily="34" charset="0"/>
                <a:cs typeface="Times New Roman" panose="02020603050405020304" pitchFamily="18" charset="0"/>
              </a:rPr>
              <a:t>Feedback from Hui #1:  </a:t>
            </a:r>
          </a:p>
          <a:p>
            <a:pPr fontAlgn="auto">
              <a:spcAft>
                <a:spcPts val="0"/>
              </a:spcAft>
              <a:defRPr/>
            </a:pPr>
            <a:r>
              <a:rPr lang="mi-NZ" sz="2000" dirty="0">
                <a:solidFill>
                  <a:schemeClr val="bg2">
                    <a:lumMod val="10000"/>
                  </a:schemeClr>
                </a:solidFill>
                <a:ea typeface="Calibri" panose="020F0502020204030204" pitchFamily="34" charset="0"/>
                <a:cs typeface="Times New Roman" panose="02020603050405020304" pitchFamily="18" charset="0"/>
              </a:rPr>
              <a:t> Appreciate the historical overview that was provided.  </a:t>
            </a:r>
          </a:p>
          <a:p>
            <a:pPr fontAlgn="auto">
              <a:spcAft>
                <a:spcPts val="0"/>
              </a:spcAft>
              <a:defRPr/>
            </a:pPr>
            <a:r>
              <a:rPr lang="mi-NZ" sz="2000" dirty="0">
                <a:solidFill>
                  <a:schemeClr val="bg2">
                    <a:lumMod val="10000"/>
                  </a:schemeClr>
                </a:solidFill>
                <a:ea typeface="Calibri" panose="020F0502020204030204" pitchFamily="34" charset="0"/>
                <a:cs typeface="Times New Roman" panose="02020603050405020304" pitchFamily="18" charset="0"/>
              </a:rPr>
              <a:t> What is the current status of takutai moana claims adjacent to the TK14 whenua?   Chair:  There has been no competing claims to this part of the coast.  </a:t>
            </a:r>
            <a:endParaRPr lang="en-NZ" sz="2000" dirty="0">
              <a:solidFill>
                <a:schemeClr val="bg2">
                  <a:lumMod val="10000"/>
                </a:schemeClr>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21FD1E6-5D48-406E-8DE4-C0595A16469E}"/>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43011" name="Picture 4" descr="Decorative Panel - Te Tukutuku">
            <a:extLst>
              <a:ext uri="{FF2B5EF4-FFF2-40B4-BE49-F238E27FC236}">
                <a16:creationId xmlns:a16="http://schemas.microsoft.com/office/drawing/2014/main" id="{DFA12656-F96A-4C35-8A8B-761BE7C89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Decorative Panel - Te Tukutuku">
            <a:extLst>
              <a:ext uri="{FF2B5EF4-FFF2-40B4-BE49-F238E27FC236}">
                <a16:creationId xmlns:a16="http://schemas.microsoft.com/office/drawing/2014/main" id="{12662F74-88BD-4F71-AD8B-D4A5BCFBA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13E6F6B2-56C2-4E79-AFA0-427D3D766923}"/>
              </a:ext>
            </a:extLst>
          </p:cNvPr>
          <p:cNvSpPr txBox="1">
            <a:spLocks/>
          </p:cNvSpPr>
          <p:nvPr/>
        </p:nvSpPr>
        <p:spPr>
          <a:xfrm>
            <a:off x="838200" y="1517650"/>
            <a:ext cx="10515600" cy="382270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3: Houses for our people:</a:t>
            </a:r>
          </a:p>
          <a:p>
            <a:pPr marL="0" indent="0" fontAlgn="auto">
              <a:spcAft>
                <a:spcPts val="0"/>
              </a:spcAft>
              <a:buFont typeface="Arial" panose="020B0604020202020204" pitchFamily="34" charset="0"/>
              <a:buNone/>
              <a:defRPr/>
            </a:pPr>
            <a:r>
              <a:rPr lang="en-US" sz="2000" dirty="0"/>
              <a:t>Initiatives include: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Build Own Operate Transfer Model – Kāinga Ora build, own and operate affordable rental properties that cater for beneficial owners and the wider community on leasehold land, which is returned after a period of up to 25 years.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Build to Own Housing – This would likely be on a shared equity basis guaranteed by Kāinga Ora and the Tumu Kaituna 14 Trust and provided for through the Progressive Home Ownership Fund.</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Community Housing – Establishing community housing development through a provider and our trust that would specifically cater to providing affordable rental accommodation for our owners and their whānau.</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Transitional housing for our people without stable accommodation.</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3826BCA-3EAC-4747-B603-162DB0AF37CD}"/>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45059" name="Picture 4" descr="Decorative Panel - Te Tukutuku">
            <a:extLst>
              <a:ext uri="{FF2B5EF4-FFF2-40B4-BE49-F238E27FC236}">
                <a16:creationId xmlns:a16="http://schemas.microsoft.com/office/drawing/2014/main" id="{CA5BCA38-F0ED-4653-812D-AFE0D47BB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Decorative Panel - Te Tukutuku">
            <a:extLst>
              <a:ext uri="{FF2B5EF4-FFF2-40B4-BE49-F238E27FC236}">
                <a16:creationId xmlns:a16="http://schemas.microsoft.com/office/drawing/2014/main" id="{954085E8-6EB0-40D5-98F1-C9A58D0B7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A3C9148-47A9-477B-BF5A-71A728AAAB64}"/>
              </a:ext>
            </a:extLst>
          </p:cNvPr>
          <p:cNvSpPr txBox="1">
            <a:spLocks/>
          </p:cNvSpPr>
          <p:nvPr/>
        </p:nvSpPr>
        <p:spPr>
          <a:xfrm>
            <a:off x="838200" y="1517650"/>
            <a:ext cx="10515600" cy="3884613"/>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NZ" sz="2400" u="sng" dirty="0">
                <a:solidFill>
                  <a:schemeClr val="bg2">
                    <a:lumMod val="10000"/>
                  </a:schemeClr>
                </a:solidFill>
              </a:rPr>
              <a:t>Questions &amp; Answers from Hui #1: Principle 3</a:t>
            </a:r>
            <a:endParaRPr lang="en-NZ" sz="2400" u="sng" dirty="0">
              <a:solidFill>
                <a:schemeClr val="bg2">
                  <a:lumMod val="10000"/>
                </a:schemeClr>
              </a:solidFill>
              <a:latin typeface="Symbol" panose="05050102010706020507" pitchFamily="18" charset="2"/>
            </a:endParaRPr>
          </a:p>
          <a:p>
            <a:pPr marL="457200" lvl="1" indent="0" fontAlgn="auto">
              <a:spcAft>
                <a:spcPts val="0"/>
              </a:spcAft>
              <a:buFont typeface="Arial" panose="020B0604020202020204" pitchFamily="34" charset="0"/>
              <a:buNone/>
              <a:defRPr/>
            </a:pPr>
            <a:r>
              <a:rPr lang="en-US" sz="1800" dirty="0">
                <a:solidFill>
                  <a:schemeClr val="bg2">
                    <a:lumMod val="10000"/>
                  </a:schemeClr>
                </a:solidFill>
              </a:rPr>
              <a:t>Q1: What will be the cost of the housing for owners?</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A1: The Trustees aspiration is to provide ownership and rental housing options for owners that are affordable.</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The Trustees have made application to TPK through the </a:t>
            </a:r>
            <a:r>
              <a:rPr lang="en-NZ" altLang="en-US" sz="1800" i="1" dirty="0" err="1">
                <a:solidFill>
                  <a:schemeClr val="bg2">
                    <a:lumMod val="10000"/>
                  </a:schemeClr>
                </a:solidFill>
                <a:cs typeface="Times New Roman" panose="02020603050405020304" pitchFamily="18" charset="0"/>
              </a:rPr>
              <a:t>Whai</a:t>
            </a:r>
            <a:r>
              <a:rPr lang="en-NZ" altLang="en-US" sz="1800" i="1" dirty="0">
                <a:solidFill>
                  <a:schemeClr val="bg2">
                    <a:lumMod val="10000"/>
                  </a:schemeClr>
                </a:solidFill>
                <a:cs typeface="Times New Roman" panose="02020603050405020304" pitchFamily="18" charset="0"/>
              </a:rPr>
              <a:t> Kāinga </a:t>
            </a:r>
            <a:r>
              <a:rPr lang="en-NZ" altLang="en-US" sz="1800" i="1" dirty="0" err="1">
                <a:solidFill>
                  <a:schemeClr val="bg2">
                    <a:lumMod val="10000"/>
                  </a:schemeClr>
                </a:solidFill>
                <a:cs typeface="Times New Roman" panose="02020603050405020304" pitchFamily="18" charset="0"/>
              </a:rPr>
              <a:t>Whai</a:t>
            </a:r>
            <a:r>
              <a:rPr lang="en-NZ" altLang="en-US" sz="1800" i="1" dirty="0">
                <a:solidFill>
                  <a:schemeClr val="bg2">
                    <a:lumMod val="10000"/>
                  </a:schemeClr>
                </a:solidFill>
                <a:cs typeface="Times New Roman" panose="02020603050405020304" pitchFamily="18" charset="0"/>
              </a:rPr>
              <a:t> </a:t>
            </a:r>
            <a:r>
              <a:rPr lang="en-NZ" altLang="en-US" sz="1800" i="1" dirty="0" err="1">
                <a:solidFill>
                  <a:schemeClr val="bg2">
                    <a:lumMod val="10000"/>
                  </a:schemeClr>
                </a:solidFill>
                <a:cs typeface="Times New Roman" panose="02020603050405020304" pitchFamily="18" charset="0"/>
              </a:rPr>
              <a:t>Oranga</a:t>
            </a:r>
            <a:r>
              <a:rPr lang="en-NZ" altLang="en-US" sz="1800" i="1" dirty="0">
                <a:solidFill>
                  <a:schemeClr val="bg2">
                    <a:lumMod val="10000"/>
                  </a:schemeClr>
                </a:solidFill>
                <a:cs typeface="Times New Roman" panose="02020603050405020304" pitchFamily="18" charset="0"/>
              </a:rPr>
              <a:t> </a:t>
            </a:r>
            <a:r>
              <a:rPr lang="en-NZ" altLang="en-US" sz="1800" dirty="0">
                <a:solidFill>
                  <a:schemeClr val="bg2">
                    <a:lumMod val="10000"/>
                  </a:schemeClr>
                </a:solidFill>
                <a:cs typeface="Times New Roman" panose="02020603050405020304" pitchFamily="18" charset="0"/>
              </a:rPr>
              <a:t>fund to access funding for owner housing business case</a:t>
            </a:r>
            <a:r>
              <a:rPr lang="en-US" sz="1800" dirty="0">
                <a:solidFill>
                  <a:schemeClr val="bg2">
                    <a:lumMod val="10000"/>
                  </a:schemeClr>
                </a:solidFill>
              </a:rPr>
              <a:t>. This will enable funding requirements to be identified, including budgets to enable a strategy for affordable housing for owners to be achieved.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3DEB725-729A-4BF6-A545-9931DF0BDEA5}"/>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47107" name="Picture 4" descr="Decorative Panel - Te Tukutuku">
            <a:extLst>
              <a:ext uri="{FF2B5EF4-FFF2-40B4-BE49-F238E27FC236}">
                <a16:creationId xmlns:a16="http://schemas.microsoft.com/office/drawing/2014/main" id="{2BBE2921-5DFD-43C7-A4A9-B073F42F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Decorative Panel - Te Tukutuku">
            <a:extLst>
              <a:ext uri="{FF2B5EF4-FFF2-40B4-BE49-F238E27FC236}">
                <a16:creationId xmlns:a16="http://schemas.microsoft.com/office/drawing/2014/main" id="{DC6B9910-0824-4AE1-B504-162EDFA0A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659DF985-6B85-4C36-B7E5-0EBF0904CBAB}"/>
              </a:ext>
            </a:extLst>
          </p:cNvPr>
          <p:cNvSpPr txBox="1">
            <a:spLocks/>
          </p:cNvSpPr>
          <p:nvPr/>
        </p:nvSpPr>
        <p:spPr>
          <a:xfrm>
            <a:off x="838200" y="1517650"/>
            <a:ext cx="10515600" cy="3822700"/>
          </a:xfrm>
          <a:prstGeom prst="rect">
            <a:avLst/>
          </a:prstGeom>
        </p:spPr>
        <p:txBody>
          <a:bodyPr>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4: Community spaces and places for beneficial owners :</a:t>
            </a:r>
          </a:p>
          <a:p>
            <a:pPr marL="0" indent="0" fontAlgn="auto">
              <a:spcAft>
                <a:spcPts val="0"/>
              </a:spcAft>
              <a:buFont typeface="Arial" panose="020B0604020202020204" pitchFamily="34" charset="0"/>
              <a:buNone/>
              <a:defRPr/>
            </a:pPr>
            <a:r>
              <a:rPr lang="en-US" sz="2000" dirty="0"/>
              <a:t>Initiatives include: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A holiday park and campground on the coast for priority use by our owners and their whānau, which is managed by the Trust (or Trust appointed persons).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A cultural centre to show and highlight the substantive history and cultural aspects associated with the whenua.</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A boat storage adjacent to the Kaituna River for use by the owners and their whānau.</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Parks and reserves that will cater for a range of ages and abilities.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80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Sports grounds and facilities for the whole community.</a:t>
            </a:r>
          </a:p>
          <a:p>
            <a:pPr marL="342900" indent="-342900" fontAlgn="auto">
              <a:lnSpc>
                <a:spcPct val="107000"/>
              </a:lnSpc>
              <a:spcAft>
                <a:spcPts val="800"/>
              </a:spcAft>
              <a:buFont typeface="Symbol" panose="05050102010706020507" pitchFamily="18" charset="2"/>
              <a:buChar char=""/>
              <a:defRPr/>
            </a:pPr>
            <a:r>
              <a:rPr lang="en-NZ" sz="2000" dirty="0">
                <a:ea typeface="Calibri" panose="020F0502020204030204" pitchFamily="34" charset="0"/>
                <a:cs typeface="Times New Roman" panose="02020603050405020304" pitchFamily="18" charset="0"/>
              </a:rPr>
              <a:t>Riparian protection of and access to waterways.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3702EAB-E890-4BAD-B862-33286DEEEF0E}"/>
              </a:ext>
            </a:extLst>
          </p:cNvPr>
          <p:cNvSpPr>
            <a:spLocks noGrp="1" noChangeArrowheads="1"/>
          </p:cNvSpPr>
          <p:nvPr>
            <p:ph type="title"/>
          </p:nvPr>
        </p:nvSpPr>
        <p:spPr/>
        <p:txBody>
          <a:bodyPr/>
          <a:lstStyle/>
          <a:p>
            <a:r>
              <a:rPr lang="en-US" altLang="en-US"/>
              <a:t>Trustee Guiding Principles for TK14:</a:t>
            </a:r>
          </a:p>
        </p:txBody>
      </p:sp>
      <p:sp>
        <p:nvSpPr>
          <p:cNvPr id="3" name="Content Placeholder 2">
            <a:extLst>
              <a:ext uri="{FF2B5EF4-FFF2-40B4-BE49-F238E27FC236}">
                <a16:creationId xmlns:a16="http://schemas.microsoft.com/office/drawing/2014/main" id="{D6D452E0-7AC2-46F5-8C62-78B852F3C3FA}"/>
              </a:ext>
            </a:extLst>
          </p:cNvPr>
          <p:cNvSpPr>
            <a:spLocks noGrp="1"/>
          </p:cNvSpPr>
          <p:nvPr>
            <p:ph idx="1"/>
          </p:nvPr>
        </p:nvSpPr>
        <p:spPr/>
        <p:txBody>
          <a:bodyPr/>
          <a:lstStyle/>
          <a:p>
            <a:pPr>
              <a:defRPr/>
            </a:pPr>
            <a:r>
              <a:rPr lang="en-NZ" u="sng" dirty="0">
                <a:solidFill>
                  <a:schemeClr val="bg2">
                    <a:lumMod val="10000"/>
                  </a:schemeClr>
                </a:solidFill>
              </a:rPr>
              <a:t>Questions &amp; Answers from Hui #1: Principle 4:</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Q1: Which trustees agreed that owners could "buy" a plot in the holiday park that was proposed on TK14?</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A1:</a:t>
            </a:r>
            <a:r>
              <a:rPr lang="en-NZ" sz="1800" dirty="0">
                <a:solidFill>
                  <a:schemeClr val="bg2">
                    <a:lumMod val="10000"/>
                  </a:schemeClr>
                </a:solidFill>
              </a:rPr>
              <a:t>  There has been no agreement to any proposal, this is a fresh approach to engagement with owners.  All options should be considered.   </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Q2: why not negotiate with a major tertiary provider &amp; </a:t>
            </a:r>
            <a:r>
              <a:rPr lang="en-US" sz="1800" dirty="0" err="1">
                <a:solidFill>
                  <a:schemeClr val="bg2">
                    <a:lumMod val="10000"/>
                  </a:schemeClr>
                </a:solidFill>
              </a:rPr>
              <a:t>centres</a:t>
            </a:r>
            <a:r>
              <a:rPr lang="en-US" sz="1800" dirty="0">
                <a:solidFill>
                  <a:schemeClr val="bg2">
                    <a:lumMod val="10000"/>
                  </a:schemeClr>
                </a:solidFill>
              </a:rPr>
              <a:t> of research &amp;  excellence to establish a Campus on this site?</a:t>
            </a:r>
            <a:r>
              <a:rPr lang="en-NZ" sz="1800" dirty="0">
                <a:solidFill>
                  <a:schemeClr val="bg2">
                    <a:lumMod val="10000"/>
                  </a:schemeClr>
                </a:solidFill>
              </a:rPr>
              <a:t> </a:t>
            </a:r>
          </a:p>
          <a:p>
            <a:pPr marL="457200" lvl="1" indent="0" fontAlgn="auto">
              <a:spcAft>
                <a:spcPts val="0"/>
              </a:spcAft>
              <a:buFont typeface="Arial" panose="020B0604020202020204" pitchFamily="34" charset="0"/>
              <a:buNone/>
              <a:defRPr/>
            </a:pPr>
            <a:r>
              <a:rPr lang="en-NZ" sz="1800" dirty="0">
                <a:solidFill>
                  <a:schemeClr val="bg2">
                    <a:lumMod val="10000"/>
                  </a:schemeClr>
                </a:solidFill>
              </a:rPr>
              <a:t>A2:  Trustees appreciate the ideas and feedback.  </a:t>
            </a:r>
          </a:p>
          <a:p>
            <a:pPr marL="457200" lvl="1" indent="0" fontAlgn="auto">
              <a:spcAft>
                <a:spcPts val="0"/>
              </a:spcAft>
              <a:buFont typeface="Arial" panose="020B0604020202020204" pitchFamily="34" charset="0"/>
              <a:buNone/>
              <a:defRPr/>
            </a:pPr>
            <a:r>
              <a:rPr lang="en-NZ" sz="1800" dirty="0">
                <a:solidFill>
                  <a:schemeClr val="bg2">
                    <a:lumMod val="10000"/>
                  </a:schemeClr>
                </a:solidFill>
              </a:rPr>
              <a:t>Q3:	</a:t>
            </a:r>
            <a:r>
              <a:rPr lang="en-US" dirty="0"/>
              <a:t> </a:t>
            </a:r>
            <a:r>
              <a:rPr lang="en-US" sz="1800" dirty="0">
                <a:solidFill>
                  <a:schemeClr val="bg2">
                    <a:lumMod val="10000"/>
                  </a:schemeClr>
                </a:solidFill>
              </a:rPr>
              <a:t>Māori </a:t>
            </a:r>
            <a:r>
              <a:rPr lang="en-US" sz="1800" dirty="0" err="1">
                <a:solidFill>
                  <a:schemeClr val="bg2">
                    <a:lumMod val="10000"/>
                  </a:schemeClr>
                </a:solidFill>
              </a:rPr>
              <a:t>focussed</a:t>
            </a:r>
            <a:r>
              <a:rPr lang="en-US" sz="1800" dirty="0">
                <a:solidFill>
                  <a:schemeClr val="bg2">
                    <a:lumMod val="10000"/>
                  </a:schemeClr>
                </a:solidFill>
              </a:rPr>
              <a:t> schooling, healthcare, shopping </a:t>
            </a:r>
            <a:r>
              <a:rPr lang="en-US" sz="1800" dirty="0" err="1">
                <a:solidFill>
                  <a:schemeClr val="bg2">
                    <a:lumMod val="10000"/>
                  </a:schemeClr>
                </a:solidFill>
              </a:rPr>
              <a:t>centres</a:t>
            </a:r>
            <a:r>
              <a:rPr lang="en-US" sz="1800" dirty="0">
                <a:solidFill>
                  <a:schemeClr val="bg2">
                    <a:lumMod val="10000"/>
                  </a:schemeClr>
                </a:solidFill>
              </a:rPr>
              <a:t> and land owner </a:t>
            </a:r>
            <a:r>
              <a:rPr lang="en-US" sz="1800" dirty="0" err="1">
                <a:solidFill>
                  <a:schemeClr val="bg2">
                    <a:lumMod val="10000"/>
                  </a:schemeClr>
                </a:solidFill>
              </a:rPr>
              <a:t>hosuing</a:t>
            </a:r>
            <a:r>
              <a:rPr lang="en-US" sz="1800" dirty="0">
                <a:solidFill>
                  <a:schemeClr val="bg2">
                    <a:lumMod val="10000"/>
                  </a:schemeClr>
                </a:solidFill>
              </a:rPr>
              <a:t> should be a priority</a:t>
            </a:r>
            <a:r>
              <a:rPr lang="en-US" dirty="0"/>
              <a:t>.</a:t>
            </a:r>
            <a:r>
              <a:rPr lang="en-NZ" sz="1800" dirty="0"/>
              <a:t> </a:t>
            </a:r>
            <a:endParaRPr lang="en-US" sz="1800" dirty="0">
              <a:solidFill>
                <a:schemeClr val="bg2">
                  <a:lumMod val="1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C29067A-FF34-42B4-BA04-921C2148BFF7}"/>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50179" name="Picture 4" descr="Decorative Panel - Te Tukutuku">
            <a:extLst>
              <a:ext uri="{FF2B5EF4-FFF2-40B4-BE49-F238E27FC236}">
                <a16:creationId xmlns:a16="http://schemas.microsoft.com/office/drawing/2014/main" id="{E24D3083-6B76-4235-9F7F-736B24AC2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Decorative Panel - Te Tukutuku">
            <a:extLst>
              <a:ext uri="{FF2B5EF4-FFF2-40B4-BE49-F238E27FC236}">
                <a16:creationId xmlns:a16="http://schemas.microsoft.com/office/drawing/2014/main" id="{D0A675C0-CA43-43ED-969F-23BACB19B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2D4A4A6E-7EA5-4060-9114-671434D5FB98}"/>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5: Commercial opportunities for beneficial owners:</a:t>
            </a:r>
          </a:p>
          <a:p>
            <a:pPr marL="0" indent="0" fontAlgn="auto">
              <a:spcAft>
                <a:spcPts val="0"/>
              </a:spcAft>
              <a:buFont typeface="Arial" panose="020B0604020202020204" pitchFamily="34" charset="0"/>
              <a:buNone/>
              <a:defRPr/>
            </a:pPr>
            <a:r>
              <a:rPr lang="en-US" sz="2000" dirty="0"/>
              <a:t>Initiatives include: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Use of proposed commercial zoned land for small business establishment by owners and whānau.</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Support the establishment of small businesses by owners and whānau in the form of subsidised land lease, low interest loans and business and mentoring assistance.</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E7AB6A8-B403-413D-AFFB-64029187F1CF}"/>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52227" name="Picture 4" descr="Decorative Panel - Te Tukutuku">
            <a:extLst>
              <a:ext uri="{FF2B5EF4-FFF2-40B4-BE49-F238E27FC236}">
                <a16:creationId xmlns:a16="http://schemas.microsoft.com/office/drawing/2014/main" id="{A1C12EDB-49ED-41F3-965F-D2C4E295B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Decorative Panel - Te Tukutuku">
            <a:extLst>
              <a:ext uri="{FF2B5EF4-FFF2-40B4-BE49-F238E27FC236}">
                <a16:creationId xmlns:a16="http://schemas.microsoft.com/office/drawing/2014/main" id="{C756B996-FE3F-4271-9B37-1780038AC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A6522FC0-99D9-4039-9004-5A5945A5F26D}"/>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6: Employment, education and training opportunities for beneficial owners:</a:t>
            </a:r>
          </a:p>
          <a:p>
            <a:pPr marL="0" indent="0" fontAlgn="auto">
              <a:spcAft>
                <a:spcPts val="0"/>
              </a:spcAft>
              <a:buFont typeface="Arial" panose="020B0604020202020204" pitchFamily="34" charset="0"/>
              <a:buNone/>
              <a:defRPr/>
            </a:pPr>
            <a:r>
              <a:rPr lang="en-US" sz="2000" dirty="0"/>
              <a:t>Provide:</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Training opportunities.</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Employment opportunities.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Business opportunities.</a:t>
            </a:r>
          </a:p>
          <a:p>
            <a:pPr marL="0" indent="0" fontAlgn="auto">
              <a:lnSpc>
                <a:spcPct val="107000"/>
              </a:lnSpc>
              <a:spcAft>
                <a:spcPts val="0"/>
              </a:spcAft>
              <a:buFont typeface="Arial" panose="020B0604020202020204" pitchFamily="34" charset="0"/>
              <a:buNone/>
              <a:defRPr/>
            </a:pPr>
            <a:r>
              <a:rPr lang="mi-NZ" sz="2000" dirty="0">
                <a:ea typeface="Calibri" panose="020F0502020204030204" pitchFamily="34" charset="0"/>
                <a:cs typeface="Times New Roman" panose="02020603050405020304" pitchFamily="18" charset="0"/>
              </a:rPr>
              <a:t>Trustees actively invite ideas and feedback from owners on potential opportunities.</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6585816-B727-4134-8E75-A40BA65273A7}"/>
              </a:ext>
            </a:extLst>
          </p:cNvPr>
          <p:cNvSpPr>
            <a:spLocks noGrp="1" noChangeArrowheads="1"/>
          </p:cNvSpPr>
          <p:nvPr>
            <p:ph type="title"/>
          </p:nvPr>
        </p:nvSpPr>
        <p:spPr>
          <a:xfrm>
            <a:off x="838200" y="369888"/>
            <a:ext cx="10515600" cy="1268412"/>
          </a:xfrm>
        </p:spPr>
        <p:txBody>
          <a:bodyPr/>
          <a:lstStyle/>
          <a:p>
            <a:pPr eaLnBrk="1" hangingPunct="1"/>
            <a:r>
              <a:rPr lang="en-US" altLang="en-US"/>
              <a:t> </a:t>
            </a:r>
            <a:r>
              <a:rPr lang="en-US" altLang="en-US" sz="4000"/>
              <a:t>Trustee Guiding Principles for TK14:</a:t>
            </a:r>
          </a:p>
        </p:txBody>
      </p:sp>
      <p:pic>
        <p:nvPicPr>
          <p:cNvPr id="54275" name="Picture 4" descr="Decorative Panel - Te Tukutuku">
            <a:extLst>
              <a:ext uri="{FF2B5EF4-FFF2-40B4-BE49-F238E27FC236}">
                <a16:creationId xmlns:a16="http://schemas.microsoft.com/office/drawing/2014/main" id="{9CFDB740-8BA0-449E-8CC8-93A6BE4F5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Decorative Panel - Te Tukutuku">
            <a:extLst>
              <a:ext uri="{FF2B5EF4-FFF2-40B4-BE49-F238E27FC236}">
                <a16:creationId xmlns:a16="http://schemas.microsoft.com/office/drawing/2014/main" id="{B2F2C58F-DEE1-4235-8E4E-44EE1B014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2B91C617-7366-4029-90AC-F0F9FD9AF4A4}"/>
              </a:ext>
            </a:extLst>
          </p:cNvPr>
          <p:cNvSpPr txBox="1">
            <a:spLocks/>
          </p:cNvSpPr>
          <p:nvPr/>
        </p:nvSpPr>
        <p:spPr>
          <a:xfrm>
            <a:off x="838200" y="1517650"/>
            <a:ext cx="10515600" cy="38227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u="sng" dirty="0"/>
              <a:t>Principle 7: Creation of sustainable income for beneficial owners:</a:t>
            </a:r>
            <a:endParaRPr lang="en-US" sz="2000" dirty="0"/>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Underpins the other guiding principles.</a:t>
            </a: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Provided through long term land and building leases.</a:t>
            </a:r>
            <a:endParaRPr lang="en-NZ" sz="2000" dirty="0">
              <a:ea typeface="Calibri" panose="020F0502020204030204" pitchFamily="34" charset="0"/>
              <a:cs typeface="Times New Roman" panose="02020603050405020304" pitchFamily="18" charset="0"/>
            </a:endParaRPr>
          </a:p>
          <a:p>
            <a:pPr marL="342900" indent="-342900" fontAlgn="auto">
              <a:lnSpc>
                <a:spcPct val="107000"/>
              </a:lnSpc>
              <a:spcAft>
                <a:spcPts val="0"/>
              </a:spcAft>
              <a:buFont typeface="Symbol" panose="05050102010706020507" pitchFamily="18" charset="2"/>
              <a:buChar char=""/>
              <a:defRPr/>
            </a:pPr>
            <a:r>
              <a:rPr lang="mi-NZ" sz="2000" dirty="0">
                <a:ea typeface="Calibri" panose="020F0502020204030204" pitchFamily="34" charset="0"/>
                <a:cs typeface="Times New Roman" panose="02020603050405020304" pitchFamily="18" charset="0"/>
              </a:rPr>
              <a:t>Supports, compliments and builds on surrounding urbanisation.</a:t>
            </a:r>
            <a:endParaRPr lang="en-NZ"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8FABA78-20A8-47E3-95DA-265263FC4720}"/>
              </a:ext>
            </a:extLst>
          </p:cNvPr>
          <p:cNvSpPr>
            <a:spLocks noGrp="1" noChangeArrowheads="1"/>
          </p:cNvSpPr>
          <p:nvPr>
            <p:ph type="title"/>
          </p:nvPr>
        </p:nvSpPr>
        <p:spPr>
          <a:xfrm>
            <a:off x="838200" y="377825"/>
            <a:ext cx="10515600" cy="1062038"/>
          </a:xfrm>
        </p:spPr>
        <p:txBody>
          <a:bodyPr/>
          <a:lstStyle/>
          <a:p>
            <a:r>
              <a:rPr lang="en-US" altLang="en-US"/>
              <a:t>General Feedback</a:t>
            </a:r>
          </a:p>
        </p:txBody>
      </p:sp>
      <p:sp>
        <p:nvSpPr>
          <p:cNvPr id="3" name="Content Placeholder 2">
            <a:extLst>
              <a:ext uri="{FF2B5EF4-FFF2-40B4-BE49-F238E27FC236}">
                <a16:creationId xmlns:a16="http://schemas.microsoft.com/office/drawing/2014/main" id="{73DB1B8A-F514-45DD-ADD3-ADC8D468816F}"/>
              </a:ext>
            </a:extLst>
          </p:cNvPr>
          <p:cNvSpPr>
            <a:spLocks noGrp="1"/>
          </p:cNvSpPr>
          <p:nvPr>
            <p:ph idx="1"/>
          </p:nvPr>
        </p:nvSpPr>
        <p:spPr>
          <a:xfrm>
            <a:off x="838200" y="1439863"/>
            <a:ext cx="10515600" cy="4572000"/>
          </a:xfrm>
        </p:spPr>
        <p:txBody>
          <a:bodyPr/>
          <a:lstStyle/>
          <a:p>
            <a:pPr>
              <a:defRPr/>
            </a:pPr>
            <a:r>
              <a:rPr lang="en-US" dirty="0">
                <a:solidFill>
                  <a:schemeClr val="bg2">
                    <a:lumMod val="10000"/>
                  </a:schemeClr>
                </a:solidFill>
              </a:rPr>
              <a:t>Q1:	Trustees should consider engaging advisors with strong Māori cultural experience. </a:t>
            </a:r>
          </a:p>
          <a:p>
            <a:pPr>
              <a:defRPr/>
            </a:pPr>
            <a:r>
              <a:rPr lang="en-US" dirty="0">
                <a:solidFill>
                  <a:schemeClr val="bg2">
                    <a:lumMod val="10000"/>
                  </a:schemeClr>
                </a:solidFill>
              </a:rPr>
              <a:t>A1:	Feedback appreciated and noted. </a:t>
            </a:r>
          </a:p>
          <a:p>
            <a:pPr>
              <a:defRPr/>
            </a:pPr>
            <a:r>
              <a:rPr lang="en-US" dirty="0">
                <a:solidFill>
                  <a:schemeClr val="bg2">
                    <a:lumMod val="10000"/>
                  </a:schemeClr>
                </a:solidFill>
              </a:rPr>
              <a:t>Q2:	Allegation that Jeff Fletcher has a conflict of interest because of his involvement with Ford.</a:t>
            </a:r>
          </a:p>
          <a:p>
            <a:pPr>
              <a:defRPr/>
            </a:pPr>
            <a:r>
              <a:rPr lang="en-US" dirty="0">
                <a:solidFill>
                  <a:schemeClr val="bg2">
                    <a:lumMod val="10000"/>
                  </a:schemeClr>
                </a:solidFill>
              </a:rPr>
              <a:t>A2:	A full response on the website.  Jeff provides advice to TK14 independent of any work associated with the Ford land.  Jeff’s association with the Ford land was openly disclosed and does not create a conflict for the Trust.  The allegation of conflict was raised in the MLC and dismissed.  </a:t>
            </a:r>
          </a:p>
          <a:p>
            <a:pPr>
              <a:defRPr/>
            </a:pPr>
            <a:r>
              <a:rPr lang="en-US" dirty="0">
                <a:solidFill>
                  <a:schemeClr val="bg2">
                    <a:lumMod val="10000"/>
                  </a:schemeClr>
                </a:solidFill>
              </a:rPr>
              <a:t>Q3: 	Voting; will it be a poll vote or one vote per owner and whanau trust?</a:t>
            </a:r>
          </a:p>
          <a:p>
            <a:pPr>
              <a:defRPr/>
            </a:pPr>
            <a:r>
              <a:rPr lang="en-US" dirty="0">
                <a:solidFill>
                  <a:schemeClr val="bg2">
                    <a:lumMod val="10000"/>
                  </a:schemeClr>
                </a:solidFill>
              </a:rPr>
              <a:t>A3	Voting will follow the Māori Assembled Owner Regulations.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CFA1ACD-F793-4222-82B3-E943E608856D}"/>
              </a:ext>
            </a:extLst>
          </p:cNvPr>
          <p:cNvSpPr>
            <a:spLocks noGrp="1" noChangeArrowheads="1"/>
          </p:cNvSpPr>
          <p:nvPr>
            <p:ph type="title"/>
          </p:nvPr>
        </p:nvSpPr>
        <p:spPr>
          <a:xfrm>
            <a:off x="838200" y="369888"/>
            <a:ext cx="10515600" cy="1268412"/>
          </a:xfrm>
        </p:spPr>
        <p:txBody>
          <a:bodyPr/>
          <a:lstStyle/>
          <a:p>
            <a:pPr eaLnBrk="1" hangingPunct="1"/>
            <a:r>
              <a:rPr lang="en-US" altLang="en-US">
                <a:solidFill>
                  <a:srgbClr val="6D2929"/>
                </a:solidFill>
              </a:rPr>
              <a:t>Proposal for Trustee Rotation and Elections:</a:t>
            </a:r>
          </a:p>
        </p:txBody>
      </p:sp>
      <p:pic>
        <p:nvPicPr>
          <p:cNvPr id="57347" name="Picture 4" descr="Decorative Panel - Te Tukutuku">
            <a:extLst>
              <a:ext uri="{FF2B5EF4-FFF2-40B4-BE49-F238E27FC236}">
                <a16:creationId xmlns:a16="http://schemas.microsoft.com/office/drawing/2014/main" id="{0E9BFBD3-E840-402E-B908-74471A6F9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Decorative Panel - Te Tukutuku">
            <a:extLst>
              <a:ext uri="{FF2B5EF4-FFF2-40B4-BE49-F238E27FC236}">
                <a16:creationId xmlns:a16="http://schemas.microsoft.com/office/drawing/2014/main" id="{2C298134-D200-496E-821C-8F95B4962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14811EA9-EEAE-4D5A-A00B-A7481F01F069}"/>
              </a:ext>
            </a:extLst>
          </p:cNvPr>
          <p:cNvSpPr txBox="1">
            <a:spLocks/>
          </p:cNvSpPr>
          <p:nvPr/>
        </p:nvSpPr>
        <p:spPr>
          <a:xfrm>
            <a:off x="838200" y="1508125"/>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2000" dirty="0"/>
              <a:t>Seven trustees be elected for five years.</a:t>
            </a:r>
          </a:p>
          <a:p>
            <a:pPr fontAlgn="auto">
              <a:spcAft>
                <a:spcPts val="0"/>
              </a:spcAft>
              <a:defRPr/>
            </a:pPr>
            <a:r>
              <a:rPr lang="en-US" sz="2000" dirty="0"/>
              <a:t>Elections every two years (for two positions) to provide for rotation of trustees.</a:t>
            </a:r>
          </a:p>
          <a:p>
            <a:pPr fontAlgn="auto">
              <a:spcAft>
                <a:spcPts val="0"/>
              </a:spcAft>
              <a:defRPr/>
            </a:pPr>
            <a:r>
              <a:rPr lang="en-US" sz="2000" dirty="0"/>
              <a:t>Current trustees would retire two at a time over the next three elections.</a:t>
            </a:r>
          </a:p>
          <a:p>
            <a:pPr fontAlgn="auto">
              <a:spcAft>
                <a:spcPts val="0"/>
              </a:spcAft>
              <a:defRPr/>
            </a:pPr>
            <a:r>
              <a:rPr lang="en-US" sz="2000" dirty="0"/>
              <a:t>Retiring trustees can seek re-election.</a:t>
            </a:r>
          </a:p>
          <a:p>
            <a:pPr fontAlgn="auto">
              <a:spcAft>
                <a:spcPts val="0"/>
              </a:spcAft>
              <a:defRPr/>
            </a:pPr>
            <a:r>
              <a:rPr lang="en-US" sz="2000" dirty="0"/>
              <a:t>Trustees would be elected by postal vote and nominees should have:</a:t>
            </a:r>
          </a:p>
          <a:p>
            <a:pPr marL="625475" indent="-265113" fontAlgn="auto">
              <a:spcAft>
                <a:spcPts val="0"/>
              </a:spcAft>
              <a:buFont typeface="Wingdings" panose="05000000000000000000" pitchFamily="2" charset="2"/>
              <a:buChar char="Ø"/>
              <a:defRPr/>
            </a:pPr>
            <a:r>
              <a:rPr lang="en-US" sz="2000" dirty="0"/>
              <a:t>Seven years experience in </a:t>
            </a:r>
            <a:r>
              <a:rPr lang="mi-NZ" sz="2000" dirty="0">
                <a:ea typeface="Calibri" panose="020F0502020204030204" pitchFamily="34" charset="0"/>
                <a:cs typeface="Times New Roman" panose="02020603050405020304" pitchFamily="18" charset="0"/>
              </a:rPr>
              <a:t>Māori land governance or administration, law, commerce or management</a:t>
            </a:r>
            <a:r>
              <a:rPr lang="en-US" sz="2000" dirty="0">
                <a:ea typeface="Calibri" panose="020F0502020204030204" pitchFamily="34" charset="0"/>
                <a:cs typeface="Times New Roman" panose="02020603050405020304" pitchFamily="18" charset="0"/>
              </a:rPr>
              <a:t>; or</a:t>
            </a:r>
          </a:p>
          <a:p>
            <a:pPr marL="625475" indent="-265113" fontAlgn="auto">
              <a:spcAft>
                <a:spcPts val="0"/>
              </a:spcAft>
              <a:buFont typeface="Wingdings" panose="05000000000000000000" pitchFamily="2" charset="2"/>
              <a:buChar char="Ø"/>
              <a:defRPr/>
            </a:pPr>
            <a:r>
              <a:rPr lang="mi-NZ" sz="2000" dirty="0">
                <a:ea typeface="Calibri" panose="020F0502020204030204" pitchFamily="34" charset="0"/>
                <a:cs typeface="Times New Roman" panose="02020603050405020304" pitchFamily="18" charset="0"/>
              </a:rPr>
              <a:t>An NZQA-approved tertiary qualification Māori land administration, or business administration or management.</a:t>
            </a:r>
            <a:endParaRPr lang="en-US" sz="2000" dirty="0"/>
          </a:p>
          <a:p>
            <a:pPr fontAlgn="auto">
              <a:spcAft>
                <a:spcPts val="0"/>
              </a:spcAft>
              <a:defRPr/>
            </a:pPr>
            <a:r>
              <a:rPr lang="en-US" sz="2000" dirty="0"/>
              <a:t>Trust Order Variation is required subject to broad support of owners.</a:t>
            </a:r>
          </a:p>
          <a:p>
            <a:pPr marL="0" indent="0" fontAlgn="auto">
              <a:spcAft>
                <a:spcPts val="0"/>
              </a:spcAft>
              <a:buFont typeface="Arial" panose="020B0604020202020204" pitchFamily="34" charset="0"/>
              <a:buNone/>
              <a:defRPr/>
            </a:pPr>
            <a:endParaRPr lang="en-US" sz="2000" dirty="0"/>
          </a:p>
          <a:p>
            <a:pPr fontAlgn="auto">
              <a:spcAft>
                <a:spcPts val="0"/>
              </a:spcAft>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33FEFD4-31BD-4346-8A59-1E0941787E1C}"/>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Asking questions or providing feedback</a:t>
            </a:r>
          </a:p>
        </p:txBody>
      </p:sp>
      <p:sp>
        <p:nvSpPr>
          <p:cNvPr id="19459" name="Content Placeholder 2">
            <a:extLst>
              <a:ext uri="{FF2B5EF4-FFF2-40B4-BE49-F238E27FC236}">
                <a16:creationId xmlns:a16="http://schemas.microsoft.com/office/drawing/2014/main" id="{F5EEA07F-3A69-42C2-BA1E-47BBAA2F1930}"/>
              </a:ext>
            </a:extLst>
          </p:cNvPr>
          <p:cNvSpPr>
            <a:spLocks noGrp="1" noChangeArrowheads="1"/>
          </p:cNvSpPr>
          <p:nvPr>
            <p:ph idx="1"/>
          </p:nvPr>
        </p:nvSpPr>
        <p:spPr>
          <a:xfrm>
            <a:off x="838200" y="1517650"/>
            <a:ext cx="10515600" cy="4400550"/>
          </a:xfrm>
        </p:spPr>
        <p:txBody>
          <a:bodyPr/>
          <a:lstStyle/>
          <a:p>
            <a:pPr eaLnBrk="1" hangingPunct="1"/>
            <a:endParaRPr lang="en-US" altLang="en-US" sz="2400"/>
          </a:p>
          <a:p>
            <a:pPr eaLnBrk="1" hangingPunct="1"/>
            <a:endParaRPr lang="en-US" altLang="en-US"/>
          </a:p>
        </p:txBody>
      </p:sp>
      <p:pic>
        <p:nvPicPr>
          <p:cNvPr id="19460" name="Picture 4" descr="Decorative Panel - Te Tukutuku">
            <a:extLst>
              <a:ext uri="{FF2B5EF4-FFF2-40B4-BE49-F238E27FC236}">
                <a16:creationId xmlns:a16="http://schemas.microsoft.com/office/drawing/2014/main" id="{AF9BFC2F-7E09-41FE-B9D0-C8C1B734A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Decorative Panel - Te Tukutuku">
            <a:extLst>
              <a:ext uri="{FF2B5EF4-FFF2-40B4-BE49-F238E27FC236}">
                <a16:creationId xmlns:a16="http://schemas.microsoft.com/office/drawing/2014/main" id="{76C5A616-BCCA-48B3-BC0B-47EFF021D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a:extLst>
              <a:ext uri="{FF2B5EF4-FFF2-40B4-BE49-F238E27FC236}">
                <a16:creationId xmlns:a16="http://schemas.microsoft.com/office/drawing/2014/main" id="{8F27AC4F-9D3F-4E71-B625-54C4FF31D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1490663"/>
            <a:ext cx="35004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a:extLst>
              <a:ext uri="{FF2B5EF4-FFF2-40B4-BE49-F238E27FC236}">
                <a16:creationId xmlns:a16="http://schemas.microsoft.com/office/drawing/2014/main" id="{B4178012-22B3-4B5F-B7DC-37C88E2CC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1490663"/>
            <a:ext cx="3609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0AE2AAF-9626-4179-BFF2-79D17EE9F563}"/>
              </a:ext>
            </a:extLst>
          </p:cNvPr>
          <p:cNvSpPr>
            <a:spLocks noGrp="1" noChangeArrowheads="1"/>
          </p:cNvSpPr>
          <p:nvPr>
            <p:ph type="title"/>
          </p:nvPr>
        </p:nvSpPr>
        <p:spPr>
          <a:xfrm>
            <a:off x="838200" y="369888"/>
            <a:ext cx="10515600" cy="1268412"/>
          </a:xfrm>
        </p:spPr>
        <p:txBody>
          <a:bodyPr/>
          <a:lstStyle/>
          <a:p>
            <a:pPr eaLnBrk="1" hangingPunct="1"/>
            <a:r>
              <a:rPr lang="en-US" altLang="en-US">
                <a:solidFill>
                  <a:srgbClr val="6D2929"/>
                </a:solidFill>
              </a:rPr>
              <a:t>Proposal for Trustee Rotation and Elections:</a:t>
            </a:r>
          </a:p>
        </p:txBody>
      </p:sp>
      <p:pic>
        <p:nvPicPr>
          <p:cNvPr id="59395" name="Picture 4" descr="Decorative Panel - Te Tukutuku">
            <a:extLst>
              <a:ext uri="{FF2B5EF4-FFF2-40B4-BE49-F238E27FC236}">
                <a16:creationId xmlns:a16="http://schemas.microsoft.com/office/drawing/2014/main" id="{04F57C25-BF70-45E2-9F09-34085D227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Decorative Panel - Te Tukutuku">
            <a:extLst>
              <a:ext uri="{FF2B5EF4-FFF2-40B4-BE49-F238E27FC236}">
                <a16:creationId xmlns:a16="http://schemas.microsoft.com/office/drawing/2014/main" id="{02DC1F12-3027-4AAE-A0C5-A1021B09D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285D3831-B777-46CE-B021-4F29E3B4B641}"/>
              </a:ext>
            </a:extLst>
          </p:cNvPr>
          <p:cNvSpPr txBox="1">
            <a:spLocks/>
          </p:cNvSpPr>
          <p:nvPr/>
        </p:nvSpPr>
        <p:spPr>
          <a:xfrm>
            <a:off x="838200" y="1508125"/>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en-US" sz="2000" dirty="0"/>
          </a:p>
          <a:p>
            <a:pPr fontAlgn="auto">
              <a:spcAft>
                <a:spcPts val="0"/>
              </a:spcAft>
              <a:defRPr/>
            </a:pPr>
            <a:endParaRPr lang="en-US" sz="2000" dirty="0"/>
          </a:p>
        </p:txBody>
      </p:sp>
      <p:sp>
        <p:nvSpPr>
          <p:cNvPr id="7" name="Content Placeholder 2">
            <a:extLst>
              <a:ext uri="{FF2B5EF4-FFF2-40B4-BE49-F238E27FC236}">
                <a16:creationId xmlns:a16="http://schemas.microsoft.com/office/drawing/2014/main" id="{42EB10F5-935A-4B14-8729-D1DF640F603A}"/>
              </a:ext>
            </a:extLst>
          </p:cNvPr>
          <p:cNvSpPr txBox="1">
            <a:spLocks/>
          </p:cNvSpPr>
          <p:nvPr/>
        </p:nvSpPr>
        <p:spPr>
          <a:xfrm>
            <a:off x="838200" y="1517650"/>
            <a:ext cx="10515600" cy="534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NZ" sz="2400" u="sng" dirty="0">
                <a:solidFill>
                  <a:schemeClr val="bg2">
                    <a:lumMod val="10000"/>
                  </a:schemeClr>
                </a:solidFill>
              </a:rPr>
              <a:t>Questions &amp; Answers from Hui #1:</a:t>
            </a:r>
            <a:endParaRPr lang="en-NZ" sz="2400" u="sng" dirty="0">
              <a:solidFill>
                <a:schemeClr val="bg2">
                  <a:lumMod val="10000"/>
                </a:schemeClr>
              </a:solidFill>
              <a:latin typeface="Symbol" panose="05050102010706020507" pitchFamily="18" charset="2"/>
            </a:endParaRPr>
          </a:p>
          <a:p>
            <a:pPr marL="457200" lvl="1" indent="0" fontAlgn="auto">
              <a:spcAft>
                <a:spcPts val="0"/>
              </a:spcAft>
              <a:buFont typeface="Arial" panose="020B0604020202020204" pitchFamily="34" charset="0"/>
              <a:buNone/>
              <a:defRPr/>
            </a:pPr>
            <a:r>
              <a:rPr lang="en-US" sz="1800" dirty="0">
                <a:solidFill>
                  <a:schemeClr val="bg2">
                    <a:lumMod val="10000"/>
                  </a:schemeClr>
                </a:solidFill>
              </a:rPr>
              <a:t>Q1: Are the Trustee requirements re 7 years experience and NZQA fixed?</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A1: No, we </a:t>
            </a:r>
            <a:r>
              <a:rPr lang="en-NZ" sz="1800" dirty="0">
                <a:solidFill>
                  <a:schemeClr val="bg2">
                    <a:lumMod val="10000"/>
                  </a:schemeClr>
                </a:solidFill>
              </a:rPr>
              <a:t>are seeking feedback on all aspects of the Trustee Rotations &amp; Elections proposal.</a:t>
            </a:r>
            <a:endParaRPr lang="en-US" sz="1800" dirty="0">
              <a:solidFill>
                <a:schemeClr val="bg2">
                  <a:lumMod val="10000"/>
                </a:schemeClr>
              </a:solidFill>
            </a:endParaRPr>
          </a:p>
          <a:p>
            <a:pPr marL="457200" lvl="1" indent="0" fontAlgn="auto">
              <a:spcAft>
                <a:spcPts val="0"/>
              </a:spcAft>
              <a:buFont typeface="Arial" panose="020B0604020202020204" pitchFamily="34" charset="0"/>
              <a:buNone/>
              <a:defRPr/>
            </a:pPr>
            <a:r>
              <a:rPr lang="en-US" sz="1800" dirty="0">
                <a:solidFill>
                  <a:schemeClr val="bg2">
                    <a:lumMod val="10000"/>
                  </a:schemeClr>
                </a:solidFill>
              </a:rPr>
              <a:t>The Trustees believe rotation will provide important continuity while bringing in new ideas and skillsets.</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Q2: Shouldn’t the Trustee Rotations and Elections be held first before any development options for the land are considered?</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A2: The Trustees believe both processes should proceed concurrently.  With a strong Government focus on housing for Māori the Trustees want to ensure that the Trust is in the best position to secure funding opportunities for infrastructure and housing that will also meet the wider Trustee Guiding Principles.  More feedback is sought on this point.  </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Q3: Trustee Eligibility; do they have to be an owner?</a:t>
            </a:r>
          </a:p>
          <a:p>
            <a:pPr marL="457200" lvl="1" indent="0" fontAlgn="auto">
              <a:spcAft>
                <a:spcPts val="0"/>
              </a:spcAft>
              <a:buFont typeface="Arial" panose="020B0604020202020204" pitchFamily="34" charset="0"/>
              <a:buNone/>
              <a:defRPr/>
            </a:pPr>
            <a:r>
              <a:rPr lang="en-US" sz="1800" dirty="0">
                <a:solidFill>
                  <a:schemeClr val="bg2">
                    <a:lumMod val="10000"/>
                  </a:schemeClr>
                </a:solidFill>
              </a:rPr>
              <a:t>A3: A trustee should either be an owner, or a descendant of an owner affiliated to the whenua.</a:t>
            </a:r>
            <a:endParaRPr lang="en-US" sz="1800" b="1" dirty="0">
              <a:solidFill>
                <a:schemeClr val="bg2">
                  <a:lumMod val="1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9C91E58-5603-4BFA-AF80-1A863EBBB63A}"/>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Te Tumu Development Update</a:t>
            </a:r>
          </a:p>
        </p:txBody>
      </p:sp>
      <p:pic>
        <p:nvPicPr>
          <p:cNvPr id="61443" name="Picture 4" descr="Decorative Panel - Te Tukutuku">
            <a:extLst>
              <a:ext uri="{FF2B5EF4-FFF2-40B4-BE49-F238E27FC236}">
                <a16:creationId xmlns:a16="http://schemas.microsoft.com/office/drawing/2014/main" id="{3900267A-2B32-4C9A-82B1-DFF74306E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Decorative Panel - Te Tukutuku">
            <a:extLst>
              <a:ext uri="{FF2B5EF4-FFF2-40B4-BE49-F238E27FC236}">
                <a16:creationId xmlns:a16="http://schemas.microsoft.com/office/drawing/2014/main" id="{9F1565B8-A0D3-4B3E-B41D-A3B8D971F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9" descr="C:\Documents and Settings\JFletcher\My Documents\Associations &amp; Publications\Transit\TEM Photomontage Mar'09\IMG_5367_sim_20090403.jpg">
            <a:extLst>
              <a:ext uri="{FF2B5EF4-FFF2-40B4-BE49-F238E27FC236}">
                <a16:creationId xmlns:a16="http://schemas.microsoft.com/office/drawing/2014/main" id="{8DB4FAB4-DFBE-4548-B4CF-DCBA4261E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6" b="22005"/>
          <a:stretch>
            <a:fillRect/>
          </a:stretch>
        </p:blipFill>
        <p:spPr bwMode="auto">
          <a:xfrm>
            <a:off x="1409700" y="1422400"/>
            <a:ext cx="90614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Decorative Panel - Te Tukutuku">
            <a:extLst>
              <a:ext uri="{FF2B5EF4-FFF2-40B4-BE49-F238E27FC236}">
                <a16:creationId xmlns:a16="http://schemas.microsoft.com/office/drawing/2014/main" id="{9C1E7661-E785-4E12-B64D-BB9590A41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Decorative Panel - Te Tukutuku">
            <a:extLst>
              <a:ext uri="{FF2B5EF4-FFF2-40B4-BE49-F238E27FC236}">
                <a16:creationId xmlns:a16="http://schemas.microsoft.com/office/drawing/2014/main" id="{CDD403CC-C7AB-492E-ACCF-08FE0D891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C5B43717-C847-4937-972B-9E535CB3F973}"/>
              </a:ext>
            </a:extLst>
          </p:cNvPr>
          <p:cNvSpPr>
            <a:spLocks noGrp="1"/>
          </p:cNvSpPr>
          <p:nvPr>
            <p:ph type="title"/>
          </p:nvPr>
        </p:nvSpPr>
        <p:spPr>
          <a:xfrm>
            <a:off x="838200" y="890588"/>
            <a:ext cx="10723563" cy="555625"/>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Te Tumu Draft Structure Plan</a:t>
            </a:r>
            <a:br>
              <a:rPr lang="en-AU" dirty="0">
                <a:solidFill>
                  <a:srgbClr val="009900"/>
                </a:solidFill>
              </a:rPr>
            </a:br>
            <a:endParaRPr lang="en-NZ" dirty="0">
              <a:solidFill>
                <a:schemeClr val="tx2">
                  <a:lumMod val="60000"/>
                  <a:lumOff val="40000"/>
                </a:schemeClr>
              </a:solidFill>
            </a:endParaRPr>
          </a:p>
        </p:txBody>
      </p:sp>
      <p:pic>
        <p:nvPicPr>
          <p:cNvPr id="63493" name="Picture 8">
            <a:extLst>
              <a:ext uri="{FF2B5EF4-FFF2-40B4-BE49-F238E27FC236}">
                <a16:creationId xmlns:a16="http://schemas.microsoft.com/office/drawing/2014/main" id="{43800CD8-1045-4335-999C-4F5B73E5C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5522913"/>
            <a:ext cx="58547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A close up of a map&#10;&#10;Description automatically generated">
            <a:extLst>
              <a:ext uri="{FF2B5EF4-FFF2-40B4-BE49-F238E27FC236}">
                <a16:creationId xmlns:a16="http://schemas.microsoft.com/office/drawing/2014/main" id="{7F977160-B1D5-4FDE-9DB2-A48763B47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1217613"/>
            <a:ext cx="79851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Decorative Panel - Te Tukutuku">
            <a:extLst>
              <a:ext uri="{FF2B5EF4-FFF2-40B4-BE49-F238E27FC236}">
                <a16:creationId xmlns:a16="http://schemas.microsoft.com/office/drawing/2014/main" id="{91631013-8835-450F-999D-13EDE80F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Decorative Panel - Te Tukutuku">
            <a:extLst>
              <a:ext uri="{FF2B5EF4-FFF2-40B4-BE49-F238E27FC236}">
                <a16:creationId xmlns:a16="http://schemas.microsoft.com/office/drawing/2014/main" id="{628934CF-EBDB-4BE3-B641-669567DE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AE461F49-1A61-4081-B638-FF3528608E95}"/>
              </a:ext>
            </a:extLst>
          </p:cNvPr>
          <p:cNvSpPr>
            <a:spLocks noGrp="1"/>
          </p:cNvSpPr>
          <p:nvPr>
            <p:ph type="title"/>
          </p:nvPr>
        </p:nvSpPr>
        <p:spPr>
          <a:xfrm>
            <a:off x="838200" y="854075"/>
            <a:ext cx="10723563" cy="557213"/>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Te Tumu Plan Change &amp; Structure Plan</a:t>
            </a:r>
            <a:br>
              <a:rPr lang="en-AU" dirty="0">
                <a:solidFill>
                  <a:srgbClr val="009900"/>
                </a:solidFill>
              </a:rPr>
            </a:br>
            <a:endParaRPr lang="en-NZ" dirty="0">
              <a:solidFill>
                <a:schemeClr val="tx2">
                  <a:lumMod val="60000"/>
                  <a:lumOff val="40000"/>
                </a:schemeClr>
              </a:solidFill>
            </a:endParaRPr>
          </a:p>
        </p:txBody>
      </p:sp>
      <p:pic>
        <p:nvPicPr>
          <p:cNvPr id="65541" name="Picture 8">
            <a:extLst>
              <a:ext uri="{FF2B5EF4-FFF2-40B4-BE49-F238E27FC236}">
                <a16:creationId xmlns:a16="http://schemas.microsoft.com/office/drawing/2014/main" id="{53884EF2-D2D8-440E-A9E4-F6055C64D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5522913"/>
            <a:ext cx="58547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B6532CEE-79C1-47A6-BF1C-23E77232503E}"/>
              </a:ext>
            </a:extLst>
          </p:cNvPr>
          <p:cNvSpPr txBox="1">
            <a:spLocks noChangeArrowheads="1"/>
          </p:cNvSpPr>
          <p:nvPr/>
        </p:nvSpPr>
        <p:spPr bwMode="auto">
          <a:xfrm>
            <a:off x="1011238" y="1060450"/>
            <a:ext cx="10377487" cy="4616450"/>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fontAlgn="auto" hangingPunct="1">
              <a:spcBef>
                <a:spcPts val="0"/>
              </a:spcBef>
              <a:spcAft>
                <a:spcPts val="0"/>
              </a:spcAft>
              <a:defRPr/>
            </a:pPr>
            <a:r>
              <a:rPr lang="en-US" altLang="en-US" u="sng" dirty="0">
                <a:latin typeface="+mn-lt"/>
                <a:cs typeface="Arial" panose="020B0604020202020204" pitchFamily="34" charset="0"/>
              </a:rPr>
              <a:t>Finalised Workstreams:</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Land Constraints Identification &amp; Mapping</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High Level Urban Land Use Spatial Planning</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Natural Hazards</a:t>
            </a:r>
          </a:p>
          <a:p>
            <a:pPr marL="0" indent="0" eaLnBrk="1" fontAlgn="auto" hangingPunct="1">
              <a:spcBef>
                <a:spcPts val="0"/>
              </a:spcBef>
              <a:spcAft>
                <a:spcPts val="0"/>
              </a:spcAft>
              <a:defRPr/>
            </a:pPr>
            <a:r>
              <a:rPr lang="en-US" altLang="en-US" dirty="0">
                <a:latin typeface="+mn-lt"/>
                <a:cs typeface="Arial" panose="020B0604020202020204" pitchFamily="34" charset="0"/>
              </a:rPr>
              <a:t>4.    Stormwater Strategy; modelling, design strategy &amp; land-use optimisation</a:t>
            </a:r>
          </a:p>
          <a:p>
            <a:pPr marL="457200" indent="-457200" eaLnBrk="1" fontAlgn="auto" hangingPunct="1">
              <a:spcBef>
                <a:spcPts val="0"/>
              </a:spcBef>
              <a:spcAft>
                <a:spcPts val="0"/>
              </a:spcAft>
              <a:buFontTx/>
              <a:buAutoNum type="arabicPeriod" startAt="5"/>
              <a:defRPr/>
            </a:pPr>
            <a:r>
              <a:rPr lang="en-US" altLang="en-US" dirty="0">
                <a:latin typeface="+mn-lt"/>
                <a:cs typeface="Arial" panose="020B0604020202020204" pitchFamily="34" charset="0"/>
              </a:rPr>
              <a:t>Transportation &amp; Infrastructure Corridors; based on Multi-Model, Road  Corridor Design.</a:t>
            </a:r>
          </a:p>
          <a:p>
            <a:pPr marL="457200" indent="-457200" eaLnBrk="1" fontAlgn="auto" hangingPunct="1">
              <a:spcBef>
                <a:spcPts val="0"/>
              </a:spcBef>
              <a:spcAft>
                <a:spcPts val="0"/>
              </a:spcAft>
              <a:buFontTx/>
              <a:buAutoNum type="arabicPeriod" startAt="5"/>
              <a:defRPr/>
            </a:pPr>
            <a:r>
              <a:rPr lang="en-US" altLang="en-US" dirty="0">
                <a:latin typeface="+mn-lt"/>
                <a:cs typeface="Arial" panose="020B0604020202020204" pitchFamily="34" charset="0"/>
              </a:rPr>
              <a:t>Landscape and Visual Assessments.</a:t>
            </a:r>
          </a:p>
          <a:p>
            <a:pPr marL="0" indent="0" eaLnBrk="1" fontAlgn="auto" hangingPunct="1">
              <a:spcBef>
                <a:spcPts val="0"/>
              </a:spcBef>
              <a:spcAft>
                <a:spcPts val="0"/>
              </a:spcAft>
              <a:defRPr/>
            </a:pPr>
            <a:endParaRPr lang="en-US" altLang="en-US" sz="2000" dirty="0">
              <a:latin typeface="+mn-lt"/>
              <a:cs typeface="Arial" panose="020B0604020202020204" pitchFamily="34" charset="0"/>
            </a:endParaRPr>
          </a:p>
          <a:p>
            <a:pPr marL="0" indent="0" eaLnBrk="1" fontAlgn="auto" hangingPunct="1">
              <a:spcBef>
                <a:spcPts val="0"/>
              </a:spcBef>
              <a:spcAft>
                <a:spcPts val="0"/>
              </a:spcAft>
              <a:defRPr/>
            </a:pPr>
            <a:r>
              <a:rPr lang="en-US" altLang="en-US" u="sng" dirty="0">
                <a:latin typeface="+mn-lt"/>
                <a:cs typeface="Arial" panose="020B0604020202020204" pitchFamily="34" charset="0"/>
              </a:rPr>
              <a:t>Workstreams to be finalised:</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Tangata Whenua Consultation.</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NPSFM Wetland Identification and Consenting Pathways.</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Infrastructure Planning; centred on Water &amp; Wastewater.</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Planning Rules.</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Open Space Planning and Management.</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Development Contributions and Infrastructure Costings.</a:t>
            </a:r>
          </a:p>
          <a:p>
            <a:pPr marL="0" indent="0" eaLnBrk="1" fontAlgn="auto" hangingPunct="1">
              <a:spcBef>
                <a:spcPts val="0"/>
              </a:spcBef>
              <a:spcAft>
                <a:spcPts val="0"/>
              </a:spcAft>
              <a:defRPr/>
            </a:pPr>
            <a:endParaRPr lang="en-US" altLang="en-US" sz="2000" dirty="0">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anim calcmode="lin" valueType="num">
                                      <p:cBhvr additive="base">
                                        <p:cTn id="4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 calcmode="lin" valueType="num">
                                      <p:cBhvr additive="base">
                                        <p:cTn id="55"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 calcmode="lin" valueType="num">
                                      <p:cBhvr additive="base">
                                        <p:cTn id="61"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anim calcmode="lin" valueType="num">
                                      <p:cBhvr additive="base">
                                        <p:cTn id="67"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0">
                                            <p:txEl>
                                              <p:pRg st="12" end="12"/>
                                            </p:txEl>
                                          </p:spTgt>
                                        </p:tgtEl>
                                        <p:attrNameLst>
                                          <p:attrName>style.visibility</p:attrName>
                                        </p:attrNameLst>
                                      </p:cBhvr>
                                      <p:to>
                                        <p:strVal val="visible"/>
                                      </p:to>
                                    </p:set>
                                    <p:anim calcmode="lin" valueType="num">
                                      <p:cBhvr additive="base">
                                        <p:cTn id="73"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0">
                                            <p:txEl>
                                              <p:pRg st="13" end="13"/>
                                            </p:txEl>
                                          </p:spTgt>
                                        </p:tgtEl>
                                        <p:attrNameLst>
                                          <p:attrName>style.visibility</p:attrName>
                                        </p:attrNameLst>
                                      </p:cBhvr>
                                      <p:to>
                                        <p:strVal val="visible"/>
                                      </p:to>
                                    </p:set>
                                    <p:anim calcmode="lin" valueType="num">
                                      <p:cBhvr additive="base">
                                        <p:cTn id="79"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0">
                                            <p:txEl>
                                              <p:pRg st="14" end="14"/>
                                            </p:txEl>
                                          </p:spTgt>
                                        </p:tgtEl>
                                        <p:attrNameLst>
                                          <p:attrName>style.visibility</p:attrName>
                                        </p:attrNameLst>
                                      </p:cBhvr>
                                      <p:to>
                                        <p:strVal val="visible"/>
                                      </p:to>
                                    </p:set>
                                    <p:anim calcmode="lin" valueType="num">
                                      <p:cBhvr additive="base">
                                        <p:cTn id="8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Decorative Panel - Te Tukutuku">
            <a:extLst>
              <a:ext uri="{FF2B5EF4-FFF2-40B4-BE49-F238E27FC236}">
                <a16:creationId xmlns:a16="http://schemas.microsoft.com/office/drawing/2014/main" id="{DE8C7575-38AE-4163-98F9-FDE45F0C6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descr="Decorative Panel - Te Tukutuku">
            <a:extLst>
              <a:ext uri="{FF2B5EF4-FFF2-40B4-BE49-F238E27FC236}">
                <a16:creationId xmlns:a16="http://schemas.microsoft.com/office/drawing/2014/main" id="{CB929601-60FC-45F8-8C91-F11F04CCC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66F0264D-5E03-4E86-9C11-F6B820B34371}"/>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Surrounding Development </a:t>
            </a:r>
            <a:br>
              <a:rPr lang="en-AU" dirty="0">
                <a:solidFill>
                  <a:srgbClr val="009900"/>
                </a:solidFill>
              </a:rPr>
            </a:br>
            <a:endParaRPr lang="en-NZ" dirty="0">
              <a:solidFill>
                <a:schemeClr val="tx2">
                  <a:lumMod val="60000"/>
                  <a:lumOff val="40000"/>
                </a:schemeClr>
              </a:solidFill>
            </a:endParaRPr>
          </a:p>
        </p:txBody>
      </p:sp>
      <p:sp>
        <p:nvSpPr>
          <p:cNvPr id="10" name="Text Box 7">
            <a:extLst>
              <a:ext uri="{FF2B5EF4-FFF2-40B4-BE49-F238E27FC236}">
                <a16:creationId xmlns:a16="http://schemas.microsoft.com/office/drawing/2014/main" id="{97026F90-0989-4EBD-A85C-D4E42F9EC566}"/>
              </a:ext>
            </a:extLst>
          </p:cNvPr>
          <p:cNvSpPr txBox="1">
            <a:spLocks noChangeArrowheads="1"/>
          </p:cNvSpPr>
          <p:nvPr/>
        </p:nvSpPr>
        <p:spPr bwMode="auto">
          <a:xfrm>
            <a:off x="976313" y="1136650"/>
            <a:ext cx="10377487" cy="1754188"/>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Papamoa East Interchange (PEI): Due to commence in 2022 (subject to funding); completion in 2025.</a:t>
            </a: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The Sands Town Centre: Commencement of first stage 2022/23 based on PEI commencement. To see more on this substantial development directly adjacent to TK14 go to </a:t>
            </a:r>
            <a:r>
              <a:rPr lang="en-US" altLang="en-US" dirty="0">
                <a:latin typeface="+mn-lt"/>
                <a:cs typeface="Arial" panose="020B0604020202020204" pitchFamily="34" charset="0"/>
                <a:hlinkClick r:id="rId4"/>
              </a:rPr>
              <a:t>https://www.youtube.com/watch?v=uTnFT2vRdNw</a:t>
            </a:r>
            <a:endParaRPr lang="en-US" altLang="en-US" dirty="0">
              <a:latin typeface="+mn-lt"/>
              <a:cs typeface="Arial" panose="020B0604020202020204" pitchFamily="34" charset="0"/>
            </a:endParaRPr>
          </a:p>
          <a:p>
            <a:pPr marL="457200" indent="-457200" eaLnBrk="1" fontAlgn="auto" hangingPunct="1">
              <a:spcBef>
                <a:spcPts val="0"/>
              </a:spcBef>
              <a:spcAft>
                <a:spcPts val="0"/>
              </a:spcAft>
              <a:buFont typeface="+mj-lt"/>
              <a:buAutoNum type="arabicPeriod"/>
              <a:defRPr/>
            </a:pPr>
            <a:r>
              <a:rPr lang="en-US" altLang="en-US" dirty="0">
                <a:latin typeface="+mn-lt"/>
                <a:cs typeface="Arial" panose="020B0604020202020204" pitchFamily="34" charset="0"/>
              </a:rPr>
              <a:t>Rangiuru Business Park: Earthworks for Interchange and Subdivision commenced late 2021.</a:t>
            </a:r>
          </a:p>
        </p:txBody>
      </p:sp>
      <p:pic>
        <p:nvPicPr>
          <p:cNvPr id="67590" name="Picture 6">
            <a:extLst>
              <a:ext uri="{FF2B5EF4-FFF2-40B4-BE49-F238E27FC236}">
                <a16:creationId xmlns:a16="http://schemas.microsoft.com/office/drawing/2014/main" id="{380068CA-F711-4304-A8B7-2A1C7F852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2890838"/>
            <a:ext cx="3748087"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B12DC60F-3223-4009-AFF6-22205C8A774D}"/>
              </a:ext>
            </a:extLst>
          </p:cNvPr>
          <p:cNvSpPr/>
          <p:nvPr/>
        </p:nvSpPr>
        <p:spPr>
          <a:xfrm>
            <a:off x="976313" y="3500438"/>
            <a:ext cx="1258887" cy="996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ln>
                <a:solidFill>
                  <a:srgbClr val="FF0000"/>
                </a:solidFill>
              </a:ln>
              <a:noFill/>
            </a:endParaRPr>
          </a:p>
        </p:txBody>
      </p:sp>
      <p:sp>
        <p:nvSpPr>
          <p:cNvPr id="67592" name="TextBox 11">
            <a:extLst>
              <a:ext uri="{FF2B5EF4-FFF2-40B4-BE49-F238E27FC236}">
                <a16:creationId xmlns:a16="http://schemas.microsoft.com/office/drawing/2014/main" id="{E3A406D9-834C-43AF-AF8E-7C59E5C7234A}"/>
              </a:ext>
            </a:extLst>
          </p:cNvPr>
          <p:cNvSpPr txBox="1">
            <a:spLocks noChangeArrowheads="1"/>
          </p:cNvSpPr>
          <p:nvPr/>
        </p:nvSpPr>
        <p:spPr bwMode="auto">
          <a:xfrm>
            <a:off x="4941888" y="3429000"/>
            <a:ext cx="2779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a:solidFill>
                  <a:schemeClr val="tx1"/>
                </a:solidFill>
              </a:rPr>
              <a:t>Papamoa East Interchange</a:t>
            </a:r>
          </a:p>
        </p:txBody>
      </p:sp>
      <p:cxnSp>
        <p:nvCxnSpPr>
          <p:cNvPr id="14" name="Straight Arrow Connector 13">
            <a:extLst>
              <a:ext uri="{FF2B5EF4-FFF2-40B4-BE49-F238E27FC236}">
                <a16:creationId xmlns:a16="http://schemas.microsoft.com/office/drawing/2014/main" id="{8588D51C-E9A4-402E-B0D4-8CEEB7A29D42}"/>
              </a:ext>
            </a:extLst>
          </p:cNvPr>
          <p:cNvCxnSpPr>
            <a:cxnSpLocks/>
          </p:cNvCxnSpPr>
          <p:nvPr/>
        </p:nvCxnSpPr>
        <p:spPr>
          <a:xfrm flipH="1">
            <a:off x="1736725" y="3633788"/>
            <a:ext cx="3205163" cy="2381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Decorative Panel - Te Tukutuku">
            <a:extLst>
              <a:ext uri="{FF2B5EF4-FFF2-40B4-BE49-F238E27FC236}">
                <a16:creationId xmlns:a16="http://schemas.microsoft.com/office/drawing/2014/main" id="{956DE630-DF41-4CFB-B65C-DD8C78F3F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Decorative Panel - Te Tukutuku">
            <a:extLst>
              <a:ext uri="{FF2B5EF4-FFF2-40B4-BE49-F238E27FC236}">
                <a16:creationId xmlns:a16="http://schemas.microsoft.com/office/drawing/2014/main" id="{AA817F07-6E87-496B-8875-93A1F4F72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EFB415C7-5F56-49AB-9C42-60A71E9E590B}"/>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TK14 Funding Opportunities</a:t>
            </a:r>
            <a:br>
              <a:rPr lang="en-AU" dirty="0">
                <a:solidFill>
                  <a:srgbClr val="009900"/>
                </a:solidFill>
              </a:rPr>
            </a:br>
            <a:endParaRPr lang="en-NZ" dirty="0">
              <a:solidFill>
                <a:schemeClr val="tx2">
                  <a:lumMod val="60000"/>
                  <a:lumOff val="40000"/>
                </a:schemeClr>
              </a:solidFill>
            </a:endParaRPr>
          </a:p>
        </p:txBody>
      </p:sp>
      <p:pic>
        <p:nvPicPr>
          <p:cNvPr id="69637" name="Picture 8">
            <a:extLst>
              <a:ext uri="{FF2B5EF4-FFF2-40B4-BE49-F238E27FC236}">
                <a16:creationId xmlns:a16="http://schemas.microsoft.com/office/drawing/2014/main" id="{8CF3EA3A-F8B7-43EE-8C61-0D520CD6F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7">
            <a:extLst>
              <a:ext uri="{FF2B5EF4-FFF2-40B4-BE49-F238E27FC236}">
                <a16:creationId xmlns:a16="http://schemas.microsoft.com/office/drawing/2014/main" id="{DC3D689A-1DFB-4F17-A5A3-3E81C976954D}"/>
              </a:ext>
            </a:extLst>
          </p:cNvPr>
          <p:cNvSpPr txBox="1">
            <a:spLocks noChangeArrowheads="1"/>
          </p:cNvSpPr>
          <p:nvPr/>
        </p:nvSpPr>
        <p:spPr bwMode="auto">
          <a:xfrm>
            <a:off x="976313" y="1033463"/>
            <a:ext cx="1037748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US" altLang="en-US" sz="2000">
                <a:solidFill>
                  <a:schemeClr val="tx1"/>
                </a:solidFill>
                <a:cs typeface="Arial" panose="020B0604020202020204" pitchFamily="34" charset="0"/>
              </a:rPr>
              <a:t>There have been significant government initiatives recently introduced to support and enable </a:t>
            </a:r>
            <a:r>
              <a:rPr lang="mi-NZ" altLang="en-US" sz="2000">
                <a:solidFill>
                  <a:schemeClr val="tx1"/>
                </a:solidFill>
                <a:ea typeface="Calibri" panose="020F0502020204030204" pitchFamily="34" charset="0"/>
                <a:cs typeface="Times New Roman" panose="02020603050405020304" pitchFamily="18" charset="0"/>
              </a:rPr>
              <a:t>Māori-led housing solutions. These iniatives are centred on </a:t>
            </a:r>
            <a:r>
              <a:rPr lang="en-NZ" altLang="en-US" sz="2000" i="1">
                <a:solidFill>
                  <a:srgbClr val="000000"/>
                </a:solidFill>
                <a:cs typeface="Times New Roman" panose="02020603050405020304" pitchFamily="18" charset="0"/>
              </a:rPr>
              <a:t>Whai Kāinga Whai Oranga,t</a:t>
            </a:r>
            <a:r>
              <a:rPr lang="mi-NZ" altLang="en-US" sz="2000">
                <a:solidFill>
                  <a:schemeClr val="tx1"/>
                </a:solidFill>
                <a:cs typeface="Times New Roman" panose="02020603050405020304" pitchFamily="18" charset="0"/>
              </a:rPr>
              <a:t>he $730m fund can provide investment for:</a:t>
            </a:r>
          </a:p>
          <a:p>
            <a:pPr eaLnBrk="1" hangingPunct="1">
              <a:lnSpc>
                <a:spcPct val="100000"/>
              </a:lnSpc>
              <a:spcBef>
                <a:spcPct val="0"/>
              </a:spcBef>
              <a:buFont typeface="Footlight MT Light" panose="0204060206030A020304" pitchFamily="18" charset="0"/>
              <a:buAutoNum type="arabicPeriod"/>
            </a:pPr>
            <a:r>
              <a:rPr lang="en-US" altLang="en-US" sz="2000">
                <a:solidFill>
                  <a:schemeClr val="tx1"/>
                </a:solidFill>
                <a:cs typeface="Arial" panose="020B0604020202020204" pitchFamily="34" charset="0"/>
              </a:rPr>
              <a:t>Increasing organisational capability and capacity to deliver </a:t>
            </a:r>
            <a:r>
              <a:rPr lang="mi-NZ" altLang="en-US" sz="2000">
                <a:solidFill>
                  <a:schemeClr val="tx1"/>
                </a:solidFill>
                <a:cs typeface="Calibri" panose="020F0502020204030204" pitchFamily="34" charset="0"/>
              </a:rPr>
              <a:t>Māori-led housing solutions</a:t>
            </a:r>
            <a:r>
              <a:rPr lang="en-US" altLang="en-US" sz="2000">
                <a:solidFill>
                  <a:schemeClr val="tx1"/>
                </a:solidFill>
                <a:cs typeface="Arial" panose="020B0604020202020204" pitchFamily="34" charset="0"/>
              </a:rPr>
              <a:t>.</a:t>
            </a:r>
          </a:p>
          <a:p>
            <a:pPr eaLnBrk="1" hangingPunct="1">
              <a:lnSpc>
                <a:spcPct val="100000"/>
              </a:lnSpc>
              <a:spcBef>
                <a:spcPct val="0"/>
              </a:spcBef>
              <a:buFont typeface="Footlight MT Light" panose="0204060206030A020304" pitchFamily="18" charset="0"/>
              <a:buAutoNum type="arabicPeriod"/>
            </a:pPr>
            <a:r>
              <a:rPr lang="en-US" altLang="en-US" sz="2000">
                <a:solidFill>
                  <a:schemeClr val="tx1"/>
                </a:solidFill>
                <a:cs typeface="Arial" panose="020B0604020202020204" pitchFamily="34" charset="0"/>
              </a:rPr>
              <a:t>Delivery of new or upgraded infrastructure to increase the supply of build ready land.</a:t>
            </a:r>
          </a:p>
          <a:p>
            <a:pPr eaLnBrk="1" hangingPunct="1">
              <a:lnSpc>
                <a:spcPct val="100000"/>
              </a:lnSpc>
              <a:spcBef>
                <a:spcPct val="0"/>
              </a:spcBef>
              <a:buFont typeface="Footlight MT Light" panose="0204060206030A020304" pitchFamily="18" charset="0"/>
              <a:buAutoNum type="arabicPeriod"/>
            </a:pPr>
            <a:r>
              <a:rPr lang="en-US" altLang="en-US" sz="2000">
                <a:solidFill>
                  <a:schemeClr val="tx1"/>
                </a:solidFill>
                <a:cs typeface="Arial" panose="020B0604020202020204" pitchFamily="34" charset="0"/>
              </a:rPr>
              <a:t>Housing project that increase the supply of housing provided by </a:t>
            </a:r>
            <a:r>
              <a:rPr lang="mi-NZ" altLang="en-US" sz="2000">
                <a:solidFill>
                  <a:schemeClr val="tx1"/>
                </a:solidFill>
                <a:cs typeface="Calibri" panose="020F0502020204030204" pitchFamily="34" charset="0"/>
              </a:rPr>
              <a:t>Māori</a:t>
            </a:r>
            <a:r>
              <a:rPr lang="en-US" altLang="en-US" sz="2000">
                <a:solidFill>
                  <a:schemeClr val="tx1"/>
                </a:solidFill>
                <a:cs typeface="Arial" panose="020B0604020202020204" pitchFamily="34" charset="0"/>
              </a:rPr>
              <a:t>.</a:t>
            </a:r>
          </a:p>
          <a:p>
            <a:pPr eaLnBrk="1" hangingPunct="1">
              <a:lnSpc>
                <a:spcPct val="100000"/>
              </a:lnSpc>
              <a:spcBef>
                <a:spcPct val="0"/>
              </a:spcBef>
              <a:buFontTx/>
              <a:buNone/>
            </a:pPr>
            <a:endParaRPr lang="en-US" altLang="en-US" sz="2000">
              <a:solidFill>
                <a:schemeClr val="tx1"/>
              </a:solidFill>
              <a:cs typeface="Arial" panose="020B0604020202020204" pitchFamily="34" charset="0"/>
            </a:endParaRPr>
          </a:p>
          <a:p>
            <a:pPr eaLnBrk="1" hangingPunct="1">
              <a:lnSpc>
                <a:spcPct val="100000"/>
              </a:lnSpc>
              <a:spcBef>
                <a:spcPct val="0"/>
              </a:spcBef>
              <a:buFontTx/>
              <a:buNone/>
            </a:pPr>
            <a:r>
              <a:rPr lang="en-US" altLang="en-US" sz="2000">
                <a:solidFill>
                  <a:schemeClr val="tx1"/>
                </a:solidFill>
                <a:cs typeface="Arial" panose="020B0604020202020204" pitchFamily="34" charset="0"/>
              </a:rPr>
              <a:t>There is the opportunity for up to 1,500 (approx) residential dwellings on the TK14 land.</a:t>
            </a:r>
          </a:p>
          <a:p>
            <a:pPr eaLnBrk="1" hangingPunct="1">
              <a:lnSpc>
                <a:spcPct val="100000"/>
              </a:lnSpc>
              <a:spcBef>
                <a:spcPct val="0"/>
              </a:spcBef>
              <a:buFontTx/>
              <a:buNone/>
            </a:pPr>
            <a:endParaRPr lang="en-US" altLang="en-US" sz="2000">
              <a:solidFill>
                <a:schemeClr val="tx1"/>
              </a:solidFill>
              <a:cs typeface="Arial" panose="020B0604020202020204" pitchFamily="34" charset="0"/>
            </a:endParaRPr>
          </a:p>
          <a:p>
            <a:pPr eaLnBrk="1" hangingPunct="1">
              <a:lnSpc>
                <a:spcPct val="100000"/>
              </a:lnSpc>
              <a:spcBef>
                <a:spcPct val="0"/>
              </a:spcBef>
              <a:buFontTx/>
              <a:buNone/>
            </a:pPr>
            <a:r>
              <a:rPr lang="en-US" altLang="en-US" sz="2000">
                <a:solidFill>
                  <a:schemeClr val="tx1"/>
                </a:solidFill>
                <a:cs typeface="Arial" panose="020B0604020202020204" pitchFamily="34" charset="0"/>
              </a:rPr>
              <a:t>The Trustees have prepared and have lodged an Expression of Interest Application with Te Puni </a:t>
            </a:r>
            <a:r>
              <a:rPr lang="en-NZ" altLang="en-US" sz="2000">
                <a:solidFill>
                  <a:schemeClr val="tx1"/>
                </a:solidFill>
                <a:cs typeface="Times New Roman" panose="02020603050405020304" pitchFamily="18" charset="0"/>
              </a:rPr>
              <a:t>Kōkiri to fund a detailed business case and feasibility for housing on the TK14 land and provide infrastructure for the housing.</a:t>
            </a:r>
            <a:endParaRPr lang="en-US" altLang="en-US" sz="2000">
              <a:solidFill>
                <a:schemeClr val="tx1"/>
              </a:solidFill>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Decorative Panel - Te Tukutuku">
            <a:extLst>
              <a:ext uri="{FF2B5EF4-FFF2-40B4-BE49-F238E27FC236}">
                <a16:creationId xmlns:a16="http://schemas.microsoft.com/office/drawing/2014/main" id="{6B7CF675-7770-4857-B0BA-1D1E3815F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descr="Decorative Panel - Te Tukutuku">
            <a:extLst>
              <a:ext uri="{FF2B5EF4-FFF2-40B4-BE49-F238E27FC236}">
                <a16:creationId xmlns:a16="http://schemas.microsoft.com/office/drawing/2014/main" id="{57111835-0B62-43EC-9607-6E35CCAE2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A532AE8D-5467-4536-8C2E-FB11ED8C352B}"/>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Other Funding Opportunities</a:t>
            </a:r>
            <a:br>
              <a:rPr lang="en-AU" dirty="0">
                <a:solidFill>
                  <a:srgbClr val="009900"/>
                </a:solidFill>
              </a:rPr>
            </a:br>
            <a:endParaRPr lang="en-NZ" dirty="0">
              <a:solidFill>
                <a:schemeClr val="tx2">
                  <a:lumMod val="60000"/>
                  <a:lumOff val="40000"/>
                </a:schemeClr>
              </a:solidFill>
            </a:endParaRPr>
          </a:p>
        </p:txBody>
      </p:sp>
      <p:pic>
        <p:nvPicPr>
          <p:cNvPr id="71685" name="Picture 8">
            <a:extLst>
              <a:ext uri="{FF2B5EF4-FFF2-40B4-BE49-F238E27FC236}">
                <a16:creationId xmlns:a16="http://schemas.microsoft.com/office/drawing/2014/main" id="{F6140C25-C4D8-4A42-B9A4-82E0FBFC3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7">
            <a:extLst>
              <a:ext uri="{FF2B5EF4-FFF2-40B4-BE49-F238E27FC236}">
                <a16:creationId xmlns:a16="http://schemas.microsoft.com/office/drawing/2014/main" id="{310ADD68-EF15-463B-A4C1-9C493BD05055}"/>
              </a:ext>
            </a:extLst>
          </p:cNvPr>
          <p:cNvSpPr txBox="1">
            <a:spLocks noChangeArrowheads="1"/>
          </p:cNvSpPr>
          <p:nvPr/>
        </p:nvSpPr>
        <p:spPr bwMode="auto">
          <a:xfrm>
            <a:off x="976313" y="1136650"/>
            <a:ext cx="103774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000">
                <a:solidFill>
                  <a:schemeClr val="tx1"/>
                </a:solidFill>
                <a:cs typeface="Arial" panose="020B0604020202020204" pitchFamily="34" charset="0"/>
              </a:rPr>
              <a:t>Other </a:t>
            </a:r>
            <a:r>
              <a:rPr lang="mi-NZ" altLang="en-US" sz="2000">
                <a:solidFill>
                  <a:schemeClr val="tx1"/>
                </a:solidFill>
                <a:ea typeface="Calibri" panose="020F0502020204030204" pitchFamily="34" charset="0"/>
                <a:cs typeface="Times New Roman" panose="02020603050405020304" pitchFamily="18" charset="0"/>
              </a:rPr>
              <a:t>Funding opportunities include:</a:t>
            </a:r>
          </a:p>
          <a:p>
            <a:pPr eaLnBrk="1" hangingPunct="1">
              <a:lnSpc>
                <a:spcPct val="100000"/>
              </a:lnSpc>
              <a:spcBef>
                <a:spcPct val="0"/>
              </a:spcBef>
              <a:buFont typeface="Footlight MT Light" panose="0204060206030A020304" pitchFamily="18" charset="0"/>
              <a:buAutoNum type="arabicPeriod"/>
            </a:pPr>
            <a:r>
              <a:rPr lang="mi-NZ" altLang="en-US" sz="2000">
                <a:solidFill>
                  <a:schemeClr val="tx1"/>
                </a:solidFill>
                <a:ea typeface="Calibri" panose="020F0502020204030204" pitchFamily="34" charset="0"/>
                <a:cs typeface="Times New Roman" panose="02020603050405020304" pitchFamily="18" charset="0"/>
              </a:rPr>
              <a:t>Progressive Home Ownership Funding via </a:t>
            </a:r>
            <a:r>
              <a:rPr lang="en-NZ" altLang="en-US" sz="2000">
                <a:solidFill>
                  <a:schemeClr val="tx1"/>
                </a:solidFill>
                <a:cs typeface="Times New Roman" panose="02020603050405020304" pitchFamily="18" charset="0"/>
              </a:rPr>
              <a:t>Te Au Taketake, the Iwi and Māori pathway.</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Times New Roman" panose="02020603050405020304" pitchFamily="18" charset="0"/>
              </a:rPr>
              <a:t>Infrastructure Acceleration Fund (TCC applications).</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Times New Roman" panose="02020603050405020304" pitchFamily="18" charset="0"/>
              </a:rPr>
              <a:t>Housing Infrastructure Fund (TCC application).</a:t>
            </a:r>
          </a:p>
          <a:p>
            <a:pPr eaLnBrk="1" hangingPunct="1">
              <a:lnSpc>
                <a:spcPct val="100000"/>
              </a:lnSpc>
              <a:spcBef>
                <a:spcPct val="0"/>
              </a:spcBef>
              <a:buFontTx/>
              <a:buNone/>
            </a:pPr>
            <a:r>
              <a:rPr lang="mi-NZ" altLang="en-US" sz="2000">
                <a:solidFill>
                  <a:schemeClr val="tx1"/>
                </a:solidFill>
                <a:cs typeface="Arial" panose="020B0604020202020204" pitchFamily="34" charset="0"/>
              </a:rPr>
              <a:t>The feasibiliity funding will provide </a:t>
            </a:r>
            <a:r>
              <a:rPr lang="mi-NZ" altLang="en-US" sz="2000">
                <a:solidFill>
                  <a:schemeClr val="tx1"/>
                </a:solidFill>
                <a:cs typeface="Calibri" panose="020F0502020204030204" pitchFamily="34" charset="0"/>
              </a:rPr>
              <a:t>greater certainty regarding infrastructure and land uses</a:t>
            </a:r>
            <a:r>
              <a:rPr lang="en-NZ" altLang="en-US" sz="2000">
                <a:solidFill>
                  <a:schemeClr val="tx1"/>
                </a:solidFill>
                <a:cs typeface="Calibri" panose="020F0502020204030204" pitchFamily="34" charset="0"/>
              </a:rPr>
              <a:t>, and allow further applications for funding to be made.  </a:t>
            </a:r>
            <a:endParaRPr lang="en-NZ" altLang="en-US" sz="2000">
              <a:solidFill>
                <a:schemeClr val="tx1"/>
              </a:solidFill>
              <a:cs typeface="Arial" panose="020B0604020202020204" pitchFamily="34" charset="0"/>
            </a:endParaRPr>
          </a:p>
          <a:p>
            <a:pPr eaLnBrk="1" hangingPunct="1">
              <a:lnSpc>
                <a:spcPct val="100000"/>
              </a:lnSpc>
              <a:spcBef>
                <a:spcPct val="0"/>
              </a:spcBef>
              <a:buFontTx/>
              <a:buNone/>
            </a:pPr>
            <a:endParaRPr lang="en-NZ" altLang="en-US" sz="2000">
              <a:solidFill>
                <a:schemeClr val="tx1"/>
              </a:solidFill>
              <a:cs typeface="Arial" panose="020B0604020202020204" pitchFamily="34" charset="0"/>
            </a:endParaRPr>
          </a:p>
          <a:p>
            <a:pPr eaLnBrk="1" hangingPunct="1">
              <a:lnSpc>
                <a:spcPct val="100000"/>
              </a:lnSpc>
              <a:spcBef>
                <a:spcPct val="0"/>
              </a:spcBef>
              <a:buFontTx/>
              <a:buNone/>
            </a:pPr>
            <a:r>
              <a:rPr lang="en-NZ" altLang="en-US" sz="2000">
                <a:solidFill>
                  <a:schemeClr val="tx1"/>
                </a:solidFill>
                <a:cs typeface="Arial" panose="020B0604020202020204" pitchFamily="34" charset="0"/>
              </a:rPr>
              <a:t>The high-level infrastructure costs to fully develop TK14 lands are $80m (approx), the Trustees acknowledge that these costs will need to be funded by a range of funding sources and opportunities.</a:t>
            </a:r>
          </a:p>
          <a:p>
            <a:pPr eaLnBrk="1" hangingPunct="1">
              <a:lnSpc>
                <a:spcPct val="100000"/>
              </a:lnSpc>
              <a:spcBef>
                <a:spcPct val="0"/>
              </a:spcBef>
              <a:buFontTx/>
              <a:buNone/>
            </a:pPr>
            <a:endParaRPr lang="en-US" altLang="en-US" sz="2000">
              <a:solidFill>
                <a:schemeClr val="tx1"/>
              </a:solidFill>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Decorative Panel - Te Tukutuku">
            <a:extLst>
              <a:ext uri="{FF2B5EF4-FFF2-40B4-BE49-F238E27FC236}">
                <a16:creationId xmlns:a16="http://schemas.microsoft.com/office/drawing/2014/main" id="{67B5CFEC-2F62-4E5F-A4F5-AD3054B2F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4" descr="Decorative Panel - Te Tukutuku">
            <a:extLst>
              <a:ext uri="{FF2B5EF4-FFF2-40B4-BE49-F238E27FC236}">
                <a16:creationId xmlns:a16="http://schemas.microsoft.com/office/drawing/2014/main" id="{7D7DCF7A-7924-4A41-8FAD-42A097963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CF8A3CEE-5F69-49FB-9003-3A6E357CFB9D}"/>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Planning Timeline</a:t>
            </a:r>
            <a:br>
              <a:rPr lang="en-AU" dirty="0">
                <a:solidFill>
                  <a:srgbClr val="009900"/>
                </a:solidFill>
              </a:rPr>
            </a:br>
            <a:endParaRPr lang="en-NZ" dirty="0">
              <a:solidFill>
                <a:schemeClr val="tx2">
                  <a:lumMod val="60000"/>
                  <a:lumOff val="40000"/>
                </a:schemeClr>
              </a:solidFill>
            </a:endParaRPr>
          </a:p>
        </p:txBody>
      </p:sp>
      <p:pic>
        <p:nvPicPr>
          <p:cNvPr id="73733" name="Picture 8">
            <a:extLst>
              <a:ext uri="{FF2B5EF4-FFF2-40B4-BE49-F238E27FC236}">
                <a16:creationId xmlns:a16="http://schemas.microsoft.com/office/drawing/2014/main" id="{8A5F593B-7357-4AD6-B13C-63F4BD2FF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BDE56176-B295-40AF-A5A1-EC0570D395E5}"/>
              </a:ext>
            </a:extLst>
          </p:cNvPr>
          <p:cNvSpPr txBox="1">
            <a:spLocks noChangeArrowheads="1"/>
          </p:cNvSpPr>
          <p:nvPr/>
        </p:nvSpPr>
        <p:spPr bwMode="auto">
          <a:xfrm>
            <a:off x="976313" y="1136650"/>
            <a:ext cx="10377487" cy="2155825"/>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fontAlgn="auto" hangingPunct="1">
              <a:spcBef>
                <a:spcPts val="0"/>
              </a:spcBef>
              <a:spcAft>
                <a:spcPts val="0"/>
              </a:spcAft>
              <a:defRPr/>
            </a:pPr>
            <a:r>
              <a:rPr lang="en-NZ" altLang="en-US" sz="2200" dirty="0">
                <a:latin typeface="+mn-lt"/>
                <a:cs typeface="Arial" panose="020B0604020202020204" pitchFamily="34" charset="0"/>
              </a:rPr>
              <a:t>The current projected Planning Timeline is:</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TK14 owner and owner participation hui and feedback.</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TK14 </a:t>
            </a:r>
            <a:r>
              <a:rPr lang="mi-NZ" sz="2200" dirty="0">
                <a:latin typeface="+mn-lt"/>
                <a:ea typeface="Calibri" panose="020F0502020204030204" pitchFamily="34" charset="0"/>
                <a:cs typeface="Times New Roman" panose="02020603050405020304" pitchFamily="18" charset="0"/>
              </a:rPr>
              <a:t>Māori Land Court applications subject to owner approval.</a:t>
            </a:r>
            <a:endParaRPr lang="en-NZ" altLang="en-US" sz="2200" dirty="0">
              <a:latin typeface="+mn-lt"/>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(late): Te Tumu Plan Change Lodged and Notified (by TCC).</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2022 – 2024: Plan Change Process.</a:t>
            </a:r>
          </a:p>
          <a:p>
            <a:pPr marL="342900" indent="-342900" eaLnBrk="1" fontAlgn="auto" hangingPunct="1">
              <a:spcBef>
                <a:spcPts val="0"/>
              </a:spcBef>
              <a:spcAft>
                <a:spcPts val="0"/>
              </a:spcAft>
              <a:buFont typeface="Arial" panose="020B0604020202020204" pitchFamily="34" charset="0"/>
              <a:buChar char="•"/>
              <a:defRPr/>
            </a:pPr>
            <a:r>
              <a:rPr lang="en-NZ" altLang="en-US" sz="2200" dirty="0">
                <a:latin typeface="+mn-lt"/>
                <a:cs typeface="Arial" panose="020B0604020202020204" pitchFamily="34" charset="0"/>
              </a:rPr>
              <a:t>2025 – 2026: Commence Development.</a:t>
            </a:r>
            <a:endParaRPr lang="en-US" altLang="en-US" sz="2200" dirty="0">
              <a:latin typeface="+mn-lt"/>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Decorative Panel - Te Tukutuku">
            <a:extLst>
              <a:ext uri="{FF2B5EF4-FFF2-40B4-BE49-F238E27FC236}">
                <a16:creationId xmlns:a16="http://schemas.microsoft.com/office/drawing/2014/main" id="{7EE4E3B5-EF8F-4B64-B76E-8EDF50635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4" descr="Decorative Panel - Te Tukutuku">
            <a:extLst>
              <a:ext uri="{FF2B5EF4-FFF2-40B4-BE49-F238E27FC236}">
                <a16:creationId xmlns:a16="http://schemas.microsoft.com/office/drawing/2014/main" id="{F63F89C1-A02F-4CFA-8C98-D327E305A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57D4D4B5-F58B-47A1-99D0-B537F2C35598}"/>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altLang="en-US" sz="4000" dirty="0">
                <a:solidFill>
                  <a:schemeClr val="tx2">
                    <a:lumMod val="60000"/>
                    <a:lumOff val="40000"/>
                  </a:schemeClr>
                </a:solidFill>
              </a:rPr>
              <a:t>Te Tumu Development Update</a:t>
            </a:r>
            <a:br>
              <a:rPr lang="en-AU" dirty="0">
                <a:solidFill>
                  <a:srgbClr val="009900"/>
                </a:solidFill>
              </a:rPr>
            </a:br>
            <a:endParaRPr lang="en-NZ" dirty="0">
              <a:solidFill>
                <a:schemeClr val="tx2">
                  <a:lumMod val="60000"/>
                  <a:lumOff val="40000"/>
                </a:schemeClr>
              </a:solidFill>
            </a:endParaRPr>
          </a:p>
        </p:txBody>
      </p:sp>
      <p:pic>
        <p:nvPicPr>
          <p:cNvPr id="75781" name="Picture 8">
            <a:extLst>
              <a:ext uri="{FF2B5EF4-FFF2-40B4-BE49-F238E27FC236}">
                <a16:creationId xmlns:a16="http://schemas.microsoft.com/office/drawing/2014/main" id="{BA95E4B6-E02C-4FFE-9C7B-59F437705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F7D94EFC-3EA3-4AFC-BEFF-6763EC785797}"/>
              </a:ext>
            </a:extLst>
          </p:cNvPr>
          <p:cNvSpPr txBox="1">
            <a:spLocks noChangeArrowheads="1"/>
          </p:cNvSpPr>
          <p:nvPr/>
        </p:nvSpPr>
        <p:spPr bwMode="auto">
          <a:xfrm>
            <a:off x="976313" y="1136650"/>
            <a:ext cx="10377487" cy="2954338"/>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r>
              <a:rPr lang="en-NZ" sz="2400" u="sng" dirty="0">
                <a:solidFill>
                  <a:schemeClr val="bg2">
                    <a:lumMod val="10000"/>
                  </a:schemeClr>
                </a:solidFill>
                <a:latin typeface="+mn-lt"/>
              </a:rPr>
              <a:t>Questions &amp; Answers from Hui #1:</a:t>
            </a:r>
          </a:p>
          <a:p>
            <a:pPr marL="457200" lvl="1" indent="0" fontAlgn="auto">
              <a:spcAft>
                <a:spcPts val="0"/>
              </a:spcAft>
              <a:defRPr/>
            </a:pPr>
            <a:r>
              <a:rPr lang="en-US" dirty="0">
                <a:solidFill>
                  <a:schemeClr val="bg2">
                    <a:lumMod val="10000"/>
                  </a:schemeClr>
                </a:solidFill>
                <a:latin typeface="+mn-lt"/>
              </a:rPr>
              <a:t>Q1: Why does the Trust needs to be involved now and could instead wait for development to occur around them?</a:t>
            </a:r>
          </a:p>
          <a:p>
            <a:pPr marL="457200" lvl="1" indent="0" fontAlgn="auto">
              <a:spcAft>
                <a:spcPts val="0"/>
              </a:spcAft>
              <a:defRPr/>
            </a:pPr>
            <a:r>
              <a:rPr lang="en-US" dirty="0">
                <a:solidFill>
                  <a:schemeClr val="bg2">
                    <a:lumMod val="10000"/>
                  </a:schemeClr>
                </a:solidFill>
                <a:latin typeface="+mn-lt"/>
              </a:rPr>
              <a:t>A1: The Trustees believe it is in the best interests of the Trust and its owners to be actively involved now to ensure that the best outcomes are secured for the future of the Trust with regard to enabling the Trustee Guiding Principles to be achieved. The development is happening next to the Trust land, and the Trustees consider that this presents owners with a unique opportunity to create leverage and best outcomes for the future.  </a:t>
            </a:r>
          </a:p>
          <a:p>
            <a:pPr marL="457200" lvl="1" indent="0" fontAlgn="auto">
              <a:spcAft>
                <a:spcPts val="0"/>
              </a:spcAft>
              <a:defRPr/>
            </a:pPr>
            <a:r>
              <a:rPr lang="en-US" dirty="0">
                <a:solidFill>
                  <a:schemeClr val="bg2">
                    <a:lumMod val="10000"/>
                  </a:schemeClr>
                </a:solidFill>
                <a:latin typeface="+mn-lt"/>
              </a:rPr>
              <a:t>The alternative access (avoiding Trust land) is being considered, by way of a bridge over the river, but this option appears to be non-feasible.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29C9-DC8C-4A41-9289-43F4E18005A0}"/>
              </a:ext>
            </a:extLst>
          </p:cNvPr>
          <p:cNvSpPr>
            <a:spLocks noGrp="1"/>
          </p:cNvSpPr>
          <p:nvPr>
            <p:ph type="title"/>
          </p:nvPr>
        </p:nvSpPr>
        <p:spPr>
          <a:xfrm>
            <a:off x="838200" y="460375"/>
            <a:ext cx="10515600" cy="1268413"/>
          </a:xfrm>
        </p:spPr>
        <p:txBody>
          <a:bodyPr rtlCol="0">
            <a:normAutofit fontScale="90000"/>
          </a:bodyPr>
          <a:lstStyle/>
          <a:p>
            <a:pPr algn="ctr" eaLnBrk="1" fontAlgn="auto" hangingPunct="1">
              <a:spcAft>
                <a:spcPts val="0"/>
              </a:spcAft>
              <a:defRPr/>
            </a:pPr>
            <a:r>
              <a:rPr lang="en-US" dirty="0">
                <a:solidFill>
                  <a:srgbClr val="6D2929"/>
                </a:solidFill>
              </a:rPr>
              <a:t>Infrastructure Corridors &amp; Active Reserve  Options &amp; Process</a:t>
            </a:r>
          </a:p>
        </p:txBody>
      </p:sp>
      <p:pic>
        <p:nvPicPr>
          <p:cNvPr id="77827" name="Picture 4" descr="Decorative Panel - Te Tukutuku">
            <a:extLst>
              <a:ext uri="{FF2B5EF4-FFF2-40B4-BE49-F238E27FC236}">
                <a16:creationId xmlns:a16="http://schemas.microsoft.com/office/drawing/2014/main" id="{E5379E6B-AD35-4573-B297-D46253555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Decorative Panel - Te Tukutuku">
            <a:extLst>
              <a:ext uri="{FF2B5EF4-FFF2-40B4-BE49-F238E27FC236}">
                <a16:creationId xmlns:a16="http://schemas.microsoft.com/office/drawing/2014/main" id="{63C4786A-51D2-40C6-A535-26674BC02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9">
            <a:extLst>
              <a:ext uri="{FF2B5EF4-FFF2-40B4-BE49-F238E27FC236}">
                <a16:creationId xmlns:a16="http://schemas.microsoft.com/office/drawing/2014/main" id="{C06442FA-71CC-415B-A437-C022EACDC7A9}"/>
              </a:ext>
            </a:extLst>
          </p:cNvPr>
          <p:cNvSpPr txBox="1">
            <a:spLocks noChangeArrowheads="1"/>
          </p:cNvSpPr>
          <p:nvPr/>
        </p:nvSpPr>
        <p:spPr bwMode="auto">
          <a:xfrm>
            <a:off x="4627563" y="1812925"/>
            <a:ext cx="693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b="1">
                <a:solidFill>
                  <a:schemeClr val="tx1"/>
                </a:solidFill>
                <a:latin typeface="Calibri" panose="020F0502020204030204" pitchFamily="34" charset="0"/>
                <a:cs typeface="Calibri" panose="020F0502020204030204" pitchFamily="34" charset="0"/>
              </a:rPr>
              <a:t>The Boulevard (Purple)</a:t>
            </a:r>
            <a:endParaRPr lang="en-NZ" altLang="en-US">
              <a:solidFill>
                <a:schemeClr val="tx1"/>
              </a:solidFill>
              <a:latin typeface="Calibri" panose="020F0502020204030204" pitchFamily="34" charset="0"/>
              <a:cs typeface="Calibri" panose="020F0502020204030204" pitchFamily="34" charset="0"/>
            </a:endParaRP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 38m wide x 1350m total length (approx.) = 51,300m (5.13ha) approx.</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Note: this does not include intersections.  With intersections (at approx. 45m width) </a:t>
            </a:r>
            <a:r>
              <a:rPr lang="en-NZ" altLang="en-US" u="sng">
                <a:solidFill>
                  <a:schemeClr val="tx1"/>
                </a:solidFill>
                <a:latin typeface="Calibri" panose="020F0502020204030204" pitchFamily="34" charset="0"/>
                <a:cs typeface="Calibri" panose="020F0502020204030204" pitchFamily="34" charset="0"/>
              </a:rPr>
              <a:t>total area for corridor is approx. </a:t>
            </a:r>
            <a:r>
              <a:rPr lang="en-NZ" altLang="en-US" b="1" u="sng">
                <a:solidFill>
                  <a:schemeClr val="tx1"/>
                </a:solidFill>
                <a:latin typeface="Calibri" panose="020F0502020204030204" pitchFamily="34" charset="0"/>
                <a:cs typeface="Calibri" panose="020F0502020204030204" pitchFamily="34" charset="0"/>
              </a:rPr>
              <a:t>5.45ha.</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 </a:t>
            </a:r>
          </a:p>
          <a:p>
            <a:pPr eaLnBrk="1" hangingPunct="1">
              <a:lnSpc>
                <a:spcPct val="100000"/>
              </a:lnSpc>
              <a:spcBef>
                <a:spcPct val="0"/>
              </a:spcBef>
              <a:buFontTx/>
              <a:buNone/>
            </a:pPr>
            <a:r>
              <a:rPr lang="en-NZ" altLang="en-US" b="1">
                <a:solidFill>
                  <a:schemeClr val="tx1"/>
                </a:solidFill>
                <a:latin typeface="Calibri" panose="020F0502020204030204" pitchFamily="34" charset="0"/>
                <a:cs typeface="Calibri" panose="020F0502020204030204" pitchFamily="34" charset="0"/>
              </a:rPr>
              <a:t>Extension of Te Okuroa Drive (Blue) </a:t>
            </a:r>
            <a:endParaRPr lang="en-NZ" altLang="en-US">
              <a:solidFill>
                <a:schemeClr val="tx1"/>
              </a:solidFill>
              <a:latin typeface="Calibri" panose="020F0502020204030204" pitchFamily="34" charset="0"/>
              <a:cs typeface="Calibri" panose="020F0502020204030204" pitchFamily="34" charset="0"/>
            </a:endParaRP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 37m wide x 1160m total length (approx.) = 42,920m (4.29ha) approx..</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Note: this does not include intersections.  With intersections (at approx. 45m width) </a:t>
            </a:r>
            <a:r>
              <a:rPr lang="en-NZ" altLang="en-US" u="sng">
                <a:solidFill>
                  <a:schemeClr val="tx1"/>
                </a:solidFill>
                <a:latin typeface="Calibri" panose="020F0502020204030204" pitchFamily="34" charset="0"/>
                <a:cs typeface="Calibri" panose="020F0502020204030204" pitchFamily="34" charset="0"/>
              </a:rPr>
              <a:t>total area for corridor is approx. </a:t>
            </a:r>
            <a:r>
              <a:rPr lang="en-NZ" altLang="en-US" b="1" u="sng">
                <a:solidFill>
                  <a:schemeClr val="tx1"/>
                </a:solidFill>
                <a:latin typeface="Calibri" panose="020F0502020204030204" pitchFamily="34" charset="0"/>
                <a:cs typeface="Calibri" panose="020F0502020204030204" pitchFamily="34" charset="0"/>
              </a:rPr>
              <a:t>4.50ha</a:t>
            </a:r>
            <a:r>
              <a:rPr lang="en-NZ" altLang="en-US" u="sng">
                <a:solidFill>
                  <a:schemeClr val="tx1"/>
                </a:solidFill>
                <a:latin typeface="Calibri" panose="020F0502020204030204" pitchFamily="34" charset="0"/>
                <a:cs typeface="Calibri" panose="020F0502020204030204" pitchFamily="34" charset="0"/>
              </a:rPr>
              <a:t>.</a:t>
            </a:r>
          </a:p>
          <a:p>
            <a:pPr eaLnBrk="1" hangingPunct="1">
              <a:lnSpc>
                <a:spcPct val="100000"/>
              </a:lnSpc>
              <a:spcBef>
                <a:spcPct val="0"/>
              </a:spcBef>
              <a:buFontTx/>
              <a:buNone/>
            </a:pPr>
            <a:endParaRPr lang="en-NZ" altLang="en-US">
              <a:solidFill>
                <a:schemeClr val="tx1"/>
              </a:solidFill>
            </a:endParaRPr>
          </a:p>
          <a:p>
            <a:pPr eaLnBrk="1" hangingPunct="1">
              <a:lnSpc>
                <a:spcPct val="100000"/>
              </a:lnSpc>
              <a:spcBef>
                <a:spcPct val="0"/>
              </a:spcBef>
              <a:buFontTx/>
              <a:buNone/>
            </a:pPr>
            <a:r>
              <a:rPr lang="en-NZ" altLang="en-US" b="1">
                <a:solidFill>
                  <a:schemeClr val="tx1"/>
                </a:solidFill>
                <a:latin typeface="Calibri" panose="020F0502020204030204" pitchFamily="34" charset="0"/>
                <a:cs typeface="Calibri" panose="020F0502020204030204" pitchFamily="34" charset="0"/>
              </a:rPr>
              <a:t>Active Reserve (Red Circle)</a:t>
            </a:r>
          </a:p>
          <a:p>
            <a:pPr eaLnBrk="1" hangingPunct="1">
              <a:lnSpc>
                <a:spcPct val="100000"/>
              </a:lnSpc>
              <a:spcBef>
                <a:spcPct val="0"/>
              </a:spcBef>
              <a:buFontTx/>
              <a:buNone/>
            </a:pPr>
            <a:r>
              <a:rPr lang="en-NZ" altLang="en-US">
                <a:solidFill>
                  <a:schemeClr val="tx1"/>
                </a:solidFill>
                <a:latin typeface="Calibri" panose="020F0502020204030204" pitchFamily="34" charset="0"/>
                <a:cs typeface="Calibri" panose="020F0502020204030204" pitchFamily="34" charset="0"/>
              </a:rPr>
              <a:t>20 ha Active Reserve.</a:t>
            </a:r>
          </a:p>
        </p:txBody>
      </p:sp>
      <p:grpSp>
        <p:nvGrpSpPr>
          <p:cNvPr id="77830" name="Group 5">
            <a:extLst>
              <a:ext uri="{FF2B5EF4-FFF2-40B4-BE49-F238E27FC236}">
                <a16:creationId xmlns:a16="http://schemas.microsoft.com/office/drawing/2014/main" id="{63122BFF-15C8-4C25-80AC-CD29D5B8BC7A}"/>
              </a:ext>
            </a:extLst>
          </p:cNvPr>
          <p:cNvGrpSpPr>
            <a:grpSpLocks/>
          </p:cNvGrpSpPr>
          <p:nvPr/>
        </p:nvGrpSpPr>
        <p:grpSpPr bwMode="auto">
          <a:xfrm>
            <a:off x="838200" y="1230313"/>
            <a:ext cx="3354388" cy="5032375"/>
            <a:chOff x="838200" y="1728882"/>
            <a:chExt cx="2909633" cy="4437647"/>
          </a:xfrm>
        </p:grpSpPr>
        <p:pic>
          <p:nvPicPr>
            <p:cNvPr id="77831" name="Picture 8" descr="Diagram&#10;&#10;Description automatically generated">
              <a:extLst>
                <a:ext uri="{FF2B5EF4-FFF2-40B4-BE49-F238E27FC236}">
                  <a16:creationId xmlns:a16="http://schemas.microsoft.com/office/drawing/2014/main" id="{B5C58B8A-55E8-4643-894F-3DA32959D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83" t="7037" r="11423" b="3149"/>
            <a:stretch>
              <a:fillRect/>
            </a:stretch>
          </p:blipFill>
          <p:spPr bwMode="auto">
            <a:xfrm>
              <a:off x="838200" y="1728882"/>
              <a:ext cx="2909633" cy="443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336792EF-C661-47FD-9197-B3BA23593423}"/>
                </a:ext>
              </a:extLst>
            </p:cNvPr>
            <p:cNvSpPr/>
            <p:nvPr/>
          </p:nvSpPr>
          <p:spPr>
            <a:xfrm rot="2409262">
              <a:off x="1674049" y="3148369"/>
              <a:ext cx="995581" cy="7447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9538D44-6FBC-4DAF-B1C3-ECC53BDA2EE5}"/>
              </a:ext>
            </a:extLst>
          </p:cNvPr>
          <p:cNvSpPr>
            <a:spLocks noGrp="1" noChangeArrowheads="1"/>
          </p:cNvSpPr>
          <p:nvPr>
            <p:ph type="title"/>
          </p:nvPr>
        </p:nvSpPr>
        <p:spPr>
          <a:xfrm>
            <a:off x="838200" y="284163"/>
            <a:ext cx="10515600" cy="1201737"/>
          </a:xfrm>
        </p:spPr>
        <p:txBody>
          <a:bodyPr/>
          <a:lstStyle/>
          <a:p>
            <a:pPr algn="ctr" eaLnBrk="1" hangingPunct="1"/>
            <a:r>
              <a:rPr lang="en-US" altLang="en-US">
                <a:solidFill>
                  <a:srgbClr val="6D2929"/>
                </a:solidFill>
              </a:rPr>
              <a:t>Hui Agenda</a:t>
            </a:r>
          </a:p>
        </p:txBody>
      </p:sp>
      <p:sp>
        <p:nvSpPr>
          <p:cNvPr id="3" name="Content Placeholder 2">
            <a:extLst>
              <a:ext uri="{FF2B5EF4-FFF2-40B4-BE49-F238E27FC236}">
                <a16:creationId xmlns:a16="http://schemas.microsoft.com/office/drawing/2014/main" id="{B9B4DDA6-5996-4623-B7F6-EAF933AD2BD2}"/>
              </a:ext>
            </a:extLst>
          </p:cNvPr>
          <p:cNvSpPr>
            <a:spLocks noGrp="1" noChangeArrowheads="1"/>
          </p:cNvSpPr>
          <p:nvPr>
            <p:ph idx="1"/>
          </p:nvPr>
        </p:nvSpPr>
        <p:spPr>
          <a:xfrm>
            <a:off x="838200" y="1314450"/>
            <a:ext cx="10515600" cy="4792663"/>
          </a:xfrm>
        </p:spPr>
        <p:txBody>
          <a:bodyPr/>
          <a:lstStyle/>
          <a:p>
            <a:pPr eaLnBrk="1" hangingPunct="1"/>
            <a:r>
              <a:rPr lang="en-US" altLang="en-US" sz="2400"/>
              <a:t>Karakia and Preliminaries</a:t>
            </a:r>
          </a:p>
          <a:p>
            <a:pPr eaLnBrk="1" hangingPunct="1"/>
            <a:r>
              <a:rPr lang="en-US" altLang="en-US" sz="2400"/>
              <a:t>Engagement Hui Process and Purpose</a:t>
            </a:r>
          </a:p>
          <a:p>
            <a:pPr eaLnBrk="1" hangingPunct="1"/>
            <a:r>
              <a:rPr lang="en-US" altLang="en-US" sz="2400"/>
              <a:t>Summary of Feedback from Engagement Hui #1</a:t>
            </a:r>
          </a:p>
          <a:p>
            <a:pPr eaLnBrk="1" hangingPunct="1"/>
            <a:r>
              <a:rPr lang="en-US" altLang="en-US" sz="2400"/>
              <a:t>Cultural and Historical Overview</a:t>
            </a:r>
          </a:p>
          <a:p>
            <a:pPr eaLnBrk="1" hangingPunct="1"/>
            <a:r>
              <a:rPr lang="en-US" altLang="en-US" sz="2400"/>
              <a:t>Court of Appeal Decision</a:t>
            </a:r>
          </a:p>
          <a:p>
            <a:pPr eaLnBrk="1" hangingPunct="1"/>
            <a:r>
              <a:rPr lang="en-US" altLang="en-US" sz="2400"/>
              <a:t>Trustee Guiding Principles.</a:t>
            </a:r>
          </a:p>
          <a:p>
            <a:pPr eaLnBrk="1" hangingPunct="1"/>
            <a:r>
              <a:rPr lang="en-US" altLang="en-US" sz="2400"/>
              <a:t>Proposal for Trustee Rotation and Elections.</a:t>
            </a:r>
          </a:p>
          <a:p>
            <a:pPr eaLnBrk="1" hangingPunct="1"/>
            <a:r>
              <a:rPr lang="en-US" altLang="en-US" sz="2400"/>
              <a:t>Te Tumu Development Update.</a:t>
            </a:r>
          </a:p>
          <a:p>
            <a:pPr eaLnBrk="1" hangingPunct="1"/>
            <a:r>
              <a:rPr lang="en-US" altLang="en-US" sz="2400"/>
              <a:t>Options and Process for Infrastructure Corridors.</a:t>
            </a:r>
          </a:p>
          <a:p>
            <a:pPr eaLnBrk="1" hangingPunct="1"/>
            <a:r>
              <a:rPr lang="en-US" altLang="en-US" sz="2400"/>
              <a:t>Next Steps.</a:t>
            </a:r>
          </a:p>
          <a:p>
            <a:pPr lvl="1" eaLnBrk="1" hangingPunct="1"/>
            <a:endParaRPr lang="en-US" altLang="en-US"/>
          </a:p>
        </p:txBody>
      </p:sp>
      <p:pic>
        <p:nvPicPr>
          <p:cNvPr id="20484" name="Picture 4" descr="Decorative Panel - Te Tukutuku">
            <a:extLst>
              <a:ext uri="{FF2B5EF4-FFF2-40B4-BE49-F238E27FC236}">
                <a16:creationId xmlns:a16="http://schemas.microsoft.com/office/drawing/2014/main" id="{3D4A5B30-7CF7-401E-BF1F-9FC2C45A6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Decorative Panel - Te Tukutuku">
            <a:extLst>
              <a:ext uri="{FF2B5EF4-FFF2-40B4-BE49-F238E27FC236}">
                <a16:creationId xmlns:a16="http://schemas.microsoft.com/office/drawing/2014/main" id="{871C745B-928C-42BE-BAC3-45DF641F6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Decorative Panel - Te Tukutuku">
            <a:extLst>
              <a:ext uri="{FF2B5EF4-FFF2-40B4-BE49-F238E27FC236}">
                <a16:creationId xmlns:a16="http://schemas.microsoft.com/office/drawing/2014/main" id="{BBFD0D71-FC47-4B4C-AEFA-6A6B51FD2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4" descr="Decorative Panel - Te Tukutuku">
            <a:extLst>
              <a:ext uri="{FF2B5EF4-FFF2-40B4-BE49-F238E27FC236}">
                <a16:creationId xmlns:a16="http://schemas.microsoft.com/office/drawing/2014/main" id="{CB1B5540-A3FB-4957-BC09-CB5421FA4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513C3996-D1D5-43AF-BA59-EFCAF2FB56DF}"/>
              </a:ext>
            </a:extLst>
          </p:cNvPr>
          <p:cNvSpPr>
            <a:spLocks noGrp="1"/>
          </p:cNvSpPr>
          <p:nvPr>
            <p:ph type="title"/>
          </p:nvPr>
        </p:nvSpPr>
        <p:spPr>
          <a:xfrm>
            <a:off x="314325" y="904875"/>
            <a:ext cx="11514138"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Infrastructure Corridors &amp; Active Reserve|TK14 Benefits </a:t>
            </a:r>
            <a:br>
              <a:rPr lang="en-AU" dirty="0">
                <a:solidFill>
                  <a:srgbClr val="009900"/>
                </a:solidFill>
              </a:rPr>
            </a:br>
            <a:endParaRPr lang="en-NZ" dirty="0">
              <a:solidFill>
                <a:schemeClr val="tx2">
                  <a:lumMod val="60000"/>
                  <a:lumOff val="40000"/>
                </a:schemeClr>
              </a:solidFill>
            </a:endParaRPr>
          </a:p>
        </p:txBody>
      </p:sp>
      <p:pic>
        <p:nvPicPr>
          <p:cNvPr id="79877" name="Picture 8">
            <a:extLst>
              <a:ext uri="{FF2B5EF4-FFF2-40B4-BE49-F238E27FC236}">
                <a16:creationId xmlns:a16="http://schemas.microsoft.com/office/drawing/2014/main" id="{3CAD908C-2875-4016-90BA-7C22AF89A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7">
            <a:extLst>
              <a:ext uri="{FF2B5EF4-FFF2-40B4-BE49-F238E27FC236}">
                <a16:creationId xmlns:a16="http://schemas.microsoft.com/office/drawing/2014/main" id="{3651FD37-775F-4C30-93C8-84FD24A7FF09}"/>
              </a:ext>
            </a:extLst>
          </p:cNvPr>
          <p:cNvSpPr txBox="1">
            <a:spLocks noChangeArrowheads="1"/>
          </p:cNvSpPr>
          <p:nvPr/>
        </p:nvSpPr>
        <p:spPr bwMode="auto">
          <a:xfrm>
            <a:off x="976313" y="1136650"/>
            <a:ext cx="1037748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200">
                <a:solidFill>
                  <a:schemeClr val="tx1"/>
                </a:solidFill>
                <a:cs typeface="Arial" panose="020B0604020202020204" pitchFamily="34" charset="0"/>
              </a:rPr>
              <a:t>The benefits of the infrastructure corridors and Active Reserve to TK14 include:</a:t>
            </a:r>
          </a:p>
          <a:p>
            <a:pPr eaLnBrk="1" hangingPunct="1">
              <a:lnSpc>
                <a:spcPct val="100000"/>
              </a:lnSpc>
              <a:spcBef>
                <a:spcPct val="0"/>
              </a:spcBef>
            </a:pPr>
            <a:r>
              <a:rPr lang="en-NZ" altLang="en-US" sz="2200">
                <a:solidFill>
                  <a:schemeClr val="tx1"/>
                </a:solidFill>
                <a:cs typeface="Arial" panose="020B0604020202020204" pitchFamily="34" charset="0"/>
              </a:rPr>
              <a:t>Enabling the Te Tumu Plan Change and in turn the Trustee Guiding Principles.</a:t>
            </a:r>
          </a:p>
          <a:p>
            <a:pPr eaLnBrk="1" hangingPunct="1">
              <a:lnSpc>
                <a:spcPct val="100000"/>
              </a:lnSpc>
              <a:spcBef>
                <a:spcPct val="0"/>
              </a:spcBef>
            </a:pPr>
            <a:r>
              <a:rPr lang="en-NZ" altLang="en-US" sz="2200">
                <a:solidFill>
                  <a:schemeClr val="tx1"/>
                </a:solidFill>
                <a:cs typeface="Arial" panose="020B0604020202020204" pitchFamily="34" charset="0"/>
              </a:rPr>
              <a:t>Provides required infrastructure to TK14 for housing and commercial development.</a:t>
            </a:r>
          </a:p>
          <a:p>
            <a:pPr eaLnBrk="1" hangingPunct="1">
              <a:lnSpc>
                <a:spcPct val="100000"/>
              </a:lnSpc>
              <a:spcBef>
                <a:spcPct val="0"/>
              </a:spcBef>
            </a:pPr>
            <a:r>
              <a:rPr lang="en-NZ" altLang="en-US" sz="2200">
                <a:solidFill>
                  <a:schemeClr val="tx1"/>
                </a:solidFill>
                <a:cs typeface="Arial" panose="020B0604020202020204" pitchFamily="34" charset="0"/>
              </a:rPr>
              <a:t>Links TK14 to the wider transport network.</a:t>
            </a:r>
          </a:p>
          <a:p>
            <a:pPr eaLnBrk="1" hangingPunct="1">
              <a:lnSpc>
                <a:spcPct val="100000"/>
              </a:lnSpc>
              <a:spcBef>
                <a:spcPct val="0"/>
              </a:spcBef>
            </a:pPr>
            <a:r>
              <a:rPr lang="en-NZ" altLang="en-US" sz="2200">
                <a:solidFill>
                  <a:schemeClr val="tx1"/>
                </a:solidFill>
                <a:cs typeface="Arial" panose="020B0604020202020204" pitchFamily="34" charset="0"/>
              </a:rPr>
              <a:t>Enables Government Funding opportunities to be realised ie </a:t>
            </a:r>
            <a:r>
              <a:rPr lang="en-NZ" altLang="en-US" sz="2200" i="1">
                <a:solidFill>
                  <a:srgbClr val="000000"/>
                </a:solidFill>
                <a:cs typeface="Times New Roman" panose="02020603050405020304" pitchFamily="18" charset="0"/>
              </a:rPr>
              <a:t>Whai Kāinga Whai Oranga.</a:t>
            </a:r>
          </a:p>
          <a:p>
            <a:pPr eaLnBrk="1" hangingPunct="1">
              <a:lnSpc>
                <a:spcPct val="100000"/>
              </a:lnSpc>
              <a:spcBef>
                <a:spcPct val="0"/>
              </a:spcBef>
            </a:pPr>
            <a:r>
              <a:rPr lang="en-NZ" altLang="en-US" sz="2200">
                <a:solidFill>
                  <a:srgbClr val="000000"/>
                </a:solidFill>
                <a:cs typeface="Times New Roman" panose="02020603050405020304" pitchFamily="18" charset="0"/>
              </a:rPr>
              <a:t>Provision of Income Streams through long term land leases.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Decorative Panel - Te Tukutuku">
            <a:extLst>
              <a:ext uri="{FF2B5EF4-FFF2-40B4-BE49-F238E27FC236}">
                <a16:creationId xmlns:a16="http://schemas.microsoft.com/office/drawing/2014/main" id="{2FCB0D0F-14D8-425D-AAD8-B7F5C84F0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descr="Decorative Panel - Te Tukutuku">
            <a:extLst>
              <a:ext uri="{FF2B5EF4-FFF2-40B4-BE49-F238E27FC236}">
                <a16:creationId xmlns:a16="http://schemas.microsoft.com/office/drawing/2014/main" id="{11C401F5-0B50-44E3-9A5E-66898A561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4D951D7F-CE18-464B-9853-69D573234135}"/>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Infrastructure Corridors &amp; Active Reserve| Options</a:t>
            </a:r>
            <a:br>
              <a:rPr lang="en-AU" dirty="0">
                <a:solidFill>
                  <a:srgbClr val="009900"/>
                </a:solidFill>
              </a:rPr>
            </a:br>
            <a:endParaRPr lang="en-NZ" dirty="0">
              <a:solidFill>
                <a:schemeClr val="tx2">
                  <a:lumMod val="60000"/>
                  <a:lumOff val="40000"/>
                </a:schemeClr>
              </a:solidFill>
            </a:endParaRPr>
          </a:p>
        </p:txBody>
      </p:sp>
      <p:pic>
        <p:nvPicPr>
          <p:cNvPr id="81925" name="Picture 8">
            <a:extLst>
              <a:ext uri="{FF2B5EF4-FFF2-40B4-BE49-F238E27FC236}">
                <a16:creationId xmlns:a16="http://schemas.microsoft.com/office/drawing/2014/main" id="{8129C45E-1909-458C-9A8A-6E798B856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DC535C0E-9B8D-489D-9195-C3E1902D1B9D}"/>
              </a:ext>
            </a:extLst>
          </p:cNvPr>
          <p:cNvSpPr txBox="1">
            <a:spLocks noChangeArrowheads="1"/>
          </p:cNvSpPr>
          <p:nvPr/>
        </p:nvSpPr>
        <p:spPr bwMode="auto">
          <a:xfrm>
            <a:off x="976313" y="1212850"/>
            <a:ext cx="10377487"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000">
                <a:solidFill>
                  <a:schemeClr val="tx1"/>
                </a:solidFill>
                <a:cs typeface="Arial" panose="020B0604020202020204" pitchFamily="34" charset="0"/>
              </a:rPr>
              <a:t>The options identified for infrastructure corridors and Active Reserve are:</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TCC interest in these land areas is enabled by easements and compensated for by transfer of TCC surplus land titles to TK14 (adjacent to TK14 boundary).</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Land exchange; land areas are exchanged for TCC surplus land titles to TK14 (adjacent to TK14 boundary).</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Interest in the land areas enabled by easements and financial compensation.</a:t>
            </a:r>
          </a:p>
          <a:p>
            <a:pPr eaLnBrk="1" hangingPunct="1">
              <a:lnSpc>
                <a:spcPct val="100000"/>
              </a:lnSpc>
              <a:spcBef>
                <a:spcPct val="0"/>
              </a:spcBef>
              <a:buFont typeface="Footlight MT Light" panose="0204060206030A020304" pitchFamily="18" charset="0"/>
              <a:buAutoNum type="arabicPeriod"/>
            </a:pPr>
            <a:r>
              <a:rPr lang="mi-NZ" altLang="en-US" sz="2000">
                <a:solidFill>
                  <a:schemeClr val="tx1"/>
                </a:solidFill>
                <a:ea typeface="Calibri" panose="020F0502020204030204" pitchFamily="34" charset="0"/>
                <a:cs typeface="Times New Roman" panose="02020603050405020304" pitchFamily="18" charset="0"/>
              </a:rPr>
              <a:t>Māori Roadways over infrastructure corridors</a:t>
            </a:r>
            <a:r>
              <a:rPr lang="en-NZ" altLang="en-US" sz="2000">
                <a:solidFill>
                  <a:schemeClr val="tx1"/>
                </a:solidFill>
                <a:cs typeface="Arial" panose="020B0604020202020204" pitchFamily="34" charset="0"/>
              </a:rPr>
              <a:t>.</a:t>
            </a: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Long Term Lease &gt;52 years as carried out at Mangatawa Papamoa ie conversion of land to General Title registration of Long Term lease then convert land back to </a:t>
            </a:r>
            <a:r>
              <a:rPr lang="mi-NZ" altLang="en-US" sz="2000">
                <a:solidFill>
                  <a:schemeClr val="tx1"/>
                </a:solidFill>
                <a:cs typeface="Calibri" panose="020F0502020204030204" pitchFamily="34" charset="0"/>
              </a:rPr>
              <a:t>Māori Freehold Title</a:t>
            </a:r>
            <a:r>
              <a:rPr lang="en-NZ" altLang="en-US" sz="2000" i="1">
                <a:solidFill>
                  <a:srgbClr val="000000"/>
                </a:solidFill>
                <a:cs typeface="Times New Roman" panose="02020603050405020304" pitchFamily="18" charset="0"/>
              </a:rPr>
              <a:t>.</a:t>
            </a:r>
            <a:endParaRPr lang="en-NZ" altLang="en-US" sz="2000">
              <a:solidFill>
                <a:schemeClr val="tx1"/>
              </a:solidFill>
              <a:cs typeface="Arial" panose="020B0604020202020204" pitchFamily="34" charset="0"/>
            </a:endParaRPr>
          </a:p>
          <a:p>
            <a:pPr eaLnBrk="1" hangingPunct="1">
              <a:lnSpc>
                <a:spcPct val="100000"/>
              </a:lnSpc>
              <a:spcBef>
                <a:spcPct val="0"/>
              </a:spcBef>
              <a:buFont typeface="Footlight MT Light" panose="0204060206030A020304" pitchFamily="18" charset="0"/>
              <a:buAutoNum type="arabicPeriod"/>
            </a:pPr>
            <a:r>
              <a:rPr lang="en-NZ" altLang="en-US" sz="2000">
                <a:solidFill>
                  <a:schemeClr val="tx1"/>
                </a:solidFill>
                <a:cs typeface="Arial" panose="020B0604020202020204" pitchFamily="34" charset="0"/>
              </a:rPr>
              <a:t>Long Term Lease &gt;52 years</a:t>
            </a:r>
            <a:r>
              <a:rPr lang="en-NZ" altLang="en-US" sz="2000" i="1">
                <a:solidFill>
                  <a:srgbClr val="000000"/>
                </a:solidFill>
                <a:cs typeface="Times New Roman" panose="02020603050405020304" pitchFamily="18" charset="0"/>
              </a:rPr>
              <a:t>.</a:t>
            </a:r>
          </a:p>
          <a:p>
            <a:pPr eaLnBrk="1" hangingPunct="1">
              <a:lnSpc>
                <a:spcPct val="100000"/>
              </a:lnSpc>
              <a:spcBef>
                <a:spcPct val="0"/>
              </a:spcBef>
              <a:buFont typeface="Footlight MT Light" panose="0204060206030A020304" pitchFamily="18" charset="0"/>
              <a:buAutoNum type="arabicPeriod"/>
            </a:pPr>
            <a:r>
              <a:rPr lang="en-NZ" altLang="en-US" sz="2000">
                <a:solidFill>
                  <a:srgbClr val="000000"/>
                </a:solidFill>
                <a:cs typeface="Times New Roman" panose="02020603050405020304" pitchFamily="18" charset="0"/>
              </a:rPr>
              <a:t>Covenant in favour of TCC over </a:t>
            </a:r>
            <a:r>
              <a:rPr lang="mi-NZ" altLang="en-US" sz="2000">
                <a:solidFill>
                  <a:schemeClr val="tx1"/>
                </a:solidFill>
                <a:cs typeface="Calibri" panose="020F0502020204030204" pitchFamily="34" charset="0"/>
              </a:rPr>
              <a:t>infrastructure corridors</a:t>
            </a:r>
            <a:r>
              <a:rPr lang="en-NZ" altLang="en-US" sz="2000">
                <a:solidFill>
                  <a:schemeClr val="tx1"/>
                </a:solidFill>
                <a:cs typeface="Arial" panose="020B0604020202020204" pitchFamily="34" charset="0"/>
              </a:rPr>
              <a:t>.</a:t>
            </a:r>
            <a:endParaRPr lang="en-NZ" altLang="en-US" sz="2000">
              <a:solidFill>
                <a:srgbClr val="000000"/>
              </a:solidFill>
              <a:cs typeface="Times New Roman" panose="02020603050405020304" pitchFamily="18" charset="0"/>
            </a:endParaRPr>
          </a:p>
          <a:p>
            <a:pPr eaLnBrk="1" hangingPunct="1">
              <a:lnSpc>
                <a:spcPct val="100000"/>
              </a:lnSpc>
              <a:spcBef>
                <a:spcPct val="0"/>
              </a:spcBef>
              <a:buFont typeface="Footlight MT Light" panose="0204060206030A020304" pitchFamily="18" charset="0"/>
              <a:buAutoNum type="arabicPeriod"/>
            </a:pPr>
            <a:endParaRPr lang="en-NZ" altLang="en-US" sz="2200" i="1">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additive="base">
                                        <p:cTn id="4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Decorative Panel - Te Tukutuku">
            <a:extLst>
              <a:ext uri="{FF2B5EF4-FFF2-40B4-BE49-F238E27FC236}">
                <a16:creationId xmlns:a16="http://schemas.microsoft.com/office/drawing/2014/main" id="{EA811DA4-F4CA-47B3-9499-56C26BCAD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4" descr="Decorative Panel - Te Tukutuku">
            <a:extLst>
              <a:ext uri="{FF2B5EF4-FFF2-40B4-BE49-F238E27FC236}">
                <a16:creationId xmlns:a16="http://schemas.microsoft.com/office/drawing/2014/main" id="{51C97629-566C-4EE1-8210-345744496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372CB4BE-0CFD-4CF7-803A-3587CBF7F225}"/>
              </a:ext>
            </a:extLst>
          </p:cNvPr>
          <p:cNvSpPr>
            <a:spLocks noGrp="1"/>
          </p:cNvSpPr>
          <p:nvPr>
            <p:ph type="title"/>
          </p:nvPr>
        </p:nvSpPr>
        <p:spPr>
          <a:xfrm>
            <a:off x="484188" y="915988"/>
            <a:ext cx="11223625" cy="466725"/>
          </a:xfrm>
        </p:spPr>
        <p:txBody>
          <a:bodyPr rtlCol="0">
            <a:normAutofit fontScale="90000"/>
          </a:bodyPr>
          <a:lstStyle/>
          <a:p>
            <a:pPr algn="ctr" eaLnBrk="1" fontAlgn="auto" hangingPunct="1">
              <a:spcBef>
                <a:spcPts val="0"/>
              </a:spcBef>
              <a:spcAft>
                <a:spcPts val="0"/>
              </a:spcAft>
              <a:defRPr/>
            </a:pPr>
            <a:br>
              <a:rPr lang="en-US" sz="4000" dirty="0">
                <a:solidFill>
                  <a:schemeClr val="tx2">
                    <a:lumMod val="60000"/>
                    <a:lumOff val="40000"/>
                  </a:schemeClr>
                </a:solidFill>
              </a:rPr>
            </a:br>
            <a:r>
              <a:rPr lang="en-US" sz="3600" dirty="0">
                <a:solidFill>
                  <a:schemeClr val="tx2">
                    <a:lumMod val="60000"/>
                    <a:lumOff val="40000"/>
                  </a:schemeClr>
                </a:solidFill>
              </a:rPr>
              <a:t>Infrastructure Corridors &amp; Active Reserve|High Level Assessment</a:t>
            </a:r>
            <a:br>
              <a:rPr lang="en-US" sz="4000" dirty="0">
                <a:solidFill>
                  <a:schemeClr val="tx2">
                    <a:lumMod val="60000"/>
                    <a:lumOff val="40000"/>
                  </a:schemeClr>
                </a:solidFill>
              </a:rPr>
            </a:br>
            <a:br>
              <a:rPr lang="en-AU" dirty="0">
                <a:solidFill>
                  <a:srgbClr val="009900"/>
                </a:solidFill>
              </a:rPr>
            </a:br>
            <a:endParaRPr lang="en-NZ" dirty="0">
              <a:solidFill>
                <a:schemeClr val="tx2">
                  <a:lumMod val="60000"/>
                  <a:lumOff val="40000"/>
                </a:schemeClr>
              </a:solidFill>
            </a:endParaRPr>
          </a:p>
        </p:txBody>
      </p:sp>
      <p:graphicFrame>
        <p:nvGraphicFramePr>
          <p:cNvPr id="2" name="Table 2">
            <a:extLst>
              <a:ext uri="{FF2B5EF4-FFF2-40B4-BE49-F238E27FC236}">
                <a16:creationId xmlns:a16="http://schemas.microsoft.com/office/drawing/2014/main" id="{AFA72AE8-9315-4A3A-BBF0-0A9C47DB9860}"/>
              </a:ext>
            </a:extLst>
          </p:cNvPr>
          <p:cNvGraphicFramePr>
            <a:graphicFrameLocks noGrp="1"/>
          </p:cNvGraphicFramePr>
          <p:nvPr/>
        </p:nvGraphicFramePr>
        <p:xfrm>
          <a:off x="838200" y="1166813"/>
          <a:ext cx="10515600" cy="5060950"/>
        </p:xfrm>
        <a:graphic>
          <a:graphicData uri="http://schemas.openxmlformats.org/drawingml/2006/table">
            <a:tbl>
              <a:tblPr firstRow="1" bandRow="1">
                <a:tableStyleId>{5C22544A-7EE6-4342-B048-85BDC9FD1C3A}</a:tableStyleId>
              </a:tblPr>
              <a:tblGrid>
                <a:gridCol w="4780547">
                  <a:extLst>
                    <a:ext uri="{9D8B030D-6E8A-4147-A177-3AD203B41FA5}">
                      <a16:colId xmlns:a16="http://schemas.microsoft.com/office/drawing/2014/main" val="20000"/>
                    </a:ext>
                  </a:extLst>
                </a:gridCol>
                <a:gridCol w="5735053">
                  <a:extLst>
                    <a:ext uri="{9D8B030D-6E8A-4147-A177-3AD203B41FA5}">
                      <a16:colId xmlns:a16="http://schemas.microsoft.com/office/drawing/2014/main" val="20001"/>
                    </a:ext>
                  </a:extLst>
                </a:gridCol>
              </a:tblGrid>
              <a:tr h="365797">
                <a:tc>
                  <a:txBody>
                    <a:bodyPr/>
                    <a:lstStyle/>
                    <a:p>
                      <a:r>
                        <a:rPr lang="en-NZ" sz="1800" dirty="0">
                          <a:solidFill>
                            <a:schemeClr val="tx1"/>
                          </a:solidFill>
                        </a:rPr>
                        <a:t>Options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800" dirty="0">
                          <a:solidFill>
                            <a:schemeClr val="tx1"/>
                          </a:solidFill>
                        </a:rPr>
                        <a:t>Pros /Cons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94">
                <a:tc>
                  <a:txBody>
                    <a:bodyPr/>
                    <a:lstStyle/>
                    <a:p>
                      <a:r>
                        <a:rPr lang="en-NZ" altLang="en-US" sz="1400" dirty="0">
                          <a:latin typeface="+mn-lt"/>
                          <a:cs typeface="Arial" panose="020B0604020202020204" pitchFamily="34" charset="0"/>
                        </a:rPr>
                        <a:t>1. TCC Interest in these land areas is enabled by easements and compensated for by transfer of TCC surplus land titles to TK14.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and an increase in TK14 lands to the west. Operational considerations to be worked through.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8969">
                <a:tc>
                  <a:txBody>
                    <a:bodyPr/>
                    <a:lstStyle/>
                    <a:p>
                      <a:r>
                        <a:rPr lang="en-NZ" sz="1400" dirty="0"/>
                        <a:t>2.</a:t>
                      </a:r>
                      <a:r>
                        <a:rPr lang="en-NZ" altLang="en-US" sz="1400" dirty="0">
                          <a:latin typeface="+mn-lt"/>
                          <a:cs typeface="Arial" panose="020B0604020202020204" pitchFamily="34" charset="0"/>
                        </a:rPr>
                        <a:t> Land exchange; land areas are exchanged for TCC surplus land titles to TK14.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TK14 doesn’t retain the land for </a:t>
                      </a:r>
                      <a:r>
                        <a:rPr lang="en-NZ" altLang="en-US" sz="1400" dirty="0">
                          <a:latin typeface="+mn-lt"/>
                          <a:cs typeface="Arial" panose="020B0604020202020204" pitchFamily="34" charset="0"/>
                        </a:rPr>
                        <a:t>infrastructure corridors; however may be able to acquire additional surplus land.</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8213">
                <a:tc>
                  <a:txBody>
                    <a:bodyPr/>
                    <a:lstStyle/>
                    <a:p>
                      <a:r>
                        <a:rPr lang="en-NZ" sz="1400" dirty="0"/>
                        <a:t>3.</a:t>
                      </a:r>
                      <a:r>
                        <a:rPr lang="en-NZ" altLang="en-US" sz="1400" dirty="0">
                          <a:latin typeface="+mn-lt"/>
                          <a:cs typeface="Arial" panose="020B0604020202020204" pitchFamily="34" charset="0"/>
                        </a:rPr>
                        <a:t> Interest in the land areas is enabled by easements and financial compensation</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Has operational considerations / risks.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94">
                <a:tc>
                  <a:txBody>
                    <a:bodyPr/>
                    <a:lstStyle/>
                    <a:p>
                      <a:r>
                        <a:rPr lang="en-NZ" sz="1400" dirty="0"/>
                        <a:t>4.</a:t>
                      </a:r>
                      <a:r>
                        <a:rPr lang="mi-NZ" sz="1400" dirty="0">
                          <a:effectLst/>
                          <a:latin typeface="+mn-lt"/>
                          <a:ea typeface="Calibri" panose="020F0502020204030204" pitchFamily="34" charset="0"/>
                          <a:cs typeface="Times New Roman" panose="02020603050405020304" pitchFamily="18" charset="0"/>
                        </a:rPr>
                        <a:t> Māori Roadways over infrastructure corridors.</a:t>
                      </a:r>
                    </a:p>
                    <a:p>
                      <a:endParaRPr lang="mi-NZ" sz="1400" dirty="0">
                        <a:effectLst/>
                        <a:latin typeface="+mn-lt"/>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Infrastructure security of tenure maybe an issue to infrastructure providers. </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94">
                <a:tc>
                  <a:txBody>
                    <a:bodyPr/>
                    <a:lstStyle/>
                    <a:p>
                      <a:r>
                        <a:rPr lang="en-NZ" sz="1400" dirty="0"/>
                        <a:t>5. </a:t>
                      </a:r>
                      <a:r>
                        <a:rPr lang="en-NZ" altLang="en-US" sz="1400" dirty="0">
                          <a:latin typeface="+mn-lt"/>
                          <a:cs typeface="Arial" panose="020B0604020202020204" pitchFamily="34" charset="0"/>
                        </a:rPr>
                        <a:t>Long Term Lease &gt;52 years as carried out at Mangatawa Papamoa.</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altLang="en-US" sz="1400" dirty="0">
                          <a:latin typeface="+mn-lt"/>
                          <a:cs typeface="Arial" panose="020B0604020202020204" pitchFamily="34" charset="0"/>
                        </a:rPr>
                        <a:t>ie conversion of land to General Title registration of Long Term lease then convert land back to </a:t>
                      </a:r>
                      <a:r>
                        <a:rPr lang="mi-NZ" sz="1400" dirty="0">
                          <a:effectLst/>
                          <a:latin typeface="+mn-lt"/>
                          <a:ea typeface="Calibri" panose="020F0502020204030204" pitchFamily="34" charset="0"/>
                          <a:cs typeface="Times New Roman" panose="02020603050405020304" pitchFamily="18" charset="0"/>
                        </a:rPr>
                        <a:t>Māori Freehold Title. Requires broad owner support and Māori Land Court approval.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94">
                <a:tc>
                  <a:txBody>
                    <a:bodyPr/>
                    <a:lstStyle/>
                    <a:p>
                      <a:r>
                        <a:rPr lang="en-NZ" sz="1400" dirty="0"/>
                        <a:t>6.</a:t>
                      </a:r>
                      <a:r>
                        <a:rPr lang="en-NZ" altLang="en-US" sz="1400" dirty="0">
                          <a:latin typeface="+mn-lt"/>
                          <a:cs typeface="Arial" panose="020B0604020202020204" pitchFamily="34" charset="0"/>
                        </a:rPr>
                        <a:t> Long Term Lease &gt;52 years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Difficult to satisfy the threshold for owner support</a:t>
                      </a:r>
                      <a:r>
                        <a:rPr lang="mi-NZ" sz="1400" dirty="0">
                          <a:effectLst/>
                          <a:latin typeface="+mn-lt"/>
                          <a:ea typeface="Calibri" panose="020F0502020204030204" pitchFamily="34" charset="0"/>
                          <a:cs typeface="Times New Roman" panose="02020603050405020304" pitchFamily="18" charset="0"/>
                        </a:rPr>
                        <a:t> requirements.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94">
                <a:tc>
                  <a:txBody>
                    <a:bodyPr/>
                    <a:lstStyle/>
                    <a:p>
                      <a:r>
                        <a:rPr lang="en-NZ" sz="1400" dirty="0"/>
                        <a:t>7.</a:t>
                      </a:r>
                      <a:r>
                        <a:rPr lang="en-NZ" sz="1400" dirty="0">
                          <a:solidFill>
                            <a:srgbClr val="000000"/>
                          </a:solidFill>
                          <a:latin typeface="+mn-lt"/>
                          <a:ea typeface="Times New Roman" panose="02020603050405020304" pitchFamily="18" charset="0"/>
                        </a:rPr>
                        <a:t> Covenant in favour of TCC over </a:t>
                      </a:r>
                      <a:r>
                        <a:rPr lang="mi-NZ" sz="1400" dirty="0">
                          <a:effectLst/>
                          <a:latin typeface="+mn-lt"/>
                          <a:ea typeface="Calibri" panose="020F0502020204030204" pitchFamily="34" charset="0"/>
                          <a:cs typeface="Times New Roman" panose="02020603050405020304" pitchFamily="18" charset="0"/>
                        </a:rPr>
                        <a:t>infrastructure corridors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t>Enables TK14 retention of land for </a:t>
                      </a:r>
                      <a:r>
                        <a:rPr lang="en-NZ" altLang="en-US" sz="1400" dirty="0">
                          <a:latin typeface="+mn-lt"/>
                          <a:cs typeface="Arial" panose="020B0604020202020204" pitchFamily="34" charset="0"/>
                        </a:rPr>
                        <a:t>infrastructure corridors for financial compensation. Infrastructure security of tenure maybe an issue to infrastructure providers.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Decorative Panel - Te Tukutuku">
            <a:extLst>
              <a:ext uri="{FF2B5EF4-FFF2-40B4-BE49-F238E27FC236}">
                <a16:creationId xmlns:a16="http://schemas.microsoft.com/office/drawing/2014/main" id="{409E57AD-13E5-4102-822C-AD5BACA67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4" descr="Decorative Panel - Te Tukutuku">
            <a:extLst>
              <a:ext uri="{FF2B5EF4-FFF2-40B4-BE49-F238E27FC236}">
                <a16:creationId xmlns:a16="http://schemas.microsoft.com/office/drawing/2014/main" id="{A695030D-AD5F-43B6-B33C-5743FD226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6AD55F93-31CF-48C4-82BF-285E98EE3A35}"/>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Infrastructure Corridors &amp; Active Reserve| Process</a:t>
            </a:r>
            <a:br>
              <a:rPr lang="en-AU" dirty="0">
                <a:solidFill>
                  <a:srgbClr val="009900"/>
                </a:solidFill>
              </a:rPr>
            </a:br>
            <a:endParaRPr lang="en-NZ" dirty="0">
              <a:solidFill>
                <a:schemeClr val="tx2">
                  <a:lumMod val="60000"/>
                  <a:lumOff val="40000"/>
                </a:schemeClr>
              </a:solidFill>
            </a:endParaRPr>
          </a:p>
        </p:txBody>
      </p:sp>
      <p:pic>
        <p:nvPicPr>
          <p:cNvPr id="86021" name="Picture 8">
            <a:extLst>
              <a:ext uri="{FF2B5EF4-FFF2-40B4-BE49-F238E27FC236}">
                <a16:creationId xmlns:a16="http://schemas.microsoft.com/office/drawing/2014/main" id="{6E87B66B-0F6F-4324-90E4-5FC69F927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 Box 7">
            <a:extLst>
              <a:ext uri="{FF2B5EF4-FFF2-40B4-BE49-F238E27FC236}">
                <a16:creationId xmlns:a16="http://schemas.microsoft.com/office/drawing/2014/main" id="{61577236-835D-4BC7-A101-CCDA3C90A842}"/>
              </a:ext>
            </a:extLst>
          </p:cNvPr>
          <p:cNvSpPr txBox="1">
            <a:spLocks noChangeArrowheads="1"/>
          </p:cNvSpPr>
          <p:nvPr/>
        </p:nvSpPr>
        <p:spPr bwMode="auto">
          <a:xfrm>
            <a:off x="976313" y="1136650"/>
            <a:ext cx="103774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sz="2200">
                <a:solidFill>
                  <a:schemeClr val="tx1"/>
                </a:solidFill>
                <a:cs typeface="Arial" panose="020B0604020202020204" pitchFamily="34" charset="0"/>
              </a:rPr>
              <a:t>The process for progressing the infrastructure corridors  and active reserve is:</a:t>
            </a:r>
          </a:p>
          <a:p>
            <a:pPr eaLnBrk="1" hangingPunct="1">
              <a:lnSpc>
                <a:spcPct val="100000"/>
              </a:lnSpc>
              <a:spcBef>
                <a:spcPct val="0"/>
              </a:spcBef>
              <a:buFont typeface="Footlight MT Light" panose="0204060206030A020304" pitchFamily="18" charset="0"/>
              <a:buAutoNum type="arabicPeriod"/>
            </a:pPr>
            <a:r>
              <a:rPr lang="en-NZ" altLang="en-US" sz="2200">
                <a:solidFill>
                  <a:schemeClr val="tx1"/>
                </a:solidFill>
                <a:cs typeface="Arial" panose="020B0604020202020204" pitchFamily="34" charset="0"/>
              </a:rPr>
              <a:t>Engage with, inform and obtain Beneficial Owner feedback.</a:t>
            </a:r>
          </a:p>
          <a:p>
            <a:pPr eaLnBrk="1" hangingPunct="1">
              <a:lnSpc>
                <a:spcPct val="100000"/>
              </a:lnSpc>
              <a:spcBef>
                <a:spcPct val="0"/>
              </a:spcBef>
              <a:buFont typeface="Footlight MT Light" panose="0204060206030A020304" pitchFamily="18" charset="0"/>
              <a:buAutoNum type="arabicPeriod"/>
            </a:pPr>
            <a:r>
              <a:rPr lang="en-NZ" altLang="en-US" sz="2200">
                <a:solidFill>
                  <a:srgbClr val="000000"/>
                </a:solidFill>
                <a:ea typeface="Times New Roman" panose="02020603050405020304" pitchFamily="18" charset="0"/>
                <a:cs typeface="Arial" panose="020B0604020202020204" pitchFamily="34" charset="0"/>
              </a:rPr>
              <a:t>Prepare formal resolutions based on </a:t>
            </a:r>
            <a:r>
              <a:rPr lang="en-NZ" altLang="en-US" sz="2200">
                <a:solidFill>
                  <a:schemeClr val="tx1"/>
                </a:solidFill>
                <a:cs typeface="Arial" panose="020B0604020202020204" pitchFamily="34" charset="0"/>
              </a:rPr>
              <a:t>Beneficial Owner feedback.</a:t>
            </a:r>
          </a:p>
          <a:p>
            <a:pPr eaLnBrk="1" hangingPunct="1">
              <a:lnSpc>
                <a:spcPct val="100000"/>
              </a:lnSpc>
              <a:spcBef>
                <a:spcPct val="0"/>
              </a:spcBef>
              <a:buFont typeface="Footlight MT Light" panose="0204060206030A020304" pitchFamily="18" charset="0"/>
              <a:buAutoNum type="arabicPeriod"/>
            </a:pPr>
            <a:r>
              <a:rPr lang="en-NZ" altLang="en-US" sz="2200">
                <a:solidFill>
                  <a:schemeClr val="tx1"/>
                </a:solidFill>
                <a:cs typeface="Arial" panose="020B0604020202020204" pitchFamily="34" charset="0"/>
              </a:rPr>
              <a:t>Beneficial Owners’ vote on resolutions.</a:t>
            </a:r>
          </a:p>
          <a:p>
            <a:pPr eaLnBrk="1" hangingPunct="1">
              <a:lnSpc>
                <a:spcPct val="100000"/>
              </a:lnSpc>
              <a:spcBef>
                <a:spcPct val="0"/>
              </a:spcBef>
              <a:buFont typeface="Footlight MT Light" panose="0204060206030A020304" pitchFamily="18" charset="0"/>
              <a:buAutoNum type="arabicPeriod"/>
            </a:pPr>
            <a:r>
              <a:rPr lang="en-NZ" altLang="en-US" sz="2200">
                <a:solidFill>
                  <a:srgbClr val="000000"/>
                </a:solidFill>
                <a:cs typeface="Times New Roman" panose="02020603050405020304" pitchFamily="18" charset="0"/>
              </a:rPr>
              <a:t>Based on </a:t>
            </a:r>
            <a:r>
              <a:rPr lang="en-NZ" altLang="en-US" sz="2200">
                <a:solidFill>
                  <a:schemeClr val="tx1"/>
                </a:solidFill>
                <a:cs typeface="Arial" panose="020B0604020202020204" pitchFamily="34" charset="0"/>
              </a:rPr>
              <a:t>Beneficial Owner voting preference prepare applications to the </a:t>
            </a:r>
            <a:r>
              <a:rPr lang="mi-NZ" altLang="en-US" sz="2200">
                <a:solidFill>
                  <a:schemeClr val="tx1"/>
                </a:solidFill>
                <a:cs typeface="Calibri" panose="020F0502020204030204" pitchFamily="34" charset="0"/>
              </a:rPr>
              <a:t>Māori Land Court.</a:t>
            </a:r>
            <a:endParaRPr lang="en-NZ" altLang="en-US" sz="2200">
              <a:solidFill>
                <a:srgbClr val="000000"/>
              </a:solidFill>
              <a:cs typeface="Times New Roman" panose="02020603050405020304" pitchFamily="18" charset="0"/>
            </a:endParaRPr>
          </a:p>
          <a:p>
            <a:pPr eaLnBrk="1" hangingPunct="1">
              <a:lnSpc>
                <a:spcPct val="100000"/>
              </a:lnSpc>
              <a:spcBef>
                <a:spcPct val="0"/>
              </a:spcBef>
              <a:buFont typeface="Footlight MT Light" panose="0204060206030A020304" pitchFamily="18" charset="0"/>
              <a:buAutoNum type="arabicPeriod"/>
            </a:pPr>
            <a:endParaRPr lang="en-NZ" altLang="en-US" sz="2200" i="1">
              <a:solidFill>
                <a:srgbClr val="000000"/>
              </a:solidFill>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Decorative Panel - Te Tukutuku">
            <a:extLst>
              <a:ext uri="{FF2B5EF4-FFF2-40B4-BE49-F238E27FC236}">
                <a16:creationId xmlns:a16="http://schemas.microsoft.com/office/drawing/2014/main" id="{5CA9C05F-E629-4685-9B8A-40645AA88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4" descr="Decorative Panel - Te Tukutuku">
            <a:extLst>
              <a:ext uri="{FF2B5EF4-FFF2-40B4-BE49-F238E27FC236}">
                <a16:creationId xmlns:a16="http://schemas.microsoft.com/office/drawing/2014/main" id="{1D865A01-0EB9-4522-AE3B-EE2F4006E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AEF4E191-9DD6-4F1D-B159-ACA2BB0BE30F}"/>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chemeClr val="tx2">
                    <a:lumMod val="60000"/>
                    <a:lumOff val="40000"/>
                  </a:schemeClr>
                </a:solidFill>
              </a:rPr>
              <a:t>Infrastructure Corridors &amp; Active Reserve| Process</a:t>
            </a:r>
            <a:br>
              <a:rPr lang="en-AU" dirty="0">
                <a:solidFill>
                  <a:srgbClr val="009900"/>
                </a:solidFill>
              </a:rPr>
            </a:br>
            <a:endParaRPr lang="en-NZ" dirty="0">
              <a:solidFill>
                <a:schemeClr val="tx2">
                  <a:lumMod val="60000"/>
                  <a:lumOff val="40000"/>
                </a:schemeClr>
              </a:solidFill>
            </a:endParaRPr>
          </a:p>
        </p:txBody>
      </p:sp>
      <p:pic>
        <p:nvPicPr>
          <p:cNvPr id="88069" name="Picture 8">
            <a:extLst>
              <a:ext uri="{FF2B5EF4-FFF2-40B4-BE49-F238E27FC236}">
                <a16:creationId xmlns:a16="http://schemas.microsoft.com/office/drawing/2014/main" id="{7B039013-3446-4E50-ADB2-56B461530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6247CEEE-0AA3-4A37-A8CC-FE484011A709}"/>
              </a:ext>
            </a:extLst>
          </p:cNvPr>
          <p:cNvSpPr txBox="1">
            <a:spLocks noChangeArrowheads="1"/>
          </p:cNvSpPr>
          <p:nvPr/>
        </p:nvSpPr>
        <p:spPr bwMode="auto">
          <a:xfrm>
            <a:off x="976313" y="1136650"/>
            <a:ext cx="10377487" cy="2124075"/>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r>
              <a:rPr lang="en-NZ" sz="2400" u="sng" dirty="0">
                <a:latin typeface="+mn-lt"/>
              </a:rPr>
              <a:t>Questions &amp; Answers from Hui #1:</a:t>
            </a:r>
          </a:p>
          <a:p>
            <a:pPr marL="457200" lvl="1" indent="0" fontAlgn="auto">
              <a:spcAft>
                <a:spcPts val="0"/>
              </a:spcAft>
              <a:defRPr/>
            </a:pPr>
            <a:r>
              <a:rPr lang="en-US" dirty="0">
                <a:latin typeface="+mn-lt"/>
              </a:rPr>
              <a:t>Q1: Will the exchange of land (interests) be in favour of the owners?</a:t>
            </a:r>
          </a:p>
          <a:p>
            <a:pPr marL="457200" lvl="1" indent="0" fontAlgn="auto">
              <a:spcAft>
                <a:spcPts val="0"/>
              </a:spcAft>
              <a:defRPr/>
            </a:pPr>
            <a:r>
              <a:rPr lang="en-US" dirty="0">
                <a:latin typeface="+mn-lt"/>
              </a:rPr>
              <a:t>A1: If this is the preferred option the Trustees are committed to negotiating the best outcome for owners. </a:t>
            </a:r>
          </a:p>
          <a:p>
            <a:pPr marL="457200" lvl="1" indent="0" fontAlgn="auto">
              <a:spcAft>
                <a:spcPts val="0"/>
              </a:spcAft>
              <a:defRPr/>
            </a:pPr>
            <a:r>
              <a:rPr lang="en-US" dirty="0">
                <a:latin typeface="+mn-lt"/>
              </a:rPr>
              <a:t>Q2: Will any exchange land be held as General Land or Māori Freehold Land.</a:t>
            </a:r>
          </a:p>
          <a:p>
            <a:pPr marL="457200" lvl="1" indent="0" fontAlgn="auto">
              <a:spcAft>
                <a:spcPts val="0"/>
              </a:spcAft>
              <a:defRPr/>
            </a:pPr>
            <a:r>
              <a:rPr lang="en-US" dirty="0">
                <a:latin typeface="+mn-lt"/>
              </a:rPr>
              <a:t>A2: The law requires exchange land to be held as Māori Freehold Land, however there are exceptions.  Feedback from owners is sought on this.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Decorative Panel - Te Tukutuku">
            <a:extLst>
              <a:ext uri="{FF2B5EF4-FFF2-40B4-BE49-F238E27FC236}">
                <a16:creationId xmlns:a16="http://schemas.microsoft.com/office/drawing/2014/main" id="{904E79D0-D015-40F1-8E36-1D473B19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4" descr="Decorative Panel - Te Tukutuku">
            <a:extLst>
              <a:ext uri="{FF2B5EF4-FFF2-40B4-BE49-F238E27FC236}">
                <a16:creationId xmlns:a16="http://schemas.microsoft.com/office/drawing/2014/main" id="{079FEFFE-C784-4C6B-B251-9B50886B9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08B76E37-C375-471D-BEDC-7B41A425A1E3}"/>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000" dirty="0">
                <a:solidFill>
                  <a:srgbClr val="6D2929"/>
                </a:solidFill>
              </a:rPr>
              <a:t>Next Steps</a:t>
            </a:r>
            <a:br>
              <a:rPr lang="en-AU" dirty="0">
                <a:solidFill>
                  <a:srgbClr val="009900"/>
                </a:solidFill>
              </a:rPr>
            </a:br>
            <a:endParaRPr lang="en-NZ" dirty="0">
              <a:solidFill>
                <a:schemeClr val="tx2">
                  <a:lumMod val="60000"/>
                  <a:lumOff val="40000"/>
                </a:schemeClr>
              </a:solidFill>
            </a:endParaRPr>
          </a:p>
        </p:txBody>
      </p:sp>
      <p:pic>
        <p:nvPicPr>
          <p:cNvPr id="90117" name="Picture 8">
            <a:extLst>
              <a:ext uri="{FF2B5EF4-FFF2-40B4-BE49-F238E27FC236}">
                <a16:creationId xmlns:a16="http://schemas.microsoft.com/office/drawing/2014/main" id="{AB1411EC-7D07-4E20-A03F-C001AF8AE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5527675"/>
            <a:ext cx="585628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ADECFFC1-B88D-4054-8284-6D7CB1FEF0A1}"/>
              </a:ext>
            </a:extLst>
          </p:cNvPr>
          <p:cNvSpPr txBox="1">
            <a:spLocks noChangeArrowheads="1"/>
          </p:cNvSpPr>
          <p:nvPr/>
        </p:nvSpPr>
        <p:spPr bwMode="auto">
          <a:xfrm>
            <a:off x="976313" y="1136650"/>
            <a:ext cx="103774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pPr>
            <a:r>
              <a:rPr lang="en-NZ" altLang="en-US">
                <a:solidFill>
                  <a:schemeClr val="tx1"/>
                </a:solidFill>
                <a:cs typeface="Arial" panose="020B0604020202020204" pitchFamily="34" charset="0"/>
              </a:rPr>
              <a:t>The next steps are:</a:t>
            </a:r>
          </a:p>
          <a:p>
            <a:pPr eaLnBrk="1" hangingPunct="1">
              <a:lnSpc>
                <a:spcPct val="100000"/>
              </a:lnSpc>
              <a:spcBef>
                <a:spcPct val="0"/>
              </a:spcBef>
              <a:buFont typeface="Footlight MT Light" panose="0204060206030A020304" pitchFamily="18" charset="0"/>
              <a:buAutoNum type="arabicPeriod"/>
            </a:pPr>
            <a:r>
              <a:rPr lang="en-NZ" altLang="en-US">
                <a:solidFill>
                  <a:schemeClr val="tx1"/>
                </a:solidFill>
                <a:cs typeface="Arial" panose="020B0604020202020204" pitchFamily="34" charset="0"/>
              </a:rPr>
              <a:t>Post this presentation on the TK14 website.</a:t>
            </a:r>
          </a:p>
          <a:p>
            <a:pPr eaLnBrk="1" hangingPunct="1">
              <a:lnSpc>
                <a:spcPct val="100000"/>
              </a:lnSpc>
              <a:spcBef>
                <a:spcPct val="0"/>
              </a:spcBef>
              <a:buFont typeface="Footlight MT Light" panose="0204060206030A020304" pitchFamily="18" charset="0"/>
              <a:buAutoNum type="arabicPeriod"/>
            </a:pPr>
            <a:r>
              <a:rPr lang="en-NZ" altLang="en-US">
                <a:solidFill>
                  <a:schemeClr val="tx1"/>
                </a:solidFill>
                <a:cs typeface="Arial" panose="020B0604020202020204" pitchFamily="34" charset="0"/>
              </a:rPr>
              <a:t>Seek owner input / feedback via the TK14 website, facebook page or directly to the Trustees on the:</a:t>
            </a:r>
          </a:p>
          <a:p>
            <a:pPr eaLnBrk="1" hangingPunct="1">
              <a:lnSpc>
                <a:spcPct val="100000"/>
              </a:lnSpc>
              <a:spcBef>
                <a:spcPct val="0"/>
              </a:spcBef>
              <a:buFont typeface="Wingdings" panose="05000000000000000000" pitchFamily="2" charset="2"/>
              <a:buChar char="Ø"/>
            </a:pPr>
            <a:r>
              <a:rPr lang="en-NZ" altLang="en-US">
                <a:solidFill>
                  <a:srgbClr val="000000"/>
                </a:solidFill>
                <a:cs typeface="Times New Roman" panose="02020603050405020304" pitchFamily="18" charset="0"/>
              </a:rPr>
              <a:t>Trustee Guiding Principles.</a:t>
            </a:r>
          </a:p>
          <a:p>
            <a:pPr eaLnBrk="1" hangingPunct="1">
              <a:lnSpc>
                <a:spcPct val="100000"/>
              </a:lnSpc>
              <a:spcBef>
                <a:spcPct val="0"/>
              </a:spcBef>
              <a:buFont typeface="Wingdings" panose="05000000000000000000" pitchFamily="2" charset="2"/>
              <a:buChar char="Ø"/>
            </a:pPr>
            <a:r>
              <a:rPr lang="en-NZ" altLang="en-US">
                <a:solidFill>
                  <a:srgbClr val="000000"/>
                </a:solidFill>
                <a:cs typeface="Times New Roman" panose="02020603050405020304" pitchFamily="18" charset="0"/>
              </a:rPr>
              <a:t>Trustee Rotation and Elections.</a:t>
            </a:r>
          </a:p>
          <a:p>
            <a:pPr eaLnBrk="1" hangingPunct="1">
              <a:lnSpc>
                <a:spcPct val="100000"/>
              </a:lnSpc>
              <a:spcBef>
                <a:spcPct val="0"/>
              </a:spcBef>
              <a:buFont typeface="Wingdings" panose="05000000000000000000" pitchFamily="2" charset="2"/>
              <a:buChar char="Ø"/>
            </a:pPr>
            <a:r>
              <a:rPr lang="en-NZ" altLang="en-US">
                <a:solidFill>
                  <a:srgbClr val="000000"/>
                </a:solidFill>
                <a:cs typeface="Times New Roman" panose="02020603050405020304" pitchFamily="18" charset="0"/>
              </a:rPr>
              <a:t>Infrastructure Corridor and Active Reserve options.</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Engage with, inform and obtain Beneficial Owner feedback.</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Seek direct owner participation in proposed upcoming engagement hui.</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Summarise outcomes from engagement hui.</a:t>
            </a:r>
          </a:p>
          <a:p>
            <a:pPr eaLnBrk="1" hangingPunct="1">
              <a:lnSpc>
                <a:spcPct val="100000"/>
              </a:lnSpc>
              <a:spcBef>
                <a:spcPct val="0"/>
              </a:spcBef>
              <a:buFont typeface="Footlight MT Light" panose="0204060206030A020304" pitchFamily="18" charset="0"/>
              <a:buAutoNum type="arabicPeriod" startAt="3"/>
            </a:pPr>
            <a:r>
              <a:rPr lang="en-NZ" altLang="en-US">
                <a:solidFill>
                  <a:srgbClr val="000000"/>
                </a:solidFill>
                <a:ea typeface="Times New Roman" panose="02020603050405020304" pitchFamily="18" charset="0"/>
                <a:cs typeface="Arial" panose="020B0604020202020204" pitchFamily="34" charset="0"/>
              </a:rPr>
              <a:t>Prepare formal resolutions based on </a:t>
            </a:r>
            <a:r>
              <a:rPr lang="en-NZ" altLang="en-US">
                <a:solidFill>
                  <a:schemeClr val="tx1"/>
                </a:solidFill>
                <a:cs typeface="Arial" panose="020B0604020202020204" pitchFamily="34" charset="0"/>
              </a:rPr>
              <a:t>Beneficial Owner feedback.</a:t>
            </a:r>
          </a:p>
          <a:p>
            <a:pPr eaLnBrk="1" hangingPunct="1">
              <a:lnSpc>
                <a:spcPct val="100000"/>
              </a:lnSpc>
              <a:spcBef>
                <a:spcPct val="0"/>
              </a:spcBef>
              <a:buFont typeface="Footlight MT Light" panose="0204060206030A020304" pitchFamily="18" charset="0"/>
              <a:buAutoNum type="arabicPeriod" startAt="3"/>
            </a:pPr>
            <a:r>
              <a:rPr lang="en-NZ" altLang="en-US">
                <a:solidFill>
                  <a:schemeClr val="tx1"/>
                </a:solidFill>
                <a:cs typeface="Arial" panose="020B0604020202020204" pitchFamily="34" charset="0"/>
              </a:rPr>
              <a:t>Beneficial Owners’ vote on resolutions via postal vote.</a:t>
            </a:r>
          </a:p>
          <a:p>
            <a:pPr eaLnBrk="1" hangingPunct="1">
              <a:lnSpc>
                <a:spcPct val="100000"/>
              </a:lnSpc>
              <a:spcBef>
                <a:spcPct val="0"/>
              </a:spcBef>
              <a:buFont typeface="Footlight MT Light" panose="0204060206030A020304" pitchFamily="18" charset="0"/>
              <a:buAutoNum type="arabicPeriod" startAt="3"/>
            </a:pPr>
            <a:r>
              <a:rPr lang="en-NZ" altLang="en-US">
                <a:solidFill>
                  <a:srgbClr val="000000"/>
                </a:solidFill>
                <a:cs typeface="Times New Roman" panose="02020603050405020304" pitchFamily="18" charset="0"/>
              </a:rPr>
              <a:t>Based on </a:t>
            </a:r>
            <a:r>
              <a:rPr lang="en-NZ" altLang="en-US">
                <a:solidFill>
                  <a:schemeClr val="tx1"/>
                </a:solidFill>
                <a:cs typeface="Arial" panose="020B0604020202020204" pitchFamily="34" charset="0"/>
              </a:rPr>
              <a:t>Beneficial Owner voting preference prepare applications to the </a:t>
            </a:r>
            <a:r>
              <a:rPr lang="mi-NZ" altLang="en-US">
                <a:solidFill>
                  <a:schemeClr val="tx1"/>
                </a:solidFill>
                <a:cs typeface="Calibri" panose="020F0502020204030204" pitchFamily="34" charset="0"/>
              </a:rPr>
              <a:t>Māori Land Court.</a:t>
            </a:r>
            <a:endParaRPr lang="en-NZ" altLang="en-US">
              <a:solidFill>
                <a:srgbClr val="000000"/>
              </a:solidFill>
              <a:cs typeface="Times New Roman" panose="02020603050405020304" pitchFamily="18" charset="0"/>
            </a:endParaRPr>
          </a:p>
          <a:p>
            <a:pPr eaLnBrk="1" hangingPunct="1">
              <a:lnSpc>
                <a:spcPct val="100000"/>
              </a:lnSpc>
              <a:spcBef>
                <a:spcPct val="0"/>
              </a:spcBef>
              <a:buFont typeface="Footlight MT Light" panose="0204060206030A020304" pitchFamily="18" charset="0"/>
              <a:buAutoNum type="arabicPeriod" startAt="3"/>
            </a:pPr>
            <a:endParaRPr lang="en-NZ" altLang="en-US" i="1">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 calcmode="lin" valueType="num">
                                      <p:cBhvr additive="base">
                                        <p:cTn id="4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 calcmode="lin" valueType="num">
                                      <p:cBhvr additive="base">
                                        <p:cTn id="55"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11" end="11"/>
                                            </p:txEl>
                                          </p:spTgt>
                                        </p:tgtEl>
                                        <p:attrNameLst>
                                          <p:attrName>style.visibility</p:attrName>
                                        </p:attrNameLst>
                                      </p:cBhvr>
                                      <p:to>
                                        <p:strVal val="visible"/>
                                      </p:to>
                                    </p:set>
                                    <p:anim calcmode="lin" valueType="num">
                                      <p:cBhvr additive="base">
                                        <p:cTn id="61"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33DF8DC-F5F5-47F3-87D0-63B59119A1BE}"/>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Engagement Hui Process &amp; Purpose</a:t>
            </a:r>
          </a:p>
        </p:txBody>
      </p:sp>
      <p:sp>
        <p:nvSpPr>
          <p:cNvPr id="3" name="Content Placeholder 2">
            <a:extLst>
              <a:ext uri="{FF2B5EF4-FFF2-40B4-BE49-F238E27FC236}">
                <a16:creationId xmlns:a16="http://schemas.microsoft.com/office/drawing/2014/main" id="{51769286-30EB-4F6B-96AC-F774010AFB2F}"/>
              </a:ext>
            </a:extLst>
          </p:cNvPr>
          <p:cNvSpPr>
            <a:spLocks noGrp="1"/>
          </p:cNvSpPr>
          <p:nvPr>
            <p:ph idx="1"/>
          </p:nvPr>
        </p:nvSpPr>
        <p:spPr>
          <a:xfrm>
            <a:off x="838200" y="1517650"/>
            <a:ext cx="10515600" cy="4400550"/>
          </a:xfrm>
        </p:spPr>
        <p:txBody>
          <a:bodyPr rtlCol="0">
            <a:normAutofit fontScale="70000" lnSpcReduction="20000"/>
          </a:bodyPr>
          <a:lstStyle/>
          <a:p>
            <a:pPr eaLnBrk="1" fontAlgn="auto" hangingPunct="1">
              <a:spcAft>
                <a:spcPts val="0"/>
              </a:spcAft>
              <a:defRPr/>
            </a:pPr>
            <a:r>
              <a:rPr lang="en-US" sz="2400" dirty="0">
                <a:solidFill>
                  <a:schemeClr val="tx2">
                    <a:lumMod val="60000"/>
                    <a:lumOff val="40000"/>
                  </a:schemeClr>
                </a:solidFill>
              </a:rPr>
              <a:t>Four Engagement Hui are planned to provide Beneficial Owners the opportunity to consider and provide feedback and input on (1) proposed Trustee Rotation and Election Policy and (2) Options for development of Trust lands.</a:t>
            </a:r>
          </a:p>
          <a:p>
            <a:pPr eaLnBrk="1" fontAlgn="auto" hangingPunct="1">
              <a:spcAft>
                <a:spcPts val="0"/>
              </a:spcAft>
              <a:defRPr/>
            </a:pPr>
            <a:r>
              <a:rPr lang="en-US" sz="2400" dirty="0">
                <a:solidFill>
                  <a:schemeClr val="tx2">
                    <a:lumMod val="60000"/>
                    <a:lumOff val="40000"/>
                  </a:schemeClr>
                </a:solidFill>
              </a:rPr>
              <a:t>Hui #1 – 13 Feb 2022 (Presentation of Trust information and options). Complete.</a:t>
            </a:r>
          </a:p>
          <a:p>
            <a:pPr eaLnBrk="1" fontAlgn="auto" hangingPunct="1">
              <a:spcAft>
                <a:spcPts val="0"/>
              </a:spcAft>
              <a:defRPr/>
            </a:pPr>
            <a:r>
              <a:rPr lang="en-US" sz="2400" dirty="0">
                <a:solidFill>
                  <a:schemeClr val="tx2">
                    <a:lumMod val="60000"/>
                    <a:lumOff val="40000"/>
                  </a:schemeClr>
                </a:solidFill>
              </a:rPr>
              <a:t>Hui #2 – 26 Feb 2022 (Presentation of Trust info and options; Q&amp;A responses from Hui #1).</a:t>
            </a:r>
          </a:p>
          <a:p>
            <a:pPr eaLnBrk="1" fontAlgn="auto" hangingPunct="1">
              <a:spcAft>
                <a:spcPts val="0"/>
              </a:spcAft>
              <a:defRPr/>
            </a:pPr>
            <a:r>
              <a:rPr lang="en-US" sz="2400" dirty="0">
                <a:solidFill>
                  <a:schemeClr val="tx2">
                    <a:lumMod val="60000"/>
                    <a:lumOff val="40000"/>
                  </a:schemeClr>
                </a:solidFill>
              </a:rPr>
              <a:t>Hui #3 – 13 March 2022 (venue and details TBC).</a:t>
            </a:r>
          </a:p>
          <a:p>
            <a:pPr eaLnBrk="1" fontAlgn="auto" hangingPunct="1">
              <a:spcAft>
                <a:spcPts val="0"/>
              </a:spcAft>
              <a:defRPr/>
            </a:pPr>
            <a:r>
              <a:rPr lang="en-US" sz="2400" dirty="0">
                <a:solidFill>
                  <a:schemeClr val="tx2">
                    <a:lumMod val="60000"/>
                    <a:lumOff val="40000"/>
                  </a:schemeClr>
                </a:solidFill>
              </a:rPr>
              <a:t>Hui # 4 – 9 April 2022 (Venue and details TBC).</a:t>
            </a:r>
          </a:p>
          <a:p>
            <a:pPr marL="0" indent="0" eaLnBrk="1" fontAlgn="auto" hangingPunct="1">
              <a:spcAft>
                <a:spcPts val="0"/>
              </a:spcAft>
              <a:buFont typeface="Arial" panose="020B0604020202020204" pitchFamily="34" charset="0"/>
              <a:buNone/>
              <a:defRPr/>
            </a:pPr>
            <a:endParaRPr lang="en-US" sz="2400" dirty="0">
              <a:solidFill>
                <a:schemeClr val="tx2">
                  <a:lumMod val="60000"/>
                  <a:lumOff val="40000"/>
                </a:schemeClr>
              </a:solidFill>
            </a:endParaRPr>
          </a:p>
          <a:p>
            <a:pPr eaLnBrk="1" fontAlgn="auto" hangingPunct="1">
              <a:spcAft>
                <a:spcPts val="0"/>
              </a:spcAft>
              <a:defRPr/>
            </a:pPr>
            <a:r>
              <a:rPr lang="en-NZ" sz="2400" dirty="0">
                <a:solidFill>
                  <a:schemeClr val="tx2">
                    <a:lumMod val="60000"/>
                    <a:lumOff val="40000"/>
                  </a:schemeClr>
                </a:solidFill>
              </a:rPr>
              <a:t>Engagement Hui timing and format is being developed based on Covid restrictions and owner feedback to provide for maximum owner participation.  </a:t>
            </a:r>
          </a:p>
          <a:p>
            <a:pPr eaLnBrk="1" fontAlgn="auto" hangingPunct="1">
              <a:spcAft>
                <a:spcPts val="0"/>
              </a:spcAft>
              <a:defRPr/>
            </a:pPr>
            <a:r>
              <a:rPr lang="en-US" sz="2400" dirty="0">
                <a:solidFill>
                  <a:schemeClr val="tx2">
                    <a:lumMod val="60000"/>
                    <a:lumOff val="40000"/>
                  </a:schemeClr>
                </a:solidFill>
              </a:rPr>
              <a:t>As the Engagement Hui are held, resolutions will be developed with feedback, leading to a Postal Vote on formal resolutions.</a:t>
            </a:r>
          </a:p>
          <a:p>
            <a:pPr eaLnBrk="1" fontAlgn="auto" hangingPunct="1">
              <a:spcAft>
                <a:spcPts val="0"/>
              </a:spcAft>
              <a:defRPr/>
            </a:pPr>
            <a:r>
              <a:rPr lang="en-US" sz="2400" dirty="0">
                <a:solidFill>
                  <a:schemeClr val="tx2">
                    <a:lumMod val="60000"/>
                    <a:lumOff val="40000"/>
                  </a:schemeClr>
                </a:solidFill>
              </a:rPr>
              <a:t>TK14 website is being regularly updated with information and feedback.  </a:t>
            </a:r>
            <a:endParaRPr lang="en-US" dirty="0">
              <a:solidFill>
                <a:schemeClr val="tx2">
                  <a:lumMod val="60000"/>
                  <a:lumOff val="40000"/>
                </a:schemeClr>
              </a:solidFill>
            </a:endParaRPr>
          </a:p>
        </p:txBody>
      </p:sp>
      <p:pic>
        <p:nvPicPr>
          <p:cNvPr id="21508" name="Picture 4" descr="Decorative Panel - Te Tukutuku">
            <a:extLst>
              <a:ext uri="{FF2B5EF4-FFF2-40B4-BE49-F238E27FC236}">
                <a16:creationId xmlns:a16="http://schemas.microsoft.com/office/drawing/2014/main" id="{464D6F19-63B6-45B2-841D-4002583E8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Decorative Panel - Te Tukutuku">
            <a:extLst>
              <a:ext uri="{FF2B5EF4-FFF2-40B4-BE49-F238E27FC236}">
                <a16:creationId xmlns:a16="http://schemas.microsoft.com/office/drawing/2014/main" id="{C4F097E0-05B5-4A92-A38D-5C81A1E85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B4D6EF4-1046-4902-B8D7-128F01201D5B}"/>
              </a:ext>
            </a:extLst>
          </p:cNvPr>
          <p:cNvSpPr>
            <a:spLocks noGrp="1" noChangeArrowheads="1"/>
          </p:cNvSpPr>
          <p:nvPr>
            <p:ph type="title"/>
          </p:nvPr>
        </p:nvSpPr>
        <p:spPr>
          <a:xfrm>
            <a:off x="838200" y="284163"/>
            <a:ext cx="10515600" cy="1155700"/>
          </a:xfrm>
        </p:spPr>
        <p:txBody>
          <a:bodyPr/>
          <a:lstStyle/>
          <a:p>
            <a:pPr algn="ctr" eaLnBrk="1" hangingPunct="1"/>
            <a:r>
              <a:rPr lang="en-US" altLang="en-US">
                <a:solidFill>
                  <a:srgbClr val="6D2929"/>
                </a:solidFill>
              </a:rPr>
              <a:t>Summary of Engagement Hui #1</a:t>
            </a:r>
          </a:p>
        </p:txBody>
      </p:sp>
      <p:sp>
        <p:nvSpPr>
          <p:cNvPr id="3" name="Content Placeholder 2">
            <a:extLst>
              <a:ext uri="{FF2B5EF4-FFF2-40B4-BE49-F238E27FC236}">
                <a16:creationId xmlns:a16="http://schemas.microsoft.com/office/drawing/2014/main" id="{86D0E127-9473-4AC5-BDE1-6D8A317565B5}"/>
              </a:ext>
            </a:extLst>
          </p:cNvPr>
          <p:cNvSpPr>
            <a:spLocks noGrp="1"/>
          </p:cNvSpPr>
          <p:nvPr>
            <p:ph idx="1"/>
          </p:nvPr>
        </p:nvSpPr>
        <p:spPr>
          <a:xfrm>
            <a:off x="838200" y="1517650"/>
            <a:ext cx="10515600" cy="4819650"/>
          </a:xfrm>
        </p:spPr>
        <p:txBody>
          <a:bodyPr rtlCol="0">
            <a:normAutofit/>
          </a:bodyPr>
          <a:lstStyle/>
          <a:p>
            <a:pPr marL="0" indent="0" eaLnBrk="1" fontAlgn="auto" hangingPunct="1">
              <a:spcAft>
                <a:spcPts val="0"/>
              </a:spcAft>
              <a:buFont typeface="Arial" panose="020B0604020202020204" pitchFamily="34" charset="0"/>
              <a:buNone/>
              <a:defRPr/>
            </a:pPr>
            <a:r>
              <a:rPr lang="en-NZ" sz="2400" u="sng" dirty="0">
                <a:solidFill>
                  <a:schemeClr val="bg2">
                    <a:lumMod val="10000"/>
                  </a:schemeClr>
                </a:solidFill>
              </a:rPr>
              <a:t>Questions on engagement processes:</a:t>
            </a:r>
            <a:endParaRPr lang="en-US" dirty="0">
              <a:solidFill>
                <a:schemeClr val="bg2">
                  <a:lumMod val="10000"/>
                </a:schemeClr>
              </a:solidFill>
            </a:endParaRP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Q1:	How much has been spent to date on the development?</a:t>
            </a: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A1:	Financial details are being posted on the website to answer this question.  </a:t>
            </a: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Q2: How are the Trustees ensuring maximum participation in these important hui?</a:t>
            </a: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A2: The Trustees have updated the website and setup a TK4 Facebook page, which is interactive. In addition they have been actively seeking contact details for all beneficial owners.  Opportunities for speaking rights at hui are being provided, along with chat function and Q/A function.   A postal vote is considered the most appropriate formal approach to voting. </a:t>
            </a: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Q3:	What experience and skills do the current trustees have?</a:t>
            </a: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A3:	Trustee bio details will be posted on the website.   </a:t>
            </a: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Q4:  Can a postal vote occur when not specified in the Trust Order yet?</a:t>
            </a:r>
          </a:p>
          <a:p>
            <a:pPr marL="457200" lvl="1" indent="0" eaLnBrk="1" fontAlgn="auto" hangingPunct="1">
              <a:spcAft>
                <a:spcPts val="0"/>
              </a:spcAft>
              <a:buFont typeface="Arial" panose="020B0604020202020204" pitchFamily="34" charset="0"/>
              <a:buNone/>
              <a:defRPr/>
            </a:pPr>
            <a:r>
              <a:rPr lang="en-US" sz="1800" dirty="0">
                <a:solidFill>
                  <a:schemeClr val="bg2">
                    <a:lumMod val="10000"/>
                  </a:schemeClr>
                </a:solidFill>
              </a:rPr>
              <a:t>A4:  Yes, trustees are entitled to respond to Covid hui restrictions and seek ways to reach as many owners as possible.  Feedback from owners is also sought on this process.  </a:t>
            </a:r>
          </a:p>
          <a:p>
            <a:pPr marL="800100" lvl="1" indent="-342900" eaLnBrk="1" fontAlgn="auto" hangingPunct="1">
              <a:spcAft>
                <a:spcPts val="0"/>
              </a:spcAft>
              <a:buFont typeface="+mj-lt"/>
              <a:buAutoNum type="arabicPeriod"/>
              <a:defRPr/>
            </a:pPr>
            <a:endParaRPr lang="en-US" sz="1800" dirty="0">
              <a:solidFill>
                <a:schemeClr val="tx2">
                  <a:lumMod val="60000"/>
                  <a:lumOff val="40000"/>
                </a:schemeClr>
              </a:solidFill>
            </a:endParaRPr>
          </a:p>
          <a:p>
            <a:pPr marL="800100" lvl="1" indent="-342900" eaLnBrk="1" fontAlgn="auto" hangingPunct="1">
              <a:spcAft>
                <a:spcPts val="0"/>
              </a:spcAft>
              <a:buFont typeface="+mj-lt"/>
              <a:buAutoNum type="arabicPeriod"/>
              <a:defRPr/>
            </a:pPr>
            <a:endParaRPr lang="en-US" sz="1800" dirty="0">
              <a:solidFill>
                <a:schemeClr val="tx2">
                  <a:lumMod val="60000"/>
                  <a:lumOff val="40000"/>
                </a:schemeClr>
              </a:solidFill>
            </a:endParaRPr>
          </a:p>
          <a:p>
            <a:pPr marL="800100" lvl="1" indent="-342900" eaLnBrk="1" fontAlgn="auto" hangingPunct="1">
              <a:spcAft>
                <a:spcPts val="0"/>
              </a:spcAft>
              <a:buFont typeface="+mj-lt"/>
              <a:buAutoNum type="arabicPeriod"/>
              <a:defRPr/>
            </a:pPr>
            <a:endParaRPr lang="en-US" sz="1800" dirty="0">
              <a:solidFill>
                <a:schemeClr val="tx2">
                  <a:lumMod val="60000"/>
                  <a:lumOff val="40000"/>
                </a:schemeClr>
              </a:solidFill>
            </a:endParaRPr>
          </a:p>
        </p:txBody>
      </p:sp>
      <p:pic>
        <p:nvPicPr>
          <p:cNvPr id="22532" name="Picture 4" descr="Decorative Panel - Te Tukutuku">
            <a:extLst>
              <a:ext uri="{FF2B5EF4-FFF2-40B4-BE49-F238E27FC236}">
                <a16:creationId xmlns:a16="http://schemas.microsoft.com/office/drawing/2014/main" id="{03759449-4244-4225-A618-49AB35611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Decorative Panel - Te Tukutuku">
            <a:extLst>
              <a:ext uri="{FF2B5EF4-FFF2-40B4-BE49-F238E27FC236}">
                <a16:creationId xmlns:a16="http://schemas.microsoft.com/office/drawing/2014/main" id="{F27713BB-EE47-4D3B-B384-64063A335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0A3921-E73D-42E4-A1E7-7079CA89CB70}"/>
              </a:ext>
            </a:extLst>
          </p:cNvPr>
          <p:cNvSpPr>
            <a:spLocks noGrp="1" noChangeArrowheads="1"/>
          </p:cNvSpPr>
          <p:nvPr>
            <p:ph type="ctrTitle"/>
          </p:nvPr>
        </p:nvSpPr>
        <p:spPr>
          <a:xfrm>
            <a:off x="2611438" y="3429000"/>
            <a:ext cx="5518150" cy="2268538"/>
          </a:xfrm>
        </p:spPr>
        <p:txBody>
          <a:bodyPr/>
          <a:lstStyle/>
          <a:p>
            <a:pPr eaLnBrk="1" hangingPunct="1"/>
            <a:r>
              <a:rPr lang="en-US" altLang="en-US" sz="4000"/>
              <a:t>TE TUMU KAITUNA 14</a:t>
            </a:r>
          </a:p>
        </p:txBody>
      </p:sp>
      <p:sp>
        <p:nvSpPr>
          <p:cNvPr id="23555" name="Subtitle 2">
            <a:extLst>
              <a:ext uri="{FF2B5EF4-FFF2-40B4-BE49-F238E27FC236}">
                <a16:creationId xmlns:a16="http://schemas.microsoft.com/office/drawing/2014/main" id="{F10AF672-6C20-4A05-A448-0F2208BB4EC3}"/>
              </a:ext>
            </a:extLst>
          </p:cNvPr>
          <p:cNvSpPr>
            <a:spLocks noGrp="1" noChangeArrowheads="1"/>
          </p:cNvSpPr>
          <p:nvPr>
            <p:ph type="subTitle" idx="1"/>
          </p:nvPr>
        </p:nvSpPr>
        <p:spPr>
          <a:xfrm>
            <a:off x="2771775" y="2268538"/>
            <a:ext cx="5357813" cy="1160462"/>
          </a:xfrm>
        </p:spPr>
        <p:txBody>
          <a:bodyPr/>
          <a:lstStyle/>
          <a:p>
            <a:pPr eaLnBrk="1" hangingPunct="1"/>
            <a:r>
              <a:rPr lang="en-US" altLang="en-US"/>
              <a:t>TE TUKUNGA IHO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1C9F477-84AC-4B17-AF57-9DE200A4E39C}"/>
              </a:ext>
            </a:extLst>
          </p:cNvPr>
          <p:cNvSpPr>
            <a:spLocks noGrp="1" noChangeArrowheads="1"/>
          </p:cNvSpPr>
          <p:nvPr>
            <p:ph type="title"/>
          </p:nvPr>
        </p:nvSpPr>
        <p:spPr>
          <a:xfrm>
            <a:off x="2611438" y="427038"/>
            <a:ext cx="7958137" cy="517525"/>
          </a:xfrm>
        </p:spPr>
        <p:txBody>
          <a:bodyPr/>
          <a:lstStyle/>
          <a:p>
            <a:pPr eaLnBrk="1" hangingPunct="1"/>
            <a:r>
              <a:rPr lang="en-US" altLang="en-US" sz="2800"/>
              <a:t>TE ŪNGA MAI ME TE WHAKANOHONOHO</a:t>
            </a:r>
          </a:p>
        </p:txBody>
      </p:sp>
      <p:sp>
        <p:nvSpPr>
          <p:cNvPr id="24579" name="Content Placeholder 2">
            <a:extLst>
              <a:ext uri="{FF2B5EF4-FFF2-40B4-BE49-F238E27FC236}">
                <a16:creationId xmlns:a16="http://schemas.microsoft.com/office/drawing/2014/main" id="{3218CE62-A8DB-40FA-93C9-71D49B638B8C}"/>
              </a:ext>
            </a:extLst>
          </p:cNvPr>
          <p:cNvSpPr>
            <a:spLocks noGrp="1" noChangeArrowheads="1"/>
          </p:cNvSpPr>
          <p:nvPr>
            <p:ph idx="1"/>
          </p:nvPr>
        </p:nvSpPr>
        <p:spPr>
          <a:xfrm>
            <a:off x="2773363" y="1490663"/>
            <a:ext cx="7796212" cy="4559300"/>
          </a:xfrm>
        </p:spPr>
        <p:txBody>
          <a:bodyPr/>
          <a:lstStyle/>
          <a:p>
            <a:pPr eaLnBrk="1" hangingPunct="1"/>
            <a:r>
              <a:rPr lang="en-US" altLang="en-US"/>
              <a:t>1350 – 1500</a:t>
            </a:r>
          </a:p>
          <a:p>
            <a:pPr eaLnBrk="1" hangingPunct="1"/>
            <a:r>
              <a:rPr lang="en-US" altLang="en-US"/>
              <a:t>It is generally believed that Te Arawa canoe arrived about 1350.</a:t>
            </a:r>
          </a:p>
          <a:p>
            <a:pPr eaLnBrk="1" hangingPunct="1"/>
            <a:r>
              <a:rPr lang="en-US" altLang="en-US"/>
              <a:t>For the next five generations Te Arawa had settled the area from Mauao to beyond Pukehina, and the inland country to Rotorua.</a:t>
            </a:r>
          </a:p>
          <a:p>
            <a:pPr eaLnBrk="1" hangingPunct="1"/>
            <a:r>
              <a:rPr lang="en-US" altLang="en-US"/>
              <a:t>Gradually the people of Te Rangihouhiri – Ngāi Te Rangi – moved into the area. A series of skirmishes resulted in the battle of Pōporohuamea, and Maketū and the surrounding area was taken.</a:t>
            </a:r>
          </a:p>
          <a:p>
            <a:pPr eaLnBrk="1" hangingPunct="1"/>
            <a:r>
              <a:rPr lang="en-US" altLang="en-US"/>
              <a:t>Not long after Mauao and other parts of Tauranga were taken from Waitaha by Ngāi Te Rangi at the battle of Te Kōkōwai.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CE015B6-DF47-4861-AEED-964C1DB2D073}"/>
              </a:ext>
            </a:extLst>
          </p:cNvPr>
          <p:cNvSpPr>
            <a:spLocks noGrp="1" noChangeArrowheads="1"/>
          </p:cNvSpPr>
          <p:nvPr>
            <p:ph type="title"/>
          </p:nvPr>
        </p:nvSpPr>
        <p:spPr>
          <a:xfrm>
            <a:off x="2611438" y="427038"/>
            <a:ext cx="7958137" cy="517525"/>
          </a:xfrm>
        </p:spPr>
        <p:txBody>
          <a:bodyPr/>
          <a:lstStyle/>
          <a:p>
            <a:pPr eaLnBrk="1" hangingPunct="1"/>
            <a:r>
              <a:rPr lang="en-US" altLang="en-US" sz="2800"/>
              <a:t>TE HOKINGA ATU</a:t>
            </a:r>
          </a:p>
        </p:txBody>
      </p:sp>
      <p:sp>
        <p:nvSpPr>
          <p:cNvPr id="25603" name="Content Placeholder 2">
            <a:extLst>
              <a:ext uri="{FF2B5EF4-FFF2-40B4-BE49-F238E27FC236}">
                <a16:creationId xmlns:a16="http://schemas.microsoft.com/office/drawing/2014/main" id="{AE5246DC-9031-4813-A1B6-5AF2800A8404}"/>
              </a:ext>
            </a:extLst>
          </p:cNvPr>
          <p:cNvSpPr>
            <a:spLocks noGrp="1" noChangeArrowheads="1"/>
          </p:cNvSpPr>
          <p:nvPr>
            <p:ph idx="1"/>
          </p:nvPr>
        </p:nvSpPr>
        <p:spPr>
          <a:xfrm>
            <a:off x="2773363" y="1490663"/>
            <a:ext cx="7796212" cy="4559300"/>
          </a:xfrm>
        </p:spPr>
        <p:txBody>
          <a:bodyPr/>
          <a:lstStyle/>
          <a:p>
            <a:pPr eaLnBrk="1" hangingPunct="1"/>
            <a:r>
              <a:rPr lang="en-US" altLang="en-US"/>
              <a:t>1500 – 1835</a:t>
            </a:r>
          </a:p>
          <a:p>
            <a:pPr eaLnBrk="1" hangingPunct="1"/>
            <a:r>
              <a:rPr lang="en-US" altLang="en-US"/>
              <a:t>Waitaha and Tapuika remained settles around their respective mountains of Ōtawa and Rangiuru maintaining an uneasy peace with Ngāi Te Rangi.</a:t>
            </a:r>
          </a:p>
          <a:p>
            <a:pPr eaLnBrk="1" hangingPunct="1"/>
            <a:r>
              <a:rPr lang="en-US" altLang="en-US"/>
              <a:t>Gradually the inland Te Arawa based around Rotorua returned to the area as allies and relations of Waitaha and Tapuika, some even settling at Maketū.</a:t>
            </a:r>
          </a:p>
          <a:p>
            <a:pPr eaLnBrk="1" hangingPunct="1"/>
            <a:r>
              <a:rPr lang="en-US" altLang="en-US"/>
              <a:t>Inland wars between Te Arawa and Tainui spilt over to the coast, wherby Te Waharoa of Ngāti Hauā sacked Maketū, killing Te Ngahuru, an important chief of Ngāti Whakaue.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chVTI">
  <a:themeElements>
    <a:clrScheme name="Custom 42">
      <a:dk1>
        <a:sysClr val="windowText" lastClr="000000"/>
      </a:dk1>
      <a:lt1>
        <a:sysClr val="window" lastClr="FFFFFF"/>
      </a:lt1>
      <a:dk2>
        <a:srgbClr val="642626"/>
      </a:dk2>
      <a:lt2>
        <a:srgbClr val="F3F0E9"/>
      </a:lt2>
      <a:accent1>
        <a:srgbClr val="556D6F"/>
      </a:accent1>
      <a:accent2>
        <a:srgbClr val="C05050"/>
      </a:accent2>
      <a:accent3>
        <a:srgbClr val="BF873A"/>
      </a:accent3>
      <a:accent4>
        <a:srgbClr val="D8897E"/>
      </a:accent4>
      <a:accent5>
        <a:srgbClr val="A4976B"/>
      </a:accent5>
      <a:accent6>
        <a:srgbClr val="D49D8C"/>
      </a:accent6>
      <a:hlink>
        <a:srgbClr val="D13D6E"/>
      </a:hlink>
      <a:folHlink>
        <a:srgbClr val="6C9D92"/>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2250</TotalTime>
  <Words>4355</Words>
  <Application>Microsoft Office PowerPoint</Application>
  <PresentationFormat>Widescreen</PresentationFormat>
  <Paragraphs>369</Paragraphs>
  <Slides>45</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Avenir Next LT Pro</vt:lpstr>
      <vt:lpstr>Arial</vt:lpstr>
      <vt:lpstr>Footlight MT Light</vt:lpstr>
      <vt:lpstr>Calibri</vt:lpstr>
      <vt:lpstr>Wingdings</vt:lpstr>
      <vt:lpstr>Wingdings 3</vt:lpstr>
      <vt:lpstr>MS Shell Dlg 2</vt:lpstr>
      <vt:lpstr>Symbol</vt:lpstr>
      <vt:lpstr>Times New Roman</vt:lpstr>
      <vt:lpstr>ArchVTI</vt:lpstr>
      <vt:lpstr>Madison</vt:lpstr>
      <vt:lpstr>PowerPoint Presentation</vt:lpstr>
      <vt:lpstr>Preliminaries / House Keeping</vt:lpstr>
      <vt:lpstr>Asking questions or providing feedback</vt:lpstr>
      <vt:lpstr>Hui Agenda</vt:lpstr>
      <vt:lpstr>Engagement Hui Process &amp; Purpose</vt:lpstr>
      <vt:lpstr>Summary of Engagement Hui #1</vt:lpstr>
      <vt:lpstr>TE TUMU KAITUNA 14</vt:lpstr>
      <vt:lpstr>TE ŪNGA MAI ME TE WHAKANOHONOHO</vt:lpstr>
      <vt:lpstr>TE HOKINGA ATU</vt:lpstr>
      <vt:lpstr>TE PAKANGA</vt:lpstr>
      <vt:lpstr>TE KOOTI WHENUA MĀORI 1</vt:lpstr>
      <vt:lpstr>NGĀ WHAKAWĀKANGA KOOTI</vt:lpstr>
      <vt:lpstr>TE KOOTI WHENUA MĀORI 2</vt:lpstr>
      <vt:lpstr>TE KOTIKOTI WHENUA</vt:lpstr>
      <vt:lpstr>TE ROHE 2022</vt:lpstr>
      <vt:lpstr>Court of Appeal Decision</vt:lpstr>
      <vt:lpstr>Trustee Guiding Principles for TK14</vt:lpstr>
      <vt:lpstr> Trustee Guiding Principles for TK14:</vt:lpstr>
      <vt:lpstr> Trustee Guiding Principles for TK14:</vt:lpstr>
      <vt:lpstr> Trustee Guiding Principles for TK14:</vt:lpstr>
      <vt:lpstr> Trustee Guiding Principles for TK14:</vt:lpstr>
      <vt:lpstr> Trustee Guiding Principles for TK14:</vt:lpstr>
      <vt:lpstr> Trustee Guiding Principles for TK14:</vt:lpstr>
      <vt:lpstr>Trustee Guiding Principles for TK14:</vt:lpstr>
      <vt:lpstr> Trustee Guiding Principles for TK14:</vt:lpstr>
      <vt:lpstr> Trustee Guiding Principles for TK14:</vt:lpstr>
      <vt:lpstr> Trustee Guiding Principles for TK14:</vt:lpstr>
      <vt:lpstr>General Feedback</vt:lpstr>
      <vt:lpstr>Proposal for Trustee Rotation and Elections:</vt:lpstr>
      <vt:lpstr>Proposal for Trustee Rotation and Elections:</vt:lpstr>
      <vt:lpstr>Te Tumu Development Update</vt:lpstr>
      <vt:lpstr>Te Tumu Draft Structure Plan </vt:lpstr>
      <vt:lpstr>Te Tumu Plan Change &amp; Structure Plan </vt:lpstr>
      <vt:lpstr>Surrounding Development  </vt:lpstr>
      <vt:lpstr>TK14 Funding Opportunities </vt:lpstr>
      <vt:lpstr>Other Funding Opportunities </vt:lpstr>
      <vt:lpstr>Planning Timeline </vt:lpstr>
      <vt:lpstr>Te Tumu Development Update </vt:lpstr>
      <vt:lpstr>Infrastructure Corridors &amp; Active Reserve  Options &amp; Process</vt:lpstr>
      <vt:lpstr>Infrastructure Corridors &amp; Active Reserve|TK14 Benefits  </vt:lpstr>
      <vt:lpstr>Infrastructure Corridors &amp; Active Reserve| Options </vt:lpstr>
      <vt:lpstr> Infrastructure Corridors &amp; Active Reserve|High Level Assessment  </vt:lpstr>
      <vt:lpstr>Infrastructure Corridors &amp; Active Reserve| Process </vt:lpstr>
      <vt:lpstr>Infrastructure Corridors &amp; Active Reserve| Process </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Rawinia Kamau</dc:creator>
  <cp:lastModifiedBy>Mike Morgan</cp:lastModifiedBy>
  <cp:revision>78</cp:revision>
  <cp:lastPrinted>2022-02-11T03:00:23Z</cp:lastPrinted>
  <dcterms:created xsi:type="dcterms:W3CDTF">2021-06-07T21:13:46Z</dcterms:created>
  <dcterms:modified xsi:type="dcterms:W3CDTF">2022-03-01T04:37:35Z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2022-02-25T19:54:17Z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688788c6-cccf-4b40-95ce-2e34d5919e92</vt:lpwstr>
  </property>
  <property fmtid="{D5CDD505-2E9C-101B-9397-08002B2CF9AE}" pid="8" name="MSIP_Label_ea60d57e-af5b-4752-ac57-3e4f28ca11dc_ContentBits">
    <vt:lpwstr>0</vt:lpwstr>
  </property>
</Properties>
</file>