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4" r:id="rId1"/>
    <p:sldMasterId id="2147483938" r:id="rId2"/>
  </p:sldMasterIdLst>
  <p:notesMasterIdLst>
    <p:notesMasterId r:id="rId50"/>
  </p:notesMasterIdLst>
  <p:sldIdLst>
    <p:sldId id="320" r:id="rId3"/>
    <p:sldId id="335" r:id="rId4"/>
    <p:sldId id="308" r:id="rId5"/>
    <p:sldId id="306" r:id="rId6"/>
    <p:sldId id="309" r:id="rId7"/>
    <p:sldId id="257" r:id="rId8"/>
    <p:sldId id="256" r:id="rId9"/>
    <p:sldId id="319" r:id="rId10"/>
    <p:sldId id="258" r:id="rId11"/>
    <p:sldId id="259" r:id="rId12"/>
    <p:sldId id="261" r:id="rId13"/>
    <p:sldId id="260" r:id="rId14"/>
    <p:sldId id="262" r:id="rId15"/>
    <p:sldId id="263" r:id="rId16"/>
    <p:sldId id="264" r:id="rId17"/>
    <p:sldId id="304" r:id="rId18"/>
    <p:sldId id="350" r:id="rId19"/>
    <p:sldId id="331" r:id="rId20"/>
    <p:sldId id="287" r:id="rId21"/>
    <p:sldId id="332" r:id="rId22"/>
    <p:sldId id="343" r:id="rId23"/>
    <p:sldId id="345" r:id="rId24"/>
    <p:sldId id="346" r:id="rId25"/>
    <p:sldId id="342" r:id="rId26"/>
    <p:sldId id="323" r:id="rId27"/>
    <p:sldId id="324" r:id="rId28"/>
    <p:sldId id="325" r:id="rId29"/>
    <p:sldId id="347" r:id="rId30"/>
    <p:sldId id="288" r:id="rId31"/>
    <p:sldId id="292" r:id="rId32"/>
    <p:sldId id="293" r:id="rId33"/>
    <p:sldId id="299" r:id="rId34"/>
    <p:sldId id="298" r:id="rId35"/>
    <p:sldId id="300" r:id="rId36"/>
    <p:sldId id="303" r:id="rId37"/>
    <p:sldId id="315" r:id="rId38"/>
    <p:sldId id="326" r:id="rId39"/>
    <p:sldId id="327" r:id="rId40"/>
    <p:sldId id="328" r:id="rId41"/>
    <p:sldId id="334" r:id="rId42"/>
    <p:sldId id="329" r:id="rId43"/>
    <p:sldId id="330" r:id="rId44"/>
    <p:sldId id="340" r:id="rId45"/>
    <p:sldId id="341" r:id="rId46"/>
    <p:sldId id="321" r:id="rId47"/>
    <p:sldId id="333" r:id="rId48"/>
    <p:sldId id="302" r:id="rId49"/>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venir Next LT Pro" panose="020B05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venir Next LT Pro" panose="020B05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venir Next LT Pro" panose="020B05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venir Next LT Pro" panose="020B05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venir Next LT Pro" panose="020B0504020202020204" pitchFamily="34" charset="0"/>
        <a:ea typeface="+mn-ea"/>
        <a:cs typeface="+mn-cs"/>
      </a:defRPr>
    </a:lvl5pPr>
    <a:lvl6pPr marL="2286000" algn="l" defTabSz="914400" rtl="0" eaLnBrk="1" latinLnBrk="0" hangingPunct="1">
      <a:defRPr kern="1200">
        <a:solidFill>
          <a:schemeClr val="tx1"/>
        </a:solidFill>
        <a:latin typeface="Avenir Next LT Pro" panose="020B0504020202020204" pitchFamily="34" charset="0"/>
        <a:ea typeface="+mn-ea"/>
        <a:cs typeface="+mn-cs"/>
      </a:defRPr>
    </a:lvl6pPr>
    <a:lvl7pPr marL="2743200" algn="l" defTabSz="914400" rtl="0" eaLnBrk="1" latinLnBrk="0" hangingPunct="1">
      <a:defRPr kern="1200">
        <a:solidFill>
          <a:schemeClr val="tx1"/>
        </a:solidFill>
        <a:latin typeface="Avenir Next LT Pro" panose="020B0504020202020204" pitchFamily="34" charset="0"/>
        <a:ea typeface="+mn-ea"/>
        <a:cs typeface="+mn-cs"/>
      </a:defRPr>
    </a:lvl7pPr>
    <a:lvl8pPr marL="3200400" algn="l" defTabSz="914400" rtl="0" eaLnBrk="1" latinLnBrk="0" hangingPunct="1">
      <a:defRPr kern="1200">
        <a:solidFill>
          <a:schemeClr val="tx1"/>
        </a:solidFill>
        <a:latin typeface="Avenir Next LT Pro" panose="020B0504020202020204" pitchFamily="34" charset="0"/>
        <a:ea typeface="+mn-ea"/>
        <a:cs typeface="+mn-cs"/>
      </a:defRPr>
    </a:lvl8pPr>
    <a:lvl9pPr marL="3657600" algn="l" defTabSz="914400" rtl="0" eaLnBrk="1" latinLnBrk="0" hangingPunct="1">
      <a:defRPr kern="1200">
        <a:solidFill>
          <a:schemeClr val="tx1"/>
        </a:solidFill>
        <a:latin typeface="Avenir Next LT Pro" panose="020B05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64" autoAdjust="0"/>
    <p:restoredTop sz="94341"/>
  </p:normalViewPr>
  <p:slideViewPr>
    <p:cSldViewPr snapToGrid="0">
      <p:cViewPr varScale="1">
        <p:scale>
          <a:sx n="72" d="100"/>
          <a:sy n="72" d="100"/>
        </p:scale>
        <p:origin x="64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73BF11-8780-4146-82EC-84FD011AB020}"/>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NZ"/>
          </a:p>
        </p:txBody>
      </p:sp>
      <p:sp>
        <p:nvSpPr>
          <p:cNvPr id="3" name="Date Placeholder 2">
            <a:extLst>
              <a:ext uri="{FF2B5EF4-FFF2-40B4-BE49-F238E27FC236}">
                <a16:creationId xmlns:a16="http://schemas.microsoft.com/office/drawing/2014/main" id="{5F4A5E0E-C6AE-4F32-AFB3-F35ABC08CDE1}"/>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38B3406-EBC2-4E4E-8D0C-B351EDE3ADE1}" type="datetimeFigureOut">
              <a:rPr lang="en-NZ"/>
              <a:pPr>
                <a:defRPr/>
              </a:pPr>
              <a:t>20/04/2022</a:t>
            </a:fld>
            <a:endParaRPr lang="en-NZ"/>
          </a:p>
        </p:txBody>
      </p:sp>
      <p:sp>
        <p:nvSpPr>
          <p:cNvPr id="4" name="Slide Image Placeholder 3">
            <a:extLst>
              <a:ext uri="{FF2B5EF4-FFF2-40B4-BE49-F238E27FC236}">
                <a16:creationId xmlns:a16="http://schemas.microsoft.com/office/drawing/2014/main" id="{4C35BAB6-7D64-4B48-A89B-4AF5DDC86AF9}"/>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a:extLst>
              <a:ext uri="{FF2B5EF4-FFF2-40B4-BE49-F238E27FC236}">
                <a16:creationId xmlns:a16="http://schemas.microsoft.com/office/drawing/2014/main" id="{4B68F5EA-AF05-4C4E-84FA-FE1854C65DE9}"/>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NZ" noProof="0"/>
          </a:p>
        </p:txBody>
      </p:sp>
      <p:sp>
        <p:nvSpPr>
          <p:cNvPr id="6" name="Footer Placeholder 5">
            <a:extLst>
              <a:ext uri="{FF2B5EF4-FFF2-40B4-BE49-F238E27FC236}">
                <a16:creationId xmlns:a16="http://schemas.microsoft.com/office/drawing/2014/main" id="{7109D7A6-971A-43A8-87C0-964EA245303D}"/>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NZ"/>
          </a:p>
        </p:txBody>
      </p:sp>
      <p:sp>
        <p:nvSpPr>
          <p:cNvPr id="7" name="Slide Number Placeholder 6">
            <a:extLst>
              <a:ext uri="{FF2B5EF4-FFF2-40B4-BE49-F238E27FC236}">
                <a16:creationId xmlns:a16="http://schemas.microsoft.com/office/drawing/2014/main" id="{452B9122-A6D6-4CFB-A5CE-19D34DFAE104}"/>
              </a:ext>
            </a:extLst>
          </p:cNvPr>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BB92BBC7-9427-4671-89F0-47B3D8640024}" type="slidenum">
              <a:rPr lang="en-NZ"/>
              <a:pPr>
                <a:defRPr/>
              </a:pPr>
              <a:t>‹#›</a:t>
            </a:fld>
            <a:endParaRPr lang="en-N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FEE32999-DB27-4194-82B7-F352E6AEB1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BC0E4271-F516-4568-82FA-EAA684D4323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27651" name="Header Placeholder 3">
            <a:extLst>
              <a:ext uri="{FF2B5EF4-FFF2-40B4-BE49-F238E27FC236}">
                <a16:creationId xmlns:a16="http://schemas.microsoft.com/office/drawing/2014/main" id="{F60D5739-5E68-43CB-974C-7B38C3A21D94}"/>
              </a:ext>
            </a:extLst>
          </p:cNvPr>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endParaRPr lang="en-US" altLang="en-US">
              <a:latin typeface="Calibri" panose="020F0502020204030204" pitchFamily="34" charset="0"/>
            </a:endParaRPr>
          </a:p>
        </p:txBody>
      </p:sp>
      <p:sp>
        <p:nvSpPr>
          <p:cNvPr id="27652" name="Slide Number Placeholder 4">
            <a:extLst>
              <a:ext uri="{FF2B5EF4-FFF2-40B4-BE49-F238E27FC236}">
                <a16:creationId xmlns:a16="http://schemas.microsoft.com/office/drawing/2014/main" id="{94072125-C81D-4D66-B136-9C9D521DDD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25B58B05-060D-4060-B237-3DCBBBB7C2E8}"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B8882117-5554-4896-A943-ADC043E2EF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1B39BDD7-227F-49E3-9DF4-C8F9829AA2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9395" name="Slide Number Placeholder 3">
            <a:extLst>
              <a:ext uri="{FF2B5EF4-FFF2-40B4-BE49-F238E27FC236}">
                <a16:creationId xmlns:a16="http://schemas.microsoft.com/office/drawing/2014/main" id="{F8E47619-07D4-4EAC-81AC-CF7173FBB11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446D561C-BA48-49C7-A26E-247C9A31D34F}" type="slidenum">
              <a:rPr lang="en-NZ" altLang="en-US" smtClean="0">
                <a:latin typeface="Calibri" panose="020F0502020204030204" pitchFamily="34" charset="0"/>
              </a:rPr>
              <a:pPr fontAlgn="base">
                <a:spcBef>
                  <a:spcPct val="0"/>
                </a:spcBef>
                <a:spcAft>
                  <a:spcPct val="0"/>
                </a:spcAft>
              </a:pPr>
              <a:t>23</a:t>
            </a:fld>
            <a:endParaRPr lang="en-NZ"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D7055E2D-D8C5-4B12-BAFF-C9394F8357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7F8C517B-ED8A-4E5F-A8C5-0A592750FA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61443" name="Slide Number Placeholder 3">
            <a:extLst>
              <a:ext uri="{FF2B5EF4-FFF2-40B4-BE49-F238E27FC236}">
                <a16:creationId xmlns:a16="http://schemas.microsoft.com/office/drawing/2014/main" id="{D706CF2E-7F1D-42EC-9AF5-5471B926EB2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93C99D66-4DFF-4E71-9353-4EF0F49AF71F}" type="slidenum">
              <a:rPr lang="en-NZ" altLang="en-US" smtClean="0">
                <a:latin typeface="Calibri" panose="020F0502020204030204" pitchFamily="34" charset="0"/>
              </a:rPr>
              <a:pPr fontAlgn="base">
                <a:spcBef>
                  <a:spcPct val="0"/>
                </a:spcBef>
                <a:spcAft>
                  <a:spcPct val="0"/>
                </a:spcAft>
              </a:pPr>
              <a:t>24</a:t>
            </a:fld>
            <a:endParaRPr lang="en-NZ"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5040B187-94E0-4086-96BB-86FA0569E5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38110921-1860-4E97-81C0-B363A523A4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63491" name="Slide Number Placeholder 3">
            <a:extLst>
              <a:ext uri="{FF2B5EF4-FFF2-40B4-BE49-F238E27FC236}">
                <a16:creationId xmlns:a16="http://schemas.microsoft.com/office/drawing/2014/main" id="{6703E6CA-6368-4D49-8889-10B3B1E9DD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E4DEEAA5-6088-4FBA-B98A-67AD9F3677B2}" type="slidenum">
              <a:rPr lang="en-NZ" altLang="en-US" smtClean="0">
                <a:latin typeface="Calibri" panose="020F0502020204030204" pitchFamily="34" charset="0"/>
              </a:rPr>
              <a:pPr fontAlgn="base">
                <a:spcBef>
                  <a:spcPct val="0"/>
                </a:spcBef>
                <a:spcAft>
                  <a:spcPct val="0"/>
                </a:spcAft>
              </a:pPr>
              <a:t>25</a:t>
            </a:fld>
            <a:endParaRPr lang="en-NZ"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B6ECCD07-D0BF-419B-A89B-BEB75B9965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7BBA19F7-5A5B-4580-A48A-36BCD565B62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65539" name="Slide Number Placeholder 3">
            <a:extLst>
              <a:ext uri="{FF2B5EF4-FFF2-40B4-BE49-F238E27FC236}">
                <a16:creationId xmlns:a16="http://schemas.microsoft.com/office/drawing/2014/main" id="{25FA90FA-6030-470A-AA1B-8A3A4A4C66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FFE47751-E9F8-4252-BCA2-C87B9604F852}" type="slidenum">
              <a:rPr lang="en-NZ" altLang="en-US" smtClean="0">
                <a:latin typeface="Calibri" panose="020F0502020204030204" pitchFamily="34" charset="0"/>
              </a:rPr>
              <a:pPr fontAlgn="base">
                <a:spcBef>
                  <a:spcPct val="0"/>
                </a:spcBef>
                <a:spcAft>
                  <a:spcPct val="0"/>
                </a:spcAft>
              </a:pPr>
              <a:t>26</a:t>
            </a:fld>
            <a:endParaRPr lang="en-NZ"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BECFFC34-9C78-46D3-90A6-AF8D7771468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8A594F50-EA17-4C87-A0C9-D98CE46CAA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blog post detail sheet dated 22 January 2022 for details for each guiding principle.</a:t>
            </a:r>
            <a:endParaRPr lang="en-NZ" altLang="en-US"/>
          </a:p>
        </p:txBody>
      </p:sp>
      <p:sp>
        <p:nvSpPr>
          <p:cNvPr id="67587" name="Slide Number Placeholder 3">
            <a:extLst>
              <a:ext uri="{FF2B5EF4-FFF2-40B4-BE49-F238E27FC236}">
                <a16:creationId xmlns:a16="http://schemas.microsoft.com/office/drawing/2014/main" id="{947DB344-FFA0-4429-9669-0D408F967DE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8C0ABA2B-E756-4905-863E-70285FAE0A5E}" type="slidenum">
              <a:rPr lang="en-NZ" altLang="en-US" smtClean="0">
                <a:latin typeface="Calibri" panose="020F0502020204030204" pitchFamily="34" charset="0"/>
              </a:rPr>
              <a:pPr fontAlgn="base">
                <a:spcBef>
                  <a:spcPct val="0"/>
                </a:spcBef>
                <a:spcAft>
                  <a:spcPct val="0"/>
                </a:spcAft>
              </a:pPr>
              <a:t>27</a:t>
            </a:fld>
            <a:endParaRPr lang="en-NZ"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68BC50F4-F213-47A5-8074-9365658D63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79AFC220-E8A2-4FC2-B95B-2F61C9E967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70659" name="Slide Number Placeholder 3">
            <a:extLst>
              <a:ext uri="{FF2B5EF4-FFF2-40B4-BE49-F238E27FC236}">
                <a16:creationId xmlns:a16="http://schemas.microsoft.com/office/drawing/2014/main" id="{C8CB080F-FCE1-41B2-B2CF-9402AC93C4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F34AF526-9828-4295-9A2F-5FEED36631B7}" type="slidenum">
              <a:rPr lang="en-NZ" altLang="en-US" smtClean="0">
                <a:latin typeface="Calibri" panose="020F0502020204030204" pitchFamily="34" charset="0"/>
              </a:rPr>
              <a:pPr fontAlgn="base">
                <a:spcBef>
                  <a:spcPct val="0"/>
                </a:spcBef>
                <a:spcAft>
                  <a:spcPct val="0"/>
                </a:spcAft>
              </a:pPr>
              <a:t>29</a:t>
            </a:fld>
            <a:endParaRPr lang="en-NZ"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E23EAE50-E766-4B9A-838E-ED97FEEAB95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7EE7600B-1606-4A85-9E2A-C92E20318BD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72707" name="Slide Number Placeholder 3">
            <a:extLst>
              <a:ext uri="{FF2B5EF4-FFF2-40B4-BE49-F238E27FC236}">
                <a16:creationId xmlns:a16="http://schemas.microsoft.com/office/drawing/2014/main" id="{1FF0CD4F-569C-4A52-B854-219FD74E23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E60E0323-C1FD-4F18-BDEC-63651DFD105C}" type="slidenum">
              <a:rPr lang="en-NZ" altLang="en-US" smtClean="0">
                <a:latin typeface="Calibri" panose="020F0502020204030204" pitchFamily="34" charset="0"/>
              </a:rPr>
              <a:pPr fontAlgn="base">
                <a:spcBef>
                  <a:spcPct val="0"/>
                </a:spcBef>
                <a:spcAft>
                  <a:spcPct val="0"/>
                </a:spcAft>
              </a:pPr>
              <a:t>30</a:t>
            </a:fld>
            <a:endParaRPr lang="en-NZ" altLang="en-US">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CDC56742-3CF2-45F3-9CB4-C49978AD153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50F82DF1-ABB2-4EFF-B13A-540431D507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74755" name="Slide Number Placeholder 3">
            <a:extLst>
              <a:ext uri="{FF2B5EF4-FFF2-40B4-BE49-F238E27FC236}">
                <a16:creationId xmlns:a16="http://schemas.microsoft.com/office/drawing/2014/main" id="{5C8DC33A-A312-4161-8B71-6C5DD9B497C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17A20FD3-9E71-4FB1-B964-ADDCE193F4E8}" type="slidenum">
              <a:rPr lang="en-NZ" altLang="en-US" smtClean="0">
                <a:latin typeface="Calibri" panose="020F0502020204030204" pitchFamily="34" charset="0"/>
              </a:rPr>
              <a:pPr fontAlgn="base">
                <a:spcBef>
                  <a:spcPct val="0"/>
                </a:spcBef>
                <a:spcAft>
                  <a:spcPct val="0"/>
                </a:spcAft>
              </a:pPr>
              <a:t>31</a:t>
            </a:fld>
            <a:endParaRPr lang="en-NZ"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7EA0E1E2-AEFA-4874-A94E-69AC18E0AA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Notes Placeholder 2">
            <a:extLst>
              <a:ext uri="{FF2B5EF4-FFF2-40B4-BE49-F238E27FC236}">
                <a16:creationId xmlns:a16="http://schemas.microsoft.com/office/drawing/2014/main" id="{23D37B18-E1AC-46A0-A079-54A3BE4F29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76803" name="Slide Number Placeholder 3">
            <a:extLst>
              <a:ext uri="{FF2B5EF4-FFF2-40B4-BE49-F238E27FC236}">
                <a16:creationId xmlns:a16="http://schemas.microsoft.com/office/drawing/2014/main" id="{72AC90B0-9FDD-45C5-A996-638D31C91A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05E2982B-B0FD-44DC-B9B1-9049BD7026EB}" type="slidenum">
              <a:rPr lang="en-NZ" altLang="en-US" smtClean="0">
                <a:latin typeface="Calibri" panose="020F0502020204030204" pitchFamily="34" charset="0"/>
              </a:rPr>
              <a:pPr fontAlgn="base">
                <a:spcBef>
                  <a:spcPct val="0"/>
                </a:spcBef>
                <a:spcAft>
                  <a:spcPct val="0"/>
                </a:spcAft>
              </a:pPr>
              <a:t>32</a:t>
            </a:fld>
            <a:endParaRPr lang="en-NZ"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EA91C61B-F952-4EA6-8AE0-5414CF3D67A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Notes Placeholder 2">
            <a:extLst>
              <a:ext uri="{FF2B5EF4-FFF2-40B4-BE49-F238E27FC236}">
                <a16:creationId xmlns:a16="http://schemas.microsoft.com/office/drawing/2014/main" id="{DFE15699-815E-4DC7-80D0-0CA1AC4DEB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78851" name="Slide Number Placeholder 3">
            <a:extLst>
              <a:ext uri="{FF2B5EF4-FFF2-40B4-BE49-F238E27FC236}">
                <a16:creationId xmlns:a16="http://schemas.microsoft.com/office/drawing/2014/main" id="{D9B2FCED-423B-4C9E-B152-9F311D45440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F4742632-B9A2-4C8A-BD78-2F7CBEF93303}" type="slidenum">
              <a:rPr lang="en-NZ" altLang="en-US" smtClean="0">
                <a:latin typeface="Calibri" panose="020F0502020204030204" pitchFamily="34" charset="0"/>
              </a:rPr>
              <a:pPr fontAlgn="base">
                <a:spcBef>
                  <a:spcPct val="0"/>
                </a:spcBef>
                <a:spcAft>
                  <a:spcPct val="0"/>
                </a:spcAft>
              </a:pPr>
              <a:t>33</a:t>
            </a:fld>
            <a:endParaRPr lang="en-NZ"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724B6D02-04EB-4834-9B34-7BA76C0F3E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a:extLst>
              <a:ext uri="{FF2B5EF4-FFF2-40B4-BE49-F238E27FC236}">
                <a16:creationId xmlns:a16="http://schemas.microsoft.com/office/drawing/2014/main" id="{086AB00F-9E21-4EB6-B661-83B10F30D2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Waldo to speak </a:t>
            </a:r>
          </a:p>
        </p:txBody>
      </p:sp>
      <p:sp>
        <p:nvSpPr>
          <p:cNvPr id="4" name="Slide Number Placeholder 3">
            <a:extLst>
              <a:ext uri="{FF2B5EF4-FFF2-40B4-BE49-F238E27FC236}">
                <a16:creationId xmlns:a16="http://schemas.microsoft.com/office/drawing/2014/main" id="{D9CE90F1-B2EF-4E19-92D5-1A6C96F918C8}"/>
              </a:ext>
            </a:extLst>
          </p:cNvPr>
          <p:cNvSpPr>
            <a:spLocks noGrp="1"/>
          </p:cNvSpPr>
          <p:nvPr>
            <p:ph type="sldNum" sz="quarter" idx="5"/>
          </p:nvPr>
        </p:nvSpPr>
        <p:spPr/>
        <p:txBody>
          <a:bodyPr/>
          <a:lstStyle/>
          <a:p>
            <a:pPr>
              <a:defRPr/>
            </a:pPr>
            <a:fld id="{FA9F4908-F7DF-4943-A888-ABBE4362C170}" type="slidenum">
              <a:rPr lang="en-NZ" smtClean="0"/>
              <a:pPr>
                <a:defRPr/>
              </a:pPr>
              <a:t>2</a:t>
            </a:fld>
            <a:endParaRPr lang="en-N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9CB4A5B9-E06A-4885-B198-F53EC9A8B6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Notes Placeholder 2">
            <a:extLst>
              <a:ext uri="{FF2B5EF4-FFF2-40B4-BE49-F238E27FC236}">
                <a16:creationId xmlns:a16="http://schemas.microsoft.com/office/drawing/2014/main" id="{AA264CDA-8E31-4FB2-9F6E-E290C4D2099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80899" name="Slide Number Placeholder 3">
            <a:extLst>
              <a:ext uri="{FF2B5EF4-FFF2-40B4-BE49-F238E27FC236}">
                <a16:creationId xmlns:a16="http://schemas.microsoft.com/office/drawing/2014/main" id="{163A8C03-942A-4A6A-A348-5D6152559D7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936C987-7C1B-4699-B044-7E5A3E6F38AD}" type="slidenum">
              <a:rPr lang="en-NZ" altLang="en-US" smtClean="0">
                <a:latin typeface="Calibri" panose="020F0502020204030204" pitchFamily="34" charset="0"/>
              </a:rPr>
              <a:pPr fontAlgn="base">
                <a:spcBef>
                  <a:spcPct val="0"/>
                </a:spcBef>
                <a:spcAft>
                  <a:spcPct val="0"/>
                </a:spcAft>
              </a:pPr>
              <a:t>34</a:t>
            </a:fld>
            <a:endParaRPr lang="en-NZ"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29B1C647-D5C3-4303-B11D-A0D64F9DFD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FE7448A3-9647-49A2-83AC-10670E5F08A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82947" name="Slide Number Placeholder 3">
            <a:extLst>
              <a:ext uri="{FF2B5EF4-FFF2-40B4-BE49-F238E27FC236}">
                <a16:creationId xmlns:a16="http://schemas.microsoft.com/office/drawing/2014/main" id="{EBF74A90-165B-4D39-8A66-D8386EA851F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47C9D951-0E7F-4341-BF44-4A23EFCF5954}" type="slidenum">
              <a:rPr lang="en-NZ" altLang="en-US" smtClean="0">
                <a:latin typeface="Calibri" panose="020F0502020204030204" pitchFamily="34" charset="0"/>
              </a:rPr>
              <a:pPr fontAlgn="base">
                <a:spcBef>
                  <a:spcPct val="0"/>
                </a:spcBef>
                <a:spcAft>
                  <a:spcPct val="0"/>
                </a:spcAft>
              </a:pPr>
              <a:t>35</a:t>
            </a:fld>
            <a:endParaRPr lang="en-NZ"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1986F325-8CA1-4004-A7CA-6D008ECF454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54F38EE2-8B88-4A8F-8E50-C76BD67575F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84995" name="Slide Number Placeholder 3">
            <a:extLst>
              <a:ext uri="{FF2B5EF4-FFF2-40B4-BE49-F238E27FC236}">
                <a16:creationId xmlns:a16="http://schemas.microsoft.com/office/drawing/2014/main" id="{BADAEF1D-4E94-4792-B326-F58DF5EDA8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7B8FADF-6F31-4A57-A11F-7B5AA3434076}" type="slidenum">
              <a:rPr lang="en-NZ" altLang="en-US" smtClean="0">
                <a:latin typeface="Calibri" panose="020F0502020204030204" pitchFamily="34" charset="0"/>
              </a:rPr>
              <a:pPr fontAlgn="base">
                <a:spcBef>
                  <a:spcPct val="0"/>
                </a:spcBef>
                <a:spcAft>
                  <a:spcPct val="0"/>
                </a:spcAft>
              </a:pPr>
              <a:t>36</a:t>
            </a:fld>
            <a:endParaRPr lang="en-NZ"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FBABF700-18B9-4995-BBE2-A683D128DBC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Notes Placeholder 2">
            <a:extLst>
              <a:ext uri="{FF2B5EF4-FFF2-40B4-BE49-F238E27FC236}">
                <a16:creationId xmlns:a16="http://schemas.microsoft.com/office/drawing/2014/main" id="{3D0C3375-E9B0-4C5B-94C5-6B1ED1A127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87043" name="Slide Number Placeholder 3">
            <a:extLst>
              <a:ext uri="{FF2B5EF4-FFF2-40B4-BE49-F238E27FC236}">
                <a16:creationId xmlns:a16="http://schemas.microsoft.com/office/drawing/2014/main" id="{4D772AB0-0EDE-4797-ADD6-62A50FB34F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DD382EFD-417B-4714-B2C4-E4330E8D9DEA}" type="slidenum">
              <a:rPr lang="en-NZ" altLang="en-US" smtClean="0">
                <a:latin typeface="Calibri" panose="020F0502020204030204" pitchFamily="34" charset="0"/>
              </a:rPr>
              <a:pPr fontAlgn="base">
                <a:spcBef>
                  <a:spcPct val="0"/>
                </a:spcBef>
                <a:spcAft>
                  <a:spcPct val="0"/>
                </a:spcAft>
              </a:pPr>
              <a:t>37</a:t>
            </a:fld>
            <a:endParaRPr lang="en-NZ"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073006F0-5F8D-478C-A163-341D0B4E9EF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C78179F7-92F8-4A9D-B086-9D7B2A6FD6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89091" name="Slide Number Placeholder 3">
            <a:extLst>
              <a:ext uri="{FF2B5EF4-FFF2-40B4-BE49-F238E27FC236}">
                <a16:creationId xmlns:a16="http://schemas.microsoft.com/office/drawing/2014/main" id="{752C2E6B-FC11-474D-B820-91FA6768AFB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D4CB4B3F-8342-454C-91CC-135811C7E4E2}" type="slidenum">
              <a:rPr lang="en-NZ" altLang="en-US" smtClean="0">
                <a:latin typeface="Calibri" panose="020F0502020204030204" pitchFamily="34" charset="0"/>
              </a:rPr>
              <a:pPr fontAlgn="base">
                <a:spcBef>
                  <a:spcPct val="0"/>
                </a:spcBef>
                <a:spcAft>
                  <a:spcPct val="0"/>
                </a:spcAft>
              </a:pPr>
              <a:t>38</a:t>
            </a:fld>
            <a:endParaRPr lang="en-NZ"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B9F1E444-E019-4BA7-9318-67017FAFF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8" name="Notes Placeholder 2">
            <a:extLst>
              <a:ext uri="{FF2B5EF4-FFF2-40B4-BE49-F238E27FC236}">
                <a16:creationId xmlns:a16="http://schemas.microsoft.com/office/drawing/2014/main" id="{0F5795AE-F839-4425-ABD9-3B6645BCD2A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91139" name="Slide Number Placeholder 3">
            <a:extLst>
              <a:ext uri="{FF2B5EF4-FFF2-40B4-BE49-F238E27FC236}">
                <a16:creationId xmlns:a16="http://schemas.microsoft.com/office/drawing/2014/main" id="{F2A5A5E5-E780-412E-A5E5-AF8DC1438A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75E3AC0-9E04-447F-BA2F-813B54C3F1EE}" type="slidenum">
              <a:rPr lang="en-NZ" altLang="en-US" smtClean="0">
                <a:latin typeface="Calibri" panose="020F0502020204030204" pitchFamily="34" charset="0"/>
              </a:rPr>
              <a:pPr fontAlgn="base">
                <a:spcBef>
                  <a:spcPct val="0"/>
                </a:spcBef>
                <a:spcAft>
                  <a:spcPct val="0"/>
                </a:spcAft>
              </a:pPr>
              <a:t>39</a:t>
            </a:fld>
            <a:endParaRPr lang="en-NZ" altLang="en-US">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F8B4B7A4-0E7F-4D65-A3C3-FF85F4EB168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6" name="Notes Placeholder 2">
            <a:extLst>
              <a:ext uri="{FF2B5EF4-FFF2-40B4-BE49-F238E27FC236}">
                <a16:creationId xmlns:a16="http://schemas.microsoft.com/office/drawing/2014/main" id="{D7A72EB4-1E0F-465B-B224-C5479BC6E7C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93187" name="Slide Number Placeholder 3">
            <a:extLst>
              <a:ext uri="{FF2B5EF4-FFF2-40B4-BE49-F238E27FC236}">
                <a16:creationId xmlns:a16="http://schemas.microsoft.com/office/drawing/2014/main" id="{5D5BE0E3-8C9F-4B14-B81B-FD5E2B5465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D0B942D1-4A57-4A6B-AE93-D5AD97781444}" type="slidenum">
              <a:rPr lang="en-NZ" altLang="en-US" smtClean="0">
                <a:latin typeface="Calibri" panose="020F0502020204030204" pitchFamily="34" charset="0"/>
              </a:rPr>
              <a:pPr fontAlgn="base">
                <a:spcBef>
                  <a:spcPct val="0"/>
                </a:spcBef>
                <a:spcAft>
                  <a:spcPct val="0"/>
                </a:spcAft>
              </a:pPr>
              <a:t>40</a:t>
            </a:fld>
            <a:endParaRPr lang="en-NZ" altLang="en-US">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366B4B48-00E1-494D-A2C6-D06E289EBF2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4" name="Notes Placeholder 2">
            <a:extLst>
              <a:ext uri="{FF2B5EF4-FFF2-40B4-BE49-F238E27FC236}">
                <a16:creationId xmlns:a16="http://schemas.microsoft.com/office/drawing/2014/main" id="{1149570B-209B-4E74-BF7F-6228856007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95235" name="Slide Number Placeholder 3">
            <a:extLst>
              <a:ext uri="{FF2B5EF4-FFF2-40B4-BE49-F238E27FC236}">
                <a16:creationId xmlns:a16="http://schemas.microsoft.com/office/drawing/2014/main" id="{7FD27F89-C6CC-4BF8-A3A0-75EDFC72E9D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47010C1-A1FD-45FA-A058-B7E308FAF10C}" type="slidenum">
              <a:rPr lang="en-NZ" altLang="en-US" smtClean="0">
                <a:latin typeface="Calibri" panose="020F0502020204030204" pitchFamily="34" charset="0"/>
              </a:rPr>
              <a:pPr fontAlgn="base">
                <a:spcBef>
                  <a:spcPct val="0"/>
                </a:spcBef>
                <a:spcAft>
                  <a:spcPct val="0"/>
                </a:spcAft>
              </a:pPr>
              <a:t>41</a:t>
            </a:fld>
            <a:endParaRPr lang="en-NZ"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94C5C186-0203-4B52-A2F4-4E3040E717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Notes Placeholder 2">
            <a:extLst>
              <a:ext uri="{FF2B5EF4-FFF2-40B4-BE49-F238E27FC236}">
                <a16:creationId xmlns:a16="http://schemas.microsoft.com/office/drawing/2014/main" id="{3B490B04-0656-42A9-A2A7-B23F773275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97283" name="Slide Number Placeholder 3">
            <a:extLst>
              <a:ext uri="{FF2B5EF4-FFF2-40B4-BE49-F238E27FC236}">
                <a16:creationId xmlns:a16="http://schemas.microsoft.com/office/drawing/2014/main" id="{C57963A2-7BF3-4A8F-9E44-6DAF151C42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4FB73779-CA48-4891-860C-A43E9192458D}" type="slidenum">
              <a:rPr lang="en-NZ" altLang="en-US" smtClean="0">
                <a:latin typeface="Calibri" panose="020F0502020204030204" pitchFamily="34" charset="0"/>
              </a:rPr>
              <a:pPr fontAlgn="base">
                <a:spcBef>
                  <a:spcPct val="0"/>
                </a:spcBef>
                <a:spcAft>
                  <a:spcPct val="0"/>
                </a:spcAft>
              </a:pPr>
              <a:t>42</a:t>
            </a:fld>
            <a:endParaRPr lang="en-NZ"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9F64ADA4-80BE-40A3-B4B4-EB465F427A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Notes Placeholder 2">
            <a:extLst>
              <a:ext uri="{FF2B5EF4-FFF2-40B4-BE49-F238E27FC236}">
                <a16:creationId xmlns:a16="http://schemas.microsoft.com/office/drawing/2014/main" id="{42231FB5-C237-4450-B80F-4D00AE94303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99331" name="Slide Number Placeholder 3">
            <a:extLst>
              <a:ext uri="{FF2B5EF4-FFF2-40B4-BE49-F238E27FC236}">
                <a16:creationId xmlns:a16="http://schemas.microsoft.com/office/drawing/2014/main" id="{34A84680-5C69-4C6C-A4CF-E9E856AC3C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CC11F420-65D0-423A-B3FF-F820DB168182}" type="slidenum">
              <a:rPr lang="en-NZ" altLang="en-US" smtClean="0">
                <a:latin typeface="Calibri" panose="020F0502020204030204" pitchFamily="34" charset="0"/>
              </a:rPr>
              <a:pPr fontAlgn="base">
                <a:spcBef>
                  <a:spcPct val="0"/>
                </a:spcBef>
                <a:spcAft>
                  <a:spcPct val="0"/>
                </a:spcAft>
              </a:pPr>
              <a:t>43</a:t>
            </a:fld>
            <a:endParaRPr lang="en-NZ"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0C55883-D5B0-411B-BD82-A0616E5107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5A698734-3A57-4B54-A79B-23ED196E24D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NZ" altLang="en-US"/>
              <a:t>Uenuku is reducing slides by one third</a:t>
            </a:r>
          </a:p>
        </p:txBody>
      </p:sp>
      <p:sp>
        <p:nvSpPr>
          <p:cNvPr id="4" name="Slide Number Placeholder 3">
            <a:extLst>
              <a:ext uri="{FF2B5EF4-FFF2-40B4-BE49-F238E27FC236}">
                <a16:creationId xmlns:a16="http://schemas.microsoft.com/office/drawing/2014/main" id="{27CB4DB9-C467-49CC-A7C4-B37303BB7FED}"/>
              </a:ext>
            </a:extLst>
          </p:cNvPr>
          <p:cNvSpPr>
            <a:spLocks noGrp="1"/>
          </p:cNvSpPr>
          <p:nvPr>
            <p:ph type="sldNum" sz="quarter" idx="5"/>
          </p:nvPr>
        </p:nvSpPr>
        <p:spPr/>
        <p:txBody>
          <a:bodyPr/>
          <a:lstStyle/>
          <a:p>
            <a:pPr>
              <a:defRPr/>
            </a:pPr>
            <a:fld id="{11DBFCF0-ADFE-46B8-8A73-76B0707D50D7}" type="slidenum">
              <a:rPr lang="en-NZ" smtClean="0"/>
              <a:pPr>
                <a:defRPr/>
              </a:pPr>
              <a:t>7</a:t>
            </a:fld>
            <a:endParaRPr lang="en-N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a:extLst>
              <a:ext uri="{FF2B5EF4-FFF2-40B4-BE49-F238E27FC236}">
                <a16:creationId xmlns:a16="http://schemas.microsoft.com/office/drawing/2014/main" id="{1493CE5F-3360-4759-B580-09AD0737C5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Notes Placeholder 2">
            <a:extLst>
              <a:ext uri="{FF2B5EF4-FFF2-40B4-BE49-F238E27FC236}">
                <a16:creationId xmlns:a16="http://schemas.microsoft.com/office/drawing/2014/main" id="{265C8E33-50ED-4505-AD99-D74D9D6583E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altLang="en-US"/>
              <a:t>Alex to talk to </a:t>
            </a:r>
          </a:p>
        </p:txBody>
      </p:sp>
      <p:sp>
        <p:nvSpPr>
          <p:cNvPr id="101379" name="Slide Number Placeholder 3">
            <a:extLst>
              <a:ext uri="{FF2B5EF4-FFF2-40B4-BE49-F238E27FC236}">
                <a16:creationId xmlns:a16="http://schemas.microsoft.com/office/drawing/2014/main" id="{5B7C7F37-0A94-4BDD-8376-F64EEE10856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0070B185-8874-4340-A9D6-317AB11782F8}" type="slidenum">
              <a:rPr lang="en-NZ" altLang="en-US" smtClean="0">
                <a:latin typeface="Calibri" panose="020F0502020204030204" pitchFamily="34" charset="0"/>
              </a:rPr>
              <a:pPr fontAlgn="base">
                <a:spcBef>
                  <a:spcPct val="0"/>
                </a:spcBef>
                <a:spcAft>
                  <a:spcPct val="0"/>
                </a:spcAft>
              </a:pPr>
              <a:t>44</a:t>
            </a:fld>
            <a:endParaRPr lang="en-NZ"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990E8707-00D3-46F6-AF8F-88FF2A5703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0C8CDD94-3D85-4500-9AF1-6B44E3BABAD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NZ" altLang="en-US"/>
              <a:t>Uenuku to talk to.</a:t>
            </a:r>
          </a:p>
        </p:txBody>
      </p:sp>
      <p:sp>
        <p:nvSpPr>
          <p:cNvPr id="103427" name="Slide Number Placeholder 3">
            <a:extLst>
              <a:ext uri="{FF2B5EF4-FFF2-40B4-BE49-F238E27FC236}">
                <a16:creationId xmlns:a16="http://schemas.microsoft.com/office/drawing/2014/main" id="{63ED2CC1-437D-4D07-B780-64AF985DEE1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85E5BCF8-578C-4A6D-880F-28CA254E99BE}" type="slidenum">
              <a:rPr lang="en-NZ" altLang="en-US" smtClean="0">
                <a:latin typeface="Calibri" panose="020F0502020204030204" pitchFamily="34" charset="0"/>
              </a:rPr>
              <a:pPr fontAlgn="base">
                <a:spcBef>
                  <a:spcPct val="0"/>
                </a:spcBef>
                <a:spcAft>
                  <a:spcPct val="0"/>
                </a:spcAft>
              </a:pPr>
              <a:t>45</a:t>
            </a:fld>
            <a:endParaRPr lang="en-NZ" altLang="en-US">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a:extLst>
              <a:ext uri="{FF2B5EF4-FFF2-40B4-BE49-F238E27FC236}">
                <a16:creationId xmlns:a16="http://schemas.microsoft.com/office/drawing/2014/main" id="{063F8A90-9881-40EC-9490-C75CB55BDC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4" name="Notes Placeholder 2">
            <a:extLst>
              <a:ext uri="{FF2B5EF4-FFF2-40B4-BE49-F238E27FC236}">
                <a16:creationId xmlns:a16="http://schemas.microsoft.com/office/drawing/2014/main" id="{CE2F42EE-1E40-41FF-9FD8-1AE91C7775E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105475" name="Slide Number Placeholder 3">
            <a:extLst>
              <a:ext uri="{FF2B5EF4-FFF2-40B4-BE49-F238E27FC236}">
                <a16:creationId xmlns:a16="http://schemas.microsoft.com/office/drawing/2014/main" id="{FB34094A-E9AB-438D-8D98-7A75FB48DEE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C109B20A-C162-44E6-934F-39D5D8EEB0A3}" type="slidenum">
              <a:rPr lang="en-NZ" altLang="en-US" smtClean="0">
                <a:latin typeface="Calibri" panose="020F0502020204030204" pitchFamily="34" charset="0"/>
              </a:rPr>
              <a:pPr fontAlgn="base">
                <a:spcBef>
                  <a:spcPct val="0"/>
                </a:spcBef>
                <a:spcAft>
                  <a:spcPct val="0"/>
                </a:spcAft>
              </a:pPr>
              <a:t>46</a:t>
            </a:fld>
            <a:endParaRPr lang="en-NZ" altLang="en-US">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0EC62471-CC74-44BE-9990-FC8482FA9C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a:extLst>
              <a:ext uri="{FF2B5EF4-FFF2-40B4-BE49-F238E27FC236}">
                <a16:creationId xmlns:a16="http://schemas.microsoft.com/office/drawing/2014/main" id="{55EA0335-93A5-4A0F-A838-7AEB3D8C6B7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107523" name="Slide Number Placeholder 3">
            <a:extLst>
              <a:ext uri="{FF2B5EF4-FFF2-40B4-BE49-F238E27FC236}">
                <a16:creationId xmlns:a16="http://schemas.microsoft.com/office/drawing/2014/main" id="{3B5FDBBD-0A60-45F9-87EE-EB201E4FF8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1428AE2B-0949-44A8-A0A6-51A53DEBB226}" type="slidenum">
              <a:rPr lang="en-NZ" altLang="en-US" smtClean="0">
                <a:latin typeface="Calibri" panose="020F0502020204030204" pitchFamily="34" charset="0"/>
              </a:rPr>
              <a:pPr fontAlgn="base">
                <a:spcBef>
                  <a:spcPct val="0"/>
                </a:spcBef>
                <a:spcAft>
                  <a:spcPct val="0"/>
                </a:spcAft>
              </a:pPr>
              <a:t>47</a:t>
            </a:fld>
            <a:endParaRPr lang="en-NZ"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07266958-8636-4519-87C7-7E7575327C3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8D057604-70F9-4CD4-A59B-C9E781111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46083" name="Slide Number Placeholder 3">
            <a:extLst>
              <a:ext uri="{FF2B5EF4-FFF2-40B4-BE49-F238E27FC236}">
                <a16:creationId xmlns:a16="http://schemas.microsoft.com/office/drawing/2014/main" id="{DE573E92-D2D9-437A-A7B7-E0FFE8FA35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BAF80262-EF47-4208-88D6-79BF77CE9001}" type="slidenum">
              <a:rPr lang="en-NZ" altLang="en-US" smtClean="0">
                <a:latin typeface="Calibri" panose="020F0502020204030204" pitchFamily="34" charset="0"/>
              </a:rPr>
              <a:pPr fontAlgn="base">
                <a:spcBef>
                  <a:spcPct val="0"/>
                </a:spcBef>
                <a:spcAft>
                  <a:spcPct val="0"/>
                </a:spcAft>
              </a:pPr>
              <a:t>16</a:t>
            </a:fld>
            <a:endParaRPr lang="en-NZ"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F9C6E069-F7E7-4D1D-B0C9-5BAB7C901D7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F9CC091A-E0DA-4B15-834F-7C8117EDC32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48131" name="Slide Number Placeholder 3">
            <a:extLst>
              <a:ext uri="{FF2B5EF4-FFF2-40B4-BE49-F238E27FC236}">
                <a16:creationId xmlns:a16="http://schemas.microsoft.com/office/drawing/2014/main" id="{AE2848FE-9E6A-4B50-9387-D78C55D658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371EEC72-F97E-4549-BE0F-550E26D837CD}" type="slidenum">
              <a:rPr lang="en-NZ" altLang="en-US" smtClean="0">
                <a:latin typeface="Calibri" panose="020F0502020204030204" pitchFamily="34" charset="0"/>
              </a:rPr>
              <a:pPr fontAlgn="base">
                <a:spcBef>
                  <a:spcPct val="0"/>
                </a:spcBef>
                <a:spcAft>
                  <a:spcPct val="0"/>
                </a:spcAft>
              </a:pPr>
              <a:t>17</a:t>
            </a:fld>
            <a:endParaRPr lang="en-NZ"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EFFE225A-140C-4C44-90E0-B357960D38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C2645121-3208-49E9-936D-149884EFAAA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0179" name="Slide Number Placeholder 3">
            <a:extLst>
              <a:ext uri="{FF2B5EF4-FFF2-40B4-BE49-F238E27FC236}">
                <a16:creationId xmlns:a16="http://schemas.microsoft.com/office/drawing/2014/main" id="{EB835DEB-605B-4CC0-A294-D456E0E5BB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38615648-E327-4F27-BF03-7593E05FC214}" type="slidenum">
              <a:rPr lang="en-NZ" altLang="en-US" smtClean="0">
                <a:latin typeface="Calibri" panose="020F0502020204030204" pitchFamily="34" charset="0"/>
              </a:rPr>
              <a:pPr fontAlgn="base">
                <a:spcBef>
                  <a:spcPct val="0"/>
                </a:spcBef>
                <a:spcAft>
                  <a:spcPct val="0"/>
                </a:spcAft>
              </a:pPr>
              <a:t>18</a:t>
            </a:fld>
            <a:endParaRPr lang="en-NZ"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838D0AB2-3E07-4018-A7CC-4129B12BDF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BA27A0AE-74CC-453C-A974-C0DCDB4C02B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2227" name="Slide Number Placeholder 3">
            <a:extLst>
              <a:ext uri="{FF2B5EF4-FFF2-40B4-BE49-F238E27FC236}">
                <a16:creationId xmlns:a16="http://schemas.microsoft.com/office/drawing/2014/main" id="{9A2C03BA-8546-43B3-93B4-C1E76E2422D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8B1F5311-5639-435C-ADAE-76999CADA486}" type="slidenum">
              <a:rPr lang="en-NZ" altLang="en-US" smtClean="0">
                <a:latin typeface="Calibri" panose="020F0502020204030204" pitchFamily="34" charset="0"/>
              </a:rPr>
              <a:pPr fontAlgn="base">
                <a:spcBef>
                  <a:spcPct val="0"/>
                </a:spcBef>
                <a:spcAft>
                  <a:spcPct val="0"/>
                </a:spcAft>
              </a:pPr>
              <a:t>19</a:t>
            </a:fld>
            <a:endParaRPr lang="en-NZ"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0D910249-4DC3-4AA3-B8B9-84D63F19F8B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DB534A7A-D5E9-447B-8674-7183269FE6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4275" name="Slide Number Placeholder 3">
            <a:extLst>
              <a:ext uri="{FF2B5EF4-FFF2-40B4-BE49-F238E27FC236}">
                <a16:creationId xmlns:a16="http://schemas.microsoft.com/office/drawing/2014/main" id="{B57A54F5-F248-4937-9BDE-8ED83BAE13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66950E38-0916-45A5-8AAB-ED4CE1370E24}" type="slidenum">
              <a:rPr lang="en-NZ" altLang="en-US" smtClean="0">
                <a:latin typeface="Calibri" panose="020F0502020204030204" pitchFamily="34" charset="0"/>
              </a:rPr>
              <a:pPr fontAlgn="base">
                <a:spcBef>
                  <a:spcPct val="0"/>
                </a:spcBef>
                <a:spcAft>
                  <a:spcPct val="0"/>
                </a:spcAft>
              </a:pPr>
              <a:t>20</a:t>
            </a:fld>
            <a:endParaRPr lang="en-NZ"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6B685DA1-165B-4B8E-B418-071758B551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2" name="Notes Placeholder 2">
            <a:extLst>
              <a:ext uri="{FF2B5EF4-FFF2-40B4-BE49-F238E27FC236}">
                <a16:creationId xmlns:a16="http://schemas.microsoft.com/office/drawing/2014/main" id="{B00AEC95-06F0-49C9-ADB0-76EC55BD18C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a:p>
        </p:txBody>
      </p:sp>
      <p:sp>
        <p:nvSpPr>
          <p:cNvPr id="56323" name="Slide Number Placeholder 3">
            <a:extLst>
              <a:ext uri="{FF2B5EF4-FFF2-40B4-BE49-F238E27FC236}">
                <a16:creationId xmlns:a16="http://schemas.microsoft.com/office/drawing/2014/main" id="{728E01A7-5B32-4847-9770-CAEA5E47949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fontAlgn="base">
              <a:spcBef>
                <a:spcPct val="0"/>
              </a:spcBef>
              <a:spcAft>
                <a:spcPct val="0"/>
              </a:spcAft>
            </a:pPr>
            <a:fld id="{EB837AC8-60FC-4699-9ED4-87A224BF3AFC}" type="slidenum">
              <a:rPr lang="en-NZ" altLang="en-US" smtClean="0">
                <a:latin typeface="Calibri" panose="020F0502020204030204" pitchFamily="34" charset="0"/>
              </a:rPr>
              <a:pPr fontAlgn="base">
                <a:spcBef>
                  <a:spcPct val="0"/>
                </a:spcBef>
                <a:spcAft>
                  <a:spcPct val="0"/>
                </a:spcAft>
              </a:pPr>
              <a:t>21</a:t>
            </a:fld>
            <a:endParaRPr lang="en-NZ"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C9D07-C06C-4471-817D-7472C15A80C1}"/>
              </a:ext>
            </a:extLst>
          </p:cNvPr>
          <p:cNvSpPr/>
          <p:nvPr/>
        </p:nvSpPr>
        <p:spPr>
          <a:xfrm>
            <a:off x="1008063" y="0"/>
            <a:ext cx="79343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AA182E1-6B43-43E3-801A-ECA07FABF344}"/>
              </a:ext>
            </a:extLst>
          </p:cNvPr>
          <p:cNvSpPr/>
          <p:nvPr/>
        </p:nvSpPr>
        <p:spPr>
          <a:xfrm>
            <a:off x="8942388"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A1AC1EDE-7ECE-4740-967D-15A5E8FC1812}"/>
              </a:ext>
            </a:extLst>
          </p:cNvPr>
          <p:cNvSpPr txBox="1">
            <a:spLocks noChangeArrowheads="1"/>
          </p:cNvSpPr>
          <p:nvPr/>
        </p:nvSpPr>
        <p:spPr bwMode="auto">
          <a:xfrm>
            <a:off x="2190750" y="3262313"/>
            <a:ext cx="415925" cy="461962"/>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sz="2400">
                <a:solidFill>
                  <a:srgbClr val="8EC0C1"/>
                </a:solidFill>
                <a:latin typeface="Wingdings 3" panose="05040102010807070707" pitchFamily="18" charset="2"/>
              </a:rPr>
              <a:t>z</a:t>
            </a:r>
            <a:endParaRPr lang="en-US" altLang="en-US" sz="2400">
              <a:solidFill>
                <a:srgbClr val="8EC0C1"/>
              </a:solidFill>
              <a:latin typeface="MS Shell Dlg 2" panose="020B0604030504040204" pitchFamily="34" charset="0"/>
            </a:endParaRPr>
          </a:p>
        </p:txBody>
      </p:sp>
      <p:sp>
        <p:nvSpPr>
          <p:cNvPr id="2" name="Title 1"/>
          <p:cNvSpPr>
            <a:spLocks noGrp="1"/>
          </p:cNvSpPr>
          <p:nvPr>
            <p:ph type="ctrTitle"/>
          </p:nvPr>
        </p:nvSpPr>
        <p:spPr>
          <a:xfrm>
            <a:off x="2611808" y="3428998"/>
            <a:ext cx="5518066" cy="2268559"/>
          </a:xfrm>
        </p:spPr>
        <p:txBody>
          <a:bodyPr>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7" name="Date Placeholder 3">
            <a:extLst>
              <a:ext uri="{FF2B5EF4-FFF2-40B4-BE49-F238E27FC236}">
                <a16:creationId xmlns:a16="http://schemas.microsoft.com/office/drawing/2014/main" id="{9FF556F2-CC6B-466D-A1A2-2B67F9D8450D}"/>
              </a:ext>
            </a:extLst>
          </p:cNvPr>
          <p:cNvSpPr>
            <a:spLocks noGrp="1"/>
          </p:cNvSpPr>
          <p:nvPr>
            <p:ph type="dt" sz="half" idx="10"/>
          </p:nvPr>
        </p:nvSpPr>
        <p:spPr/>
        <p:txBody>
          <a:bodyPr/>
          <a:lstStyle>
            <a:lvl1pPr>
              <a:defRPr/>
            </a:lvl1pPr>
          </a:lstStyle>
          <a:p>
            <a:pPr>
              <a:defRPr/>
            </a:pPr>
            <a:fld id="{3F2887AA-B233-45EB-B4B6-EB86F34EED79}" type="datetimeFigureOut">
              <a:rPr lang="en-US"/>
              <a:pPr>
                <a:defRPr/>
              </a:pPr>
              <a:t>4/20/2022</a:t>
            </a:fld>
            <a:endParaRPr lang="en-US"/>
          </a:p>
        </p:txBody>
      </p:sp>
      <p:sp>
        <p:nvSpPr>
          <p:cNvPr id="8" name="Footer Placeholder 4">
            <a:extLst>
              <a:ext uri="{FF2B5EF4-FFF2-40B4-BE49-F238E27FC236}">
                <a16:creationId xmlns:a16="http://schemas.microsoft.com/office/drawing/2014/main" id="{5F1E74F2-154E-4382-AF5F-3B06D2BFB394}"/>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E37208A4-803D-4621-A040-AD49A4B6313F}"/>
              </a:ext>
            </a:extLst>
          </p:cNvPr>
          <p:cNvSpPr>
            <a:spLocks noGrp="1"/>
          </p:cNvSpPr>
          <p:nvPr>
            <p:ph type="sldNum" sz="quarter" idx="12"/>
          </p:nvPr>
        </p:nvSpPr>
        <p:spPr/>
        <p:txBody>
          <a:bodyPr/>
          <a:lstStyle>
            <a:lvl1pPr>
              <a:defRPr/>
            </a:lvl1pPr>
          </a:lstStyle>
          <a:p>
            <a:pPr>
              <a:defRPr/>
            </a:pPr>
            <a:fld id="{87CF4020-E0E6-4062-8E69-4F3C7D0741E8}" type="slidenum">
              <a:rPr lang="en-US"/>
              <a:pPr>
                <a:defRPr/>
              </a:pPr>
              <a:t>‹#›</a:t>
            </a:fld>
            <a:endParaRPr lang="en-US"/>
          </a:p>
        </p:txBody>
      </p:sp>
    </p:spTree>
    <p:extLst>
      <p:ext uri="{BB962C8B-B14F-4D97-AF65-F5344CB8AC3E}">
        <p14:creationId xmlns:p14="http://schemas.microsoft.com/office/powerpoint/2010/main" val="2834497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5B049B-D258-44A0-9141-44F89B2A8D98}"/>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5652014C-0DC6-4AEE-9A48-7C9C61B3257E}"/>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D5C0813A-4091-4A9B-97D1-36503B763FDC}"/>
              </a:ext>
            </a:extLst>
          </p:cNvPr>
          <p:cNvSpPr txBox="1">
            <a:spLocks noChangeArrowheads="1"/>
          </p:cNvSpPr>
          <p:nvPr/>
        </p:nvSpPr>
        <p:spPr bwMode="auto">
          <a:xfrm>
            <a:off x="2193925" y="641350"/>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FA6B59ED-C686-4936-9189-C12EFC4E70F5}"/>
              </a:ext>
            </a:extLst>
          </p:cNvPr>
          <p:cNvSpPr>
            <a:spLocks noGrp="1"/>
          </p:cNvSpPr>
          <p:nvPr>
            <p:ph type="dt" sz="half" idx="10"/>
          </p:nvPr>
        </p:nvSpPr>
        <p:spPr/>
        <p:txBody>
          <a:bodyPr/>
          <a:lstStyle>
            <a:lvl1pPr>
              <a:defRPr/>
            </a:lvl1pPr>
          </a:lstStyle>
          <a:p>
            <a:pPr>
              <a:defRPr/>
            </a:pPr>
            <a:fld id="{B241E675-726A-42E0-96DF-3F2301BBCB40}" type="datetimeFigureOut">
              <a:rPr lang="en-US"/>
              <a:pPr>
                <a:defRPr/>
              </a:pPr>
              <a:t>4/20/2022</a:t>
            </a:fld>
            <a:endParaRPr lang="en-US"/>
          </a:p>
        </p:txBody>
      </p:sp>
      <p:sp>
        <p:nvSpPr>
          <p:cNvPr id="8" name="Footer Placeholder 4">
            <a:extLst>
              <a:ext uri="{FF2B5EF4-FFF2-40B4-BE49-F238E27FC236}">
                <a16:creationId xmlns:a16="http://schemas.microsoft.com/office/drawing/2014/main" id="{49186C86-438D-43B0-A87D-4EBE5F6B4E4C}"/>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1B5280D6-5FCC-4179-962E-C7AE61A7D413}"/>
              </a:ext>
            </a:extLst>
          </p:cNvPr>
          <p:cNvSpPr>
            <a:spLocks noGrp="1"/>
          </p:cNvSpPr>
          <p:nvPr>
            <p:ph type="sldNum" sz="quarter" idx="12"/>
          </p:nvPr>
        </p:nvSpPr>
        <p:spPr/>
        <p:txBody>
          <a:bodyPr/>
          <a:lstStyle>
            <a:lvl1pPr>
              <a:defRPr/>
            </a:lvl1pPr>
          </a:lstStyle>
          <a:p>
            <a:pPr>
              <a:defRPr/>
            </a:pPr>
            <a:fld id="{1FFAC9C0-190D-41C1-B9AD-82C36C4DF09B}" type="slidenum">
              <a:rPr lang="en-US"/>
              <a:pPr>
                <a:defRPr/>
              </a:pPr>
              <a:t>‹#›</a:t>
            </a:fld>
            <a:endParaRPr lang="en-US"/>
          </a:p>
        </p:txBody>
      </p:sp>
    </p:spTree>
    <p:extLst>
      <p:ext uri="{BB962C8B-B14F-4D97-AF65-F5344CB8AC3E}">
        <p14:creationId xmlns:p14="http://schemas.microsoft.com/office/powerpoint/2010/main" val="4102363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A4A78B-A801-4696-864F-8B8709611D5F}"/>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D0A5391A-1C72-4D6F-98C5-7DD322261AF0}"/>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3D50C3F9-8343-4272-8087-999E9AD0384E}"/>
              </a:ext>
            </a:extLst>
          </p:cNvPr>
          <p:cNvSpPr txBox="1">
            <a:spLocks noChangeArrowheads="1"/>
          </p:cNvSpPr>
          <p:nvPr/>
        </p:nvSpPr>
        <p:spPr bwMode="auto">
          <a:xfrm rot="5400000">
            <a:off x="10337800" y="415925"/>
            <a:ext cx="414338"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695F1BB5-284D-4D74-88BB-2591FBDCB5D5}"/>
              </a:ext>
            </a:extLst>
          </p:cNvPr>
          <p:cNvSpPr>
            <a:spLocks noGrp="1"/>
          </p:cNvSpPr>
          <p:nvPr>
            <p:ph type="dt" sz="half" idx="10"/>
          </p:nvPr>
        </p:nvSpPr>
        <p:spPr/>
        <p:txBody>
          <a:bodyPr/>
          <a:lstStyle>
            <a:lvl1pPr>
              <a:defRPr/>
            </a:lvl1pPr>
          </a:lstStyle>
          <a:p>
            <a:pPr>
              <a:defRPr/>
            </a:pPr>
            <a:fld id="{40E89F2E-D656-4909-9B38-BCCD28E706E3}" type="datetimeFigureOut">
              <a:rPr lang="en-US"/>
              <a:pPr>
                <a:defRPr/>
              </a:pPr>
              <a:t>4/20/2022</a:t>
            </a:fld>
            <a:endParaRPr lang="en-US"/>
          </a:p>
        </p:txBody>
      </p:sp>
      <p:sp>
        <p:nvSpPr>
          <p:cNvPr id="8" name="Footer Placeholder 4">
            <a:extLst>
              <a:ext uri="{FF2B5EF4-FFF2-40B4-BE49-F238E27FC236}">
                <a16:creationId xmlns:a16="http://schemas.microsoft.com/office/drawing/2014/main" id="{DFC26EF5-AE08-4422-98F6-5BAF5D151229}"/>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A8264B01-7FFD-42EC-8BC4-7A1DDB57478F}"/>
              </a:ext>
            </a:extLst>
          </p:cNvPr>
          <p:cNvSpPr>
            <a:spLocks noGrp="1"/>
          </p:cNvSpPr>
          <p:nvPr>
            <p:ph type="sldNum" sz="quarter" idx="12"/>
          </p:nvPr>
        </p:nvSpPr>
        <p:spPr/>
        <p:txBody>
          <a:bodyPr/>
          <a:lstStyle>
            <a:lvl1pPr>
              <a:defRPr/>
            </a:lvl1pPr>
          </a:lstStyle>
          <a:p>
            <a:pPr>
              <a:defRPr/>
            </a:pPr>
            <a:fld id="{CD3ECA18-4269-44DC-A127-79A01E0A0707}" type="slidenum">
              <a:rPr lang="en-US"/>
              <a:pPr>
                <a:defRPr/>
              </a:pPr>
              <a:t>‹#›</a:t>
            </a:fld>
            <a:endParaRPr lang="en-US"/>
          </a:p>
        </p:txBody>
      </p:sp>
    </p:spTree>
    <p:extLst>
      <p:ext uri="{BB962C8B-B14F-4D97-AF65-F5344CB8AC3E}">
        <p14:creationId xmlns:p14="http://schemas.microsoft.com/office/powerpoint/2010/main" val="295686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40259397-0EA1-48A4-9E5B-3F819BBC1D66}"/>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5" name="Footer Placeholder 4">
            <a:extLst>
              <a:ext uri="{FF2B5EF4-FFF2-40B4-BE49-F238E27FC236}">
                <a16:creationId xmlns:a16="http://schemas.microsoft.com/office/drawing/2014/main" id="{88798635-3573-4BC5-B035-BD29EE5E393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55742D5-4925-473D-B7AC-56DDC84651C2}"/>
              </a:ext>
            </a:extLst>
          </p:cNvPr>
          <p:cNvSpPr>
            <a:spLocks noGrp="1"/>
          </p:cNvSpPr>
          <p:nvPr>
            <p:ph type="sldNum" sz="quarter" idx="12"/>
          </p:nvPr>
        </p:nvSpPr>
        <p:spPr/>
        <p:txBody>
          <a:bodyPr/>
          <a:lstStyle>
            <a:lvl1pPr>
              <a:defRPr/>
            </a:lvl1pPr>
          </a:lstStyle>
          <a:p>
            <a:pPr>
              <a:defRPr/>
            </a:pPr>
            <a:fld id="{C257EE61-54CC-453C-B178-203D47AD498B}" type="slidenum">
              <a:rPr lang="en-US"/>
              <a:pPr>
                <a:defRPr/>
              </a:pPr>
              <a:t>‹#›</a:t>
            </a:fld>
            <a:endParaRPr lang="en-US" dirty="0"/>
          </a:p>
        </p:txBody>
      </p:sp>
    </p:spTree>
    <p:extLst>
      <p:ext uri="{BB962C8B-B14F-4D97-AF65-F5344CB8AC3E}">
        <p14:creationId xmlns:p14="http://schemas.microsoft.com/office/powerpoint/2010/main" val="326515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AA1442A-3326-49AC-BACD-F293739F1CBF}"/>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5" name="Footer Placeholder 4">
            <a:extLst>
              <a:ext uri="{FF2B5EF4-FFF2-40B4-BE49-F238E27FC236}">
                <a16:creationId xmlns:a16="http://schemas.microsoft.com/office/drawing/2014/main" id="{526CE8F9-59F6-417B-9066-B86BAE7120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D79E658-695D-4766-9C20-39859EFC6B52}"/>
              </a:ext>
            </a:extLst>
          </p:cNvPr>
          <p:cNvSpPr>
            <a:spLocks noGrp="1"/>
          </p:cNvSpPr>
          <p:nvPr>
            <p:ph type="sldNum" sz="quarter" idx="12"/>
          </p:nvPr>
        </p:nvSpPr>
        <p:spPr/>
        <p:txBody>
          <a:bodyPr/>
          <a:lstStyle>
            <a:lvl1pPr>
              <a:defRPr/>
            </a:lvl1pPr>
          </a:lstStyle>
          <a:p>
            <a:pPr>
              <a:defRPr/>
            </a:pPr>
            <a:fld id="{5C6CCC9B-5755-4749-B012-9BC1A3DABC1A}" type="slidenum">
              <a:rPr lang="en-US"/>
              <a:pPr>
                <a:defRPr/>
              </a:pPr>
              <a:t>‹#›</a:t>
            </a:fld>
            <a:endParaRPr lang="en-US" dirty="0"/>
          </a:p>
        </p:txBody>
      </p:sp>
    </p:spTree>
    <p:extLst>
      <p:ext uri="{BB962C8B-B14F-4D97-AF65-F5344CB8AC3E}">
        <p14:creationId xmlns:p14="http://schemas.microsoft.com/office/powerpoint/2010/main" val="13182620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8A0D3C-EDC1-47BD-A40F-EB0F8C00A2C2}"/>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5" name="Footer Placeholder 4">
            <a:extLst>
              <a:ext uri="{FF2B5EF4-FFF2-40B4-BE49-F238E27FC236}">
                <a16:creationId xmlns:a16="http://schemas.microsoft.com/office/drawing/2014/main" id="{E6BEAF97-20D3-42C5-9538-6913CF592B6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42A9A79-7AB8-44DD-A6C0-4077F0DEC861}"/>
              </a:ext>
            </a:extLst>
          </p:cNvPr>
          <p:cNvSpPr>
            <a:spLocks noGrp="1"/>
          </p:cNvSpPr>
          <p:nvPr>
            <p:ph type="sldNum" sz="quarter" idx="12"/>
          </p:nvPr>
        </p:nvSpPr>
        <p:spPr/>
        <p:txBody>
          <a:bodyPr/>
          <a:lstStyle>
            <a:lvl1pPr>
              <a:defRPr/>
            </a:lvl1pPr>
          </a:lstStyle>
          <a:p>
            <a:pPr>
              <a:defRPr/>
            </a:pPr>
            <a:fld id="{3BFB1CC5-5FBA-4CAE-8EAC-B15B2B40BBA4}" type="slidenum">
              <a:rPr lang="en-US"/>
              <a:pPr>
                <a:defRPr/>
              </a:pPr>
              <a:t>‹#›</a:t>
            </a:fld>
            <a:endParaRPr lang="en-US" dirty="0"/>
          </a:p>
        </p:txBody>
      </p:sp>
    </p:spTree>
    <p:extLst>
      <p:ext uri="{BB962C8B-B14F-4D97-AF65-F5344CB8AC3E}">
        <p14:creationId xmlns:p14="http://schemas.microsoft.com/office/powerpoint/2010/main" val="2001364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a:extLst>
              <a:ext uri="{FF2B5EF4-FFF2-40B4-BE49-F238E27FC236}">
                <a16:creationId xmlns:a16="http://schemas.microsoft.com/office/drawing/2014/main" id="{3DB9CDB6-1387-4AEF-B814-487B1CB7F6EE}"/>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6" name="Footer Placeholder 4">
            <a:extLst>
              <a:ext uri="{FF2B5EF4-FFF2-40B4-BE49-F238E27FC236}">
                <a16:creationId xmlns:a16="http://schemas.microsoft.com/office/drawing/2014/main" id="{8661F20C-AD9A-4ED3-92A2-77960815853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F94AC29-F0B4-45CC-93D6-F7A3CB399C42}"/>
              </a:ext>
            </a:extLst>
          </p:cNvPr>
          <p:cNvSpPr>
            <a:spLocks noGrp="1"/>
          </p:cNvSpPr>
          <p:nvPr>
            <p:ph type="sldNum" sz="quarter" idx="12"/>
          </p:nvPr>
        </p:nvSpPr>
        <p:spPr/>
        <p:txBody>
          <a:bodyPr/>
          <a:lstStyle>
            <a:lvl1pPr>
              <a:defRPr/>
            </a:lvl1pPr>
          </a:lstStyle>
          <a:p>
            <a:pPr>
              <a:defRPr/>
            </a:pPr>
            <a:fld id="{35212A9D-DBDE-4970-B731-E83740EB3B53}" type="slidenum">
              <a:rPr lang="en-US"/>
              <a:pPr>
                <a:defRPr/>
              </a:pPr>
              <a:t>‹#›</a:t>
            </a:fld>
            <a:endParaRPr lang="en-US" dirty="0"/>
          </a:p>
        </p:txBody>
      </p:sp>
    </p:spTree>
    <p:extLst>
      <p:ext uri="{BB962C8B-B14F-4D97-AF65-F5344CB8AC3E}">
        <p14:creationId xmlns:p14="http://schemas.microsoft.com/office/powerpoint/2010/main" val="189902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a:extLst>
              <a:ext uri="{FF2B5EF4-FFF2-40B4-BE49-F238E27FC236}">
                <a16:creationId xmlns:a16="http://schemas.microsoft.com/office/drawing/2014/main" id="{A0D97F98-8D6B-4707-B857-8ADEC80D26BE}"/>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8" name="Footer Placeholder 4">
            <a:extLst>
              <a:ext uri="{FF2B5EF4-FFF2-40B4-BE49-F238E27FC236}">
                <a16:creationId xmlns:a16="http://schemas.microsoft.com/office/drawing/2014/main" id="{0959864C-0C40-47F2-B489-5A001FBEE6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407EFDF-0090-4223-BACA-AD66F38F9ED6}"/>
              </a:ext>
            </a:extLst>
          </p:cNvPr>
          <p:cNvSpPr>
            <a:spLocks noGrp="1"/>
          </p:cNvSpPr>
          <p:nvPr>
            <p:ph type="sldNum" sz="quarter" idx="12"/>
          </p:nvPr>
        </p:nvSpPr>
        <p:spPr/>
        <p:txBody>
          <a:bodyPr/>
          <a:lstStyle>
            <a:lvl1pPr>
              <a:defRPr/>
            </a:lvl1pPr>
          </a:lstStyle>
          <a:p>
            <a:pPr>
              <a:defRPr/>
            </a:pPr>
            <a:fld id="{DF7343FF-7A92-4694-ADD2-48690AF8CD1D}" type="slidenum">
              <a:rPr lang="en-US"/>
              <a:pPr>
                <a:defRPr/>
              </a:pPr>
              <a:t>‹#›</a:t>
            </a:fld>
            <a:endParaRPr lang="en-US" dirty="0"/>
          </a:p>
        </p:txBody>
      </p:sp>
    </p:spTree>
    <p:extLst>
      <p:ext uri="{BB962C8B-B14F-4D97-AF65-F5344CB8AC3E}">
        <p14:creationId xmlns:p14="http://schemas.microsoft.com/office/powerpoint/2010/main" val="3023655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a:extLst>
              <a:ext uri="{FF2B5EF4-FFF2-40B4-BE49-F238E27FC236}">
                <a16:creationId xmlns:a16="http://schemas.microsoft.com/office/drawing/2014/main" id="{5F392D7B-9F44-4ADD-A198-4236E0696A43}"/>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4" name="Footer Placeholder 4">
            <a:extLst>
              <a:ext uri="{FF2B5EF4-FFF2-40B4-BE49-F238E27FC236}">
                <a16:creationId xmlns:a16="http://schemas.microsoft.com/office/drawing/2014/main" id="{9406DB29-A8D4-40C9-B27E-A40BFE011A0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3DE5804E-3869-417F-B0C2-8A0B99302AD8}"/>
              </a:ext>
            </a:extLst>
          </p:cNvPr>
          <p:cNvSpPr>
            <a:spLocks noGrp="1"/>
          </p:cNvSpPr>
          <p:nvPr>
            <p:ph type="sldNum" sz="quarter" idx="12"/>
          </p:nvPr>
        </p:nvSpPr>
        <p:spPr/>
        <p:txBody>
          <a:bodyPr/>
          <a:lstStyle>
            <a:lvl1pPr>
              <a:defRPr/>
            </a:lvl1pPr>
          </a:lstStyle>
          <a:p>
            <a:pPr>
              <a:defRPr/>
            </a:pPr>
            <a:fld id="{789DD280-979E-481F-8CF8-C2DDD5315981}" type="slidenum">
              <a:rPr lang="en-US"/>
              <a:pPr>
                <a:defRPr/>
              </a:pPr>
              <a:t>‹#›</a:t>
            </a:fld>
            <a:endParaRPr lang="en-US" dirty="0"/>
          </a:p>
        </p:txBody>
      </p:sp>
    </p:spTree>
    <p:extLst>
      <p:ext uri="{BB962C8B-B14F-4D97-AF65-F5344CB8AC3E}">
        <p14:creationId xmlns:p14="http://schemas.microsoft.com/office/powerpoint/2010/main" val="24075213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66CAD03-2883-4EAA-BACB-CBC27AEE56D3}"/>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3" name="Footer Placeholder 4">
            <a:extLst>
              <a:ext uri="{FF2B5EF4-FFF2-40B4-BE49-F238E27FC236}">
                <a16:creationId xmlns:a16="http://schemas.microsoft.com/office/drawing/2014/main" id="{7C017EE4-F340-43E3-8E43-9E06259AEDA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B9D444E-5C47-4372-8AFB-21599078F4E7}"/>
              </a:ext>
            </a:extLst>
          </p:cNvPr>
          <p:cNvSpPr>
            <a:spLocks noGrp="1"/>
          </p:cNvSpPr>
          <p:nvPr>
            <p:ph type="sldNum" sz="quarter" idx="12"/>
          </p:nvPr>
        </p:nvSpPr>
        <p:spPr/>
        <p:txBody>
          <a:bodyPr/>
          <a:lstStyle>
            <a:lvl1pPr>
              <a:defRPr/>
            </a:lvl1pPr>
          </a:lstStyle>
          <a:p>
            <a:pPr>
              <a:defRPr/>
            </a:pPr>
            <a:fld id="{7D031B4B-2088-4D94-8675-813858DE1DCC}" type="slidenum">
              <a:rPr lang="en-US"/>
              <a:pPr>
                <a:defRPr/>
              </a:pPr>
              <a:t>‹#›</a:t>
            </a:fld>
            <a:endParaRPr lang="en-US" dirty="0"/>
          </a:p>
        </p:txBody>
      </p:sp>
    </p:spTree>
    <p:extLst>
      <p:ext uri="{BB962C8B-B14F-4D97-AF65-F5344CB8AC3E}">
        <p14:creationId xmlns:p14="http://schemas.microsoft.com/office/powerpoint/2010/main" val="35954250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67BDCC78-2A36-444F-9FD2-2437A73B0217}"/>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6" name="Footer Placeholder 4">
            <a:extLst>
              <a:ext uri="{FF2B5EF4-FFF2-40B4-BE49-F238E27FC236}">
                <a16:creationId xmlns:a16="http://schemas.microsoft.com/office/drawing/2014/main" id="{3BADB3B6-96FC-4DA2-9446-8F26A9058A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F53B35-BF78-420E-8B59-FB8661E5AD37}"/>
              </a:ext>
            </a:extLst>
          </p:cNvPr>
          <p:cNvSpPr>
            <a:spLocks noGrp="1"/>
          </p:cNvSpPr>
          <p:nvPr>
            <p:ph type="sldNum" sz="quarter" idx="12"/>
          </p:nvPr>
        </p:nvSpPr>
        <p:spPr/>
        <p:txBody>
          <a:bodyPr/>
          <a:lstStyle>
            <a:lvl1pPr>
              <a:defRPr/>
            </a:lvl1pPr>
          </a:lstStyle>
          <a:p>
            <a:pPr>
              <a:defRPr/>
            </a:pPr>
            <a:fld id="{56CDD1D2-F1D1-41DB-B84D-CDAC6FAD1A09}" type="slidenum">
              <a:rPr lang="en-US"/>
              <a:pPr>
                <a:defRPr/>
              </a:pPr>
              <a:t>‹#›</a:t>
            </a:fld>
            <a:endParaRPr lang="en-US" dirty="0"/>
          </a:p>
        </p:txBody>
      </p:sp>
    </p:spTree>
    <p:extLst>
      <p:ext uri="{BB962C8B-B14F-4D97-AF65-F5344CB8AC3E}">
        <p14:creationId xmlns:p14="http://schemas.microsoft.com/office/powerpoint/2010/main" val="3705600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0EF62A-53CE-4456-A060-43EB913A3DF0}"/>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F5B6081E-6A5F-4CE4-A599-ACEC8D1E7FFB}"/>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8450AA73-5E2E-4196-817E-C0682567FB94}"/>
              </a:ext>
            </a:extLst>
          </p:cNvPr>
          <p:cNvSpPr txBox="1">
            <a:spLocks noChangeArrowheads="1"/>
          </p:cNvSpPr>
          <p:nvPr/>
        </p:nvSpPr>
        <p:spPr bwMode="auto">
          <a:xfrm>
            <a:off x="2195513" y="641350"/>
            <a:ext cx="414337"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a:extLst>
              <a:ext uri="{FF2B5EF4-FFF2-40B4-BE49-F238E27FC236}">
                <a16:creationId xmlns:a16="http://schemas.microsoft.com/office/drawing/2014/main" id="{ED7F06D2-4167-4297-AAEC-2FF8103AFE99}"/>
              </a:ext>
            </a:extLst>
          </p:cNvPr>
          <p:cNvSpPr>
            <a:spLocks noGrp="1"/>
          </p:cNvSpPr>
          <p:nvPr>
            <p:ph type="dt" sz="half" idx="10"/>
          </p:nvPr>
        </p:nvSpPr>
        <p:spPr/>
        <p:txBody>
          <a:bodyPr/>
          <a:lstStyle>
            <a:lvl1pPr>
              <a:defRPr/>
            </a:lvl1pPr>
          </a:lstStyle>
          <a:p>
            <a:pPr>
              <a:defRPr/>
            </a:pPr>
            <a:fld id="{020BA62B-A928-4A22-9177-07E7D1E435BC}" type="datetimeFigureOut">
              <a:rPr lang="en-US"/>
              <a:pPr>
                <a:defRPr/>
              </a:pPr>
              <a:t>4/20/2022</a:t>
            </a:fld>
            <a:endParaRPr lang="en-US"/>
          </a:p>
        </p:txBody>
      </p:sp>
      <p:sp>
        <p:nvSpPr>
          <p:cNvPr id="8" name="Footer Placeholder 4">
            <a:extLst>
              <a:ext uri="{FF2B5EF4-FFF2-40B4-BE49-F238E27FC236}">
                <a16:creationId xmlns:a16="http://schemas.microsoft.com/office/drawing/2014/main" id="{FB1EFEA1-141A-4659-8191-6841235BA944}"/>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BACC6746-A19A-4A79-BF05-A09D6EF16F17}"/>
              </a:ext>
            </a:extLst>
          </p:cNvPr>
          <p:cNvSpPr>
            <a:spLocks noGrp="1"/>
          </p:cNvSpPr>
          <p:nvPr>
            <p:ph type="sldNum" sz="quarter" idx="12"/>
          </p:nvPr>
        </p:nvSpPr>
        <p:spPr/>
        <p:txBody>
          <a:bodyPr/>
          <a:lstStyle>
            <a:lvl1pPr>
              <a:defRPr/>
            </a:lvl1pPr>
          </a:lstStyle>
          <a:p>
            <a:pPr>
              <a:defRPr/>
            </a:pPr>
            <a:fld id="{00DC7914-7863-4790-9EE5-2373BEF19383}" type="slidenum">
              <a:rPr lang="en-US"/>
              <a:pPr>
                <a:defRPr/>
              </a:pPr>
              <a:t>‹#›</a:t>
            </a:fld>
            <a:endParaRPr lang="en-US"/>
          </a:p>
        </p:txBody>
      </p:sp>
    </p:spTree>
    <p:extLst>
      <p:ext uri="{BB962C8B-B14F-4D97-AF65-F5344CB8AC3E}">
        <p14:creationId xmlns:p14="http://schemas.microsoft.com/office/powerpoint/2010/main" val="1597305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1AB2D3DD-B7C6-4AA5-AFE8-53D9DB8A83C6}"/>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6" name="Footer Placeholder 4">
            <a:extLst>
              <a:ext uri="{FF2B5EF4-FFF2-40B4-BE49-F238E27FC236}">
                <a16:creationId xmlns:a16="http://schemas.microsoft.com/office/drawing/2014/main" id="{84FDE864-0F49-4039-B552-FFDB2106AEF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4BCF6C0-8A25-4160-93CC-FCACD7E89C4D}"/>
              </a:ext>
            </a:extLst>
          </p:cNvPr>
          <p:cNvSpPr>
            <a:spLocks noGrp="1"/>
          </p:cNvSpPr>
          <p:nvPr>
            <p:ph type="sldNum" sz="quarter" idx="12"/>
          </p:nvPr>
        </p:nvSpPr>
        <p:spPr/>
        <p:txBody>
          <a:bodyPr/>
          <a:lstStyle>
            <a:lvl1pPr>
              <a:defRPr/>
            </a:lvl1pPr>
          </a:lstStyle>
          <a:p>
            <a:pPr>
              <a:defRPr/>
            </a:pPr>
            <a:fld id="{70A78102-9F3A-464E-A1DF-1710708D838D}" type="slidenum">
              <a:rPr lang="en-US"/>
              <a:pPr>
                <a:defRPr/>
              </a:pPr>
              <a:t>‹#›</a:t>
            </a:fld>
            <a:endParaRPr lang="en-US" dirty="0"/>
          </a:p>
        </p:txBody>
      </p:sp>
    </p:spTree>
    <p:extLst>
      <p:ext uri="{BB962C8B-B14F-4D97-AF65-F5344CB8AC3E}">
        <p14:creationId xmlns:p14="http://schemas.microsoft.com/office/powerpoint/2010/main" val="3716888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A065B0CD-4413-4CEB-8CE0-CB0EE9391172}"/>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5" name="Footer Placeholder 4">
            <a:extLst>
              <a:ext uri="{FF2B5EF4-FFF2-40B4-BE49-F238E27FC236}">
                <a16:creationId xmlns:a16="http://schemas.microsoft.com/office/drawing/2014/main" id="{08219A34-202F-4A21-A2E4-6671BF8F85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990436-CDC6-4EE7-BCE4-886B2E84B4F7}"/>
              </a:ext>
            </a:extLst>
          </p:cNvPr>
          <p:cNvSpPr>
            <a:spLocks noGrp="1"/>
          </p:cNvSpPr>
          <p:nvPr>
            <p:ph type="sldNum" sz="quarter" idx="12"/>
          </p:nvPr>
        </p:nvSpPr>
        <p:spPr/>
        <p:txBody>
          <a:bodyPr/>
          <a:lstStyle>
            <a:lvl1pPr>
              <a:defRPr/>
            </a:lvl1pPr>
          </a:lstStyle>
          <a:p>
            <a:pPr>
              <a:defRPr/>
            </a:pPr>
            <a:fld id="{5E0D5924-B292-4971-BCFB-67695A07F5BF}" type="slidenum">
              <a:rPr lang="en-US"/>
              <a:pPr>
                <a:defRPr/>
              </a:pPr>
              <a:t>‹#›</a:t>
            </a:fld>
            <a:endParaRPr lang="en-US" dirty="0"/>
          </a:p>
        </p:txBody>
      </p:sp>
    </p:spTree>
    <p:extLst>
      <p:ext uri="{BB962C8B-B14F-4D97-AF65-F5344CB8AC3E}">
        <p14:creationId xmlns:p14="http://schemas.microsoft.com/office/powerpoint/2010/main" val="40228704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A18F255-F7D0-48F1-BE17-B46FC05A3788}"/>
              </a:ext>
            </a:extLst>
          </p:cNvPr>
          <p:cNvSpPr>
            <a:spLocks noGrp="1"/>
          </p:cNvSpPr>
          <p:nvPr>
            <p:ph type="dt" sz="half" idx="10"/>
          </p:nvPr>
        </p:nvSpPr>
        <p:spPr/>
        <p:txBody>
          <a:bodyPr/>
          <a:lstStyle>
            <a:lvl1pPr>
              <a:defRPr/>
            </a:lvl1pPr>
          </a:lstStyle>
          <a:p>
            <a:pPr>
              <a:defRPr/>
            </a:pPr>
            <a:fld id="{FE242A3F-32FA-41FF-8BAB-599B90448397}" type="datetime1">
              <a:rPr lang="en-US"/>
              <a:pPr>
                <a:defRPr/>
              </a:pPr>
              <a:t>4/20/2022</a:t>
            </a:fld>
            <a:endParaRPr lang="en-US" dirty="0"/>
          </a:p>
        </p:txBody>
      </p:sp>
      <p:sp>
        <p:nvSpPr>
          <p:cNvPr id="5" name="Footer Placeholder 4">
            <a:extLst>
              <a:ext uri="{FF2B5EF4-FFF2-40B4-BE49-F238E27FC236}">
                <a16:creationId xmlns:a16="http://schemas.microsoft.com/office/drawing/2014/main" id="{C8C2AAED-B91B-42DA-909C-5C5605CD38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8E907E-ADD8-47F8-93FA-0D05B0C26B15}"/>
              </a:ext>
            </a:extLst>
          </p:cNvPr>
          <p:cNvSpPr>
            <a:spLocks noGrp="1"/>
          </p:cNvSpPr>
          <p:nvPr>
            <p:ph type="sldNum" sz="quarter" idx="12"/>
          </p:nvPr>
        </p:nvSpPr>
        <p:spPr/>
        <p:txBody>
          <a:bodyPr/>
          <a:lstStyle>
            <a:lvl1pPr>
              <a:defRPr/>
            </a:lvl1pPr>
          </a:lstStyle>
          <a:p>
            <a:pPr>
              <a:defRPr/>
            </a:pPr>
            <a:fld id="{ACC02E0F-51E8-4694-93E3-EEB37654CE87}" type="slidenum">
              <a:rPr lang="en-US"/>
              <a:pPr>
                <a:defRPr/>
              </a:pPr>
              <a:t>‹#›</a:t>
            </a:fld>
            <a:endParaRPr lang="en-US" dirty="0"/>
          </a:p>
        </p:txBody>
      </p:sp>
    </p:spTree>
    <p:extLst>
      <p:ext uri="{BB962C8B-B14F-4D97-AF65-F5344CB8AC3E}">
        <p14:creationId xmlns:p14="http://schemas.microsoft.com/office/powerpoint/2010/main" val="23733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6784B4-9D8C-4211-9888-AA802592234C}"/>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a:extLst>
              <a:ext uri="{FF2B5EF4-FFF2-40B4-BE49-F238E27FC236}">
                <a16:creationId xmlns:a16="http://schemas.microsoft.com/office/drawing/2014/main" id="{6FF8E530-3584-4DA8-A8AB-D6F0860B9389}"/>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extBox 5">
            <a:extLst>
              <a:ext uri="{FF2B5EF4-FFF2-40B4-BE49-F238E27FC236}">
                <a16:creationId xmlns:a16="http://schemas.microsoft.com/office/drawing/2014/main" id="{A58A0AF9-6B85-4EF0-A7BC-C232E6D86D75}"/>
              </a:ext>
            </a:extLst>
          </p:cNvPr>
          <p:cNvSpPr txBox="1">
            <a:spLocks noChangeArrowheads="1"/>
          </p:cNvSpPr>
          <p:nvPr/>
        </p:nvSpPr>
        <p:spPr bwMode="auto">
          <a:xfrm>
            <a:off x="2192338" y="2962275"/>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Date Placeholder 3">
            <a:extLst>
              <a:ext uri="{FF2B5EF4-FFF2-40B4-BE49-F238E27FC236}">
                <a16:creationId xmlns:a16="http://schemas.microsoft.com/office/drawing/2014/main" id="{CD569A51-3FE0-45AF-BA72-BD6DC6784A0E}"/>
              </a:ext>
            </a:extLst>
          </p:cNvPr>
          <p:cNvSpPr>
            <a:spLocks noGrp="1"/>
          </p:cNvSpPr>
          <p:nvPr>
            <p:ph type="dt" sz="half" idx="10"/>
          </p:nvPr>
        </p:nvSpPr>
        <p:spPr/>
        <p:txBody>
          <a:bodyPr/>
          <a:lstStyle>
            <a:lvl1pPr>
              <a:defRPr/>
            </a:lvl1pPr>
          </a:lstStyle>
          <a:p>
            <a:pPr>
              <a:defRPr/>
            </a:pPr>
            <a:fld id="{36BA0624-ACC3-4950-AEAE-DF47496235B1}" type="datetimeFigureOut">
              <a:rPr lang="en-US"/>
              <a:pPr>
                <a:defRPr/>
              </a:pPr>
              <a:t>4/20/2022</a:t>
            </a:fld>
            <a:endParaRPr lang="en-US"/>
          </a:p>
        </p:txBody>
      </p:sp>
      <p:sp>
        <p:nvSpPr>
          <p:cNvPr id="8" name="Footer Placeholder 4">
            <a:extLst>
              <a:ext uri="{FF2B5EF4-FFF2-40B4-BE49-F238E27FC236}">
                <a16:creationId xmlns:a16="http://schemas.microsoft.com/office/drawing/2014/main" id="{15007DB5-0E72-47CD-9491-E628E0E9E8FE}"/>
              </a:ext>
            </a:extLst>
          </p:cNvPr>
          <p:cNvSpPr>
            <a:spLocks noGrp="1"/>
          </p:cNvSpPr>
          <p:nvPr>
            <p:ph type="ftr" sz="quarter" idx="11"/>
          </p:nvPr>
        </p:nvSpPr>
        <p:spPr/>
        <p:txBody>
          <a:bodyPr/>
          <a:lstStyle>
            <a:lvl1pPr>
              <a:defRPr/>
            </a:lvl1pPr>
          </a:lstStyle>
          <a:p>
            <a:pPr>
              <a:defRPr/>
            </a:pPr>
            <a:r>
              <a:rPr lang="en-US"/>
              <a:t>
              </a:t>
            </a:r>
          </a:p>
        </p:txBody>
      </p:sp>
      <p:sp>
        <p:nvSpPr>
          <p:cNvPr id="9" name="Slide Number Placeholder 5">
            <a:extLst>
              <a:ext uri="{FF2B5EF4-FFF2-40B4-BE49-F238E27FC236}">
                <a16:creationId xmlns:a16="http://schemas.microsoft.com/office/drawing/2014/main" id="{5958162A-E3A3-4138-B465-F06D9E31D1EF}"/>
              </a:ext>
            </a:extLst>
          </p:cNvPr>
          <p:cNvSpPr>
            <a:spLocks noGrp="1"/>
          </p:cNvSpPr>
          <p:nvPr>
            <p:ph type="sldNum" sz="quarter" idx="12"/>
          </p:nvPr>
        </p:nvSpPr>
        <p:spPr/>
        <p:txBody>
          <a:bodyPr/>
          <a:lstStyle>
            <a:lvl1pPr>
              <a:defRPr/>
            </a:lvl1pPr>
          </a:lstStyle>
          <a:p>
            <a:pPr>
              <a:defRPr/>
            </a:pPr>
            <a:fld id="{0D96FEA3-D7CD-4C77-BF5C-BAC2BB58E9D8}" type="slidenum">
              <a:rPr lang="en-US"/>
              <a:pPr>
                <a:defRPr/>
              </a:pPr>
              <a:t>‹#›</a:t>
            </a:fld>
            <a:endParaRPr lang="en-US"/>
          </a:p>
        </p:txBody>
      </p:sp>
    </p:spTree>
    <p:extLst>
      <p:ext uri="{BB962C8B-B14F-4D97-AF65-F5344CB8AC3E}">
        <p14:creationId xmlns:p14="http://schemas.microsoft.com/office/powerpoint/2010/main" val="2163140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F36B63E-0816-494A-9E0D-80A9EE66840D}"/>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97947A9A-7D2F-4D3E-96CD-79F29B532E86}"/>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315065B1-2A00-47CB-BF92-55A6E8CB5DA9}"/>
              </a:ext>
            </a:extLst>
          </p:cNvPr>
          <p:cNvSpPr txBox="1">
            <a:spLocks noChangeArrowheads="1"/>
          </p:cNvSpPr>
          <p:nvPr/>
        </p:nvSpPr>
        <p:spPr bwMode="auto">
          <a:xfrm>
            <a:off x="2195513" y="641350"/>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Date Placeholder 4">
            <a:extLst>
              <a:ext uri="{FF2B5EF4-FFF2-40B4-BE49-F238E27FC236}">
                <a16:creationId xmlns:a16="http://schemas.microsoft.com/office/drawing/2014/main" id="{B27715D3-32DD-4F76-BE44-BEE85EC91ED2}"/>
              </a:ext>
            </a:extLst>
          </p:cNvPr>
          <p:cNvSpPr>
            <a:spLocks noGrp="1"/>
          </p:cNvSpPr>
          <p:nvPr>
            <p:ph type="dt" sz="half" idx="10"/>
          </p:nvPr>
        </p:nvSpPr>
        <p:spPr/>
        <p:txBody>
          <a:bodyPr/>
          <a:lstStyle>
            <a:lvl1pPr>
              <a:defRPr/>
            </a:lvl1pPr>
          </a:lstStyle>
          <a:p>
            <a:pPr>
              <a:defRPr/>
            </a:pPr>
            <a:fld id="{770D7FD6-9818-4028-93EF-DB9C3A617BD4}" type="datetimeFigureOut">
              <a:rPr lang="en-US"/>
              <a:pPr>
                <a:defRPr/>
              </a:pPr>
              <a:t>4/20/2022</a:t>
            </a:fld>
            <a:endParaRPr lang="en-US"/>
          </a:p>
        </p:txBody>
      </p:sp>
      <p:sp>
        <p:nvSpPr>
          <p:cNvPr id="9" name="Footer Placeholder 5">
            <a:extLst>
              <a:ext uri="{FF2B5EF4-FFF2-40B4-BE49-F238E27FC236}">
                <a16:creationId xmlns:a16="http://schemas.microsoft.com/office/drawing/2014/main" id="{B9457B1E-E2AF-4DEB-B5BC-0A7A6CE099BF}"/>
              </a:ext>
            </a:extLst>
          </p:cNvPr>
          <p:cNvSpPr>
            <a:spLocks noGrp="1"/>
          </p:cNvSpPr>
          <p:nvPr>
            <p:ph type="ftr" sz="quarter" idx="11"/>
          </p:nvPr>
        </p:nvSpPr>
        <p:spPr/>
        <p:txBody>
          <a:bodyPr/>
          <a:lstStyle>
            <a:lvl1pPr>
              <a:defRPr/>
            </a:lvl1pPr>
          </a:lstStyle>
          <a:p>
            <a:pPr>
              <a:defRPr/>
            </a:pPr>
            <a:r>
              <a:rPr lang="en-US"/>
              <a:t>
              </a:t>
            </a:r>
          </a:p>
        </p:txBody>
      </p:sp>
      <p:sp>
        <p:nvSpPr>
          <p:cNvPr id="10" name="Slide Number Placeholder 6">
            <a:extLst>
              <a:ext uri="{FF2B5EF4-FFF2-40B4-BE49-F238E27FC236}">
                <a16:creationId xmlns:a16="http://schemas.microsoft.com/office/drawing/2014/main" id="{F6CB1BFC-8D4A-447B-B9C8-BD723DB98CBD}"/>
              </a:ext>
            </a:extLst>
          </p:cNvPr>
          <p:cNvSpPr>
            <a:spLocks noGrp="1"/>
          </p:cNvSpPr>
          <p:nvPr>
            <p:ph type="sldNum" sz="quarter" idx="12"/>
          </p:nvPr>
        </p:nvSpPr>
        <p:spPr/>
        <p:txBody>
          <a:bodyPr/>
          <a:lstStyle>
            <a:lvl1pPr>
              <a:defRPr/>
            </a:lvl1pPr>
          </a:lstStyle>
          <a:p>
            <a:pPr>
              <a:defRPr/>
            </a:pPr>
            <a:fld id="{68E1293F-2C54-4FBF-82EA-D44462EBD3C7}" type="slidenum">
              <a:rPr lang="en-US"/>
              <a:pPr>
                <a:defRPr/>
              </a:pPr>
              <a:t>‹#›</a:t>
            </a:fld>
            <a:endParaRPr lang="en-US"/>
          </a:p>
        </p:txBody>
      </p:sp>
    </p:spTree>
    <p:extLst>
      <p:ext uri="{BB962C8B-B14F-4D97-AF65-F5344CB8AC3E}">
        <p14:creationId xmlns:p14="http://schemas.microsoft.com/office/powerpoint/2010/main" val="103539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D839216-2989-4280-A378-345A9ED4115F}"/>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A6BCBC81-BD88-4B4B-813C-40BD8D450271}"/>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FF8181DF-6935-46FB-B392-D8C3282FFE22}"/>
              </a:ext>
            </a:extLst>
          </p:cNvPr>
          <p:cNvSpPr txBox="1">
            <a:spLocks noChangeArrowheads="1"/>
          </p:cNvSpPr>
          <p:nvPr/>
        </p:nvSpPr>
        <p:spPr bwMode="auto">
          <a:xfrm>
            <a:off x="2193925" y="636588"/>
            <a:ext cx="415925" cy="369887"/>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10" name="Date Placeholder 6">
            <a:extLst>
              <a:ext uri="{FF2B5EF4-FFF2-40B4-BE49-F238E27FC236}">
                <a16:creationId xmlns:a16="http://schemas.microsoft.com/office/drawing/2014/main" id="{7DC86709-AE91-4D5E-89AF-A890ABA6591E}"/>
              </a:ext>
            </a:extLst>
          </p:cNvPr>
          <p:cNvSpPr>
            <a:spLocks noGrp="1"/>
          </p:cNvSpPr>
          <p:nvPr>
            <p:ph type="dt" sz="half" idx="10"/>
          </p:nvPr>
        </p:nvSpPr>
        <p:spPr/>
        <p:txBody>
          <a:bodyPr/>
          <a:lstStyle>
            <a:lvl1pPr>
              <a:defRPr/>
            </a:lvl1pPr>
          </a:lstStyle>
          <a:p>
            <a:pPr>
              <a:defRPr/>
            </a:pPr>
            <a:fld id="{82FF05C0-B7EE-45F8-8A59-2DB42133258D}" type="datetimeFigureOut">
              <a:rPr lang="en-US"/>
              <a:pPr>
                <a:defRPr/>
              </a:pPr>
              <a:t>4/20/2022</a:t>
            </a:fld>
            <a:endParaRPr lang="en-US"/>
          </a:p>
        </p:txBody>
      </p:sp>
      <p:sp>
        <p:nvSpPr>
          <p:cNvPr id="11" name="Footer Placeholder 7">
            <a:extLst>
              <a:ext uri="{FF2B5EF4-FFF2-40B4-BE49-F238E27FC236}">
                <a16:creationId xmlns:a16="http://schemas.microsoft.com/office/drawing/2014/main" id="{268FA72F-086D-4925-8AA1-80A1018E6395}"/>
              </a:ext>
            </a:extLst>
          </p:cNvPr>
          <p:cNvSpPr>
            <a:spLocks noGrp="1"/>
          </p:cNvSpPr>
          <p:nvPr>
            <p:ph type="ftr" sz="quarter" idx="11"/>
          </p:nvPr>
        </p:nvSpPr>
        <p:spPr/>
        <p:txBody>
          <a:bodyPr/>
          <a:lstStyle>
            <a:lvl1pPr>
              <a:defRPr/>
            </a:lvl1pPr>
          </a:lstStyle>
          <a:p>
            <a:pPr>
              <a:defRPr/>
            </a:pPr>
            <a:r>
              <a:rPr lang="en-US"/>
              <a:t>
              </a:t>
            </a:r>
          </a:p>
        </p:txBody>
      </p:sp>
      <p:sp>
        <p:nvSpPr>
          <p:cNvPr id="12" name="Slide Number Placeholder 8">
            <a:extLst>
              <a:ext uri="{FF2B5EF4-FFF2-40B4-BE49-F238E27FC236}">
                <a16:creationId xmlns:a16="http://schemas.microsoft.com/office/drawing/2014/main" id="{5501DD7C-4635-4BFC-9456-2AACFAC919CF}"/>
              </a:ext>
            </a:extLst>
          </p:cNvPr>
          <p:cNvSpPr>
            <a:spLocks noGrp="1"/>
          </p:cNvSpPr>
          <p:nvPr>
            <p:ph type="sldNum" sz="quarter" idx="12"/>
          </p:nvPr>
        </p:nvSpPr>
        <p:spPr/>
        <p:txBody>
          <a:bodyPr/>
          <a:lstStyle>
            <a:lvl1pPr>
              <a:defRPr/>
            </a:lvl1pPr>
          </a:lstStyle>
          <a:p>
            <a:pPr>
              <a:defRPr/>
            </a:pPr>
            <a:fld id="{3C4F1328-A6B9-4193-A990-B46B2E9F1A81}" type="slidenum">
              <a:rPr lang="en-US"/>
              <a:pPr>
                <a:defRPr/>
              </a:pPr>
              <a:t>‹#›</a:t>
            </a:fld>
            <a:endParaRPr lang="en-US"/>
          </a:p>
        </p:txBody>
      </p:sp>
    </p:spTree>
    <p:extLst>
      <p:ext uri="{BB962C8B-B14F-4D97-AF65-F5344CB8AC3E}">
        <p14:creationId xmlns:p14="http://schemas.microsoft.com/office/powerpoint/2010/main" val="72451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B5261E-3A05-4BCF-9BFF-E42BC7DB4B4A}"/>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a:extLst>
              <a:ext uri="{FF2B5EF4-FFF2-40B4-BE49-F238E27FC236}">
                <a16:creationId xmlns:a16="http://schemas.microsoft.com/office/drawing/2014/main" id="{860B220E-F0FD-4564-9B94-C31520EE689D}"/>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0D0E23B4-998D-483D-99BA-4B467E9B245E}"/>
              </a:ext>
            </a:extLst>
          </p:cNvPr>
          <p:cNvSpPr txBox="1">
            <a:spLocks noChangeArrowheads="1"/>
          </p:cNvSpPr>
          <p:nvPr/>
        </p:nvSpPr>
        <p:spPr bwMode="auto">
          <a:xfrm>
            <a:off x="2195513" y="641350"/>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2">
            <a:extLst>
              <a:ext uri="{FF2B5EF4-FFF2-40B4-BE49-F238E27FC236}">
                <a16:creationId xmlns:a16="http://schemas.microsoft.com/office/drawing/2014/main" id="{7A58EAF5-E0D5-4EE2-B01B-80E003A89F01}"/>
              </a:ext>
            </a:extLst>
          </p:cNvPr>
          <p:cNvSpPr>
            <a:spLocks noGrp="1"/>
          </p:cNvSpPr>
          <p:nvPr>
            <p:ph type="dt" sz="half" idx="10"/>
          </p:nvPr>
        </p:nvSpPr>
        <p:spPr/>
        <p:txBody>
          <a:bodyPr/>
          <a:lstStyle>
            <a:lvl1pPr>
              <a:defRPr/>
            </a:lvl1pPr>
          </a:lstStyle>
          <a:p>
            <a:pPr>
              <a:defRPr/>
            </a:pPr>
            <a:fld id="{9027CE6D-3DA8-4718-8CAD-2CEECDD661CF}" type="datetimeFigureOut">
              <a:rPr lang="en-US"/>
              <a:pPr>
                <a:defRPr/>
              </a:pPr>
              <a:t>4/20/2022</a:t>
            </a:fld>
            <a:endParaRPr lang="en-US"/>
          </a:p>
        </p:txBody>
      </p:sp>
      <p:sp>
        <p:nvSpPr>
          <p:cNvPr id="7" name="Footer Placeholder 3">
            <a:extLst>
              <a:ext uri="{FF2B5EF4-FFF2-40B4-BE49-F238E27FC236}">
                <a16:creationId xmlns:a16="http://schemas.microsoft.com/office/drawing/2014/main" id="{3E98F3E1-5E11-4C0F-91AB-3476E8A69BAF}"/>
              </a:ext>
            </a:extLst>
          </p:cNvPr>
          <p:cNvSpPr>
            <a:spLocks noGrp="1"/>
          </p:cNvSpPr>
          <p:nvPr>
            <p:ph type="ftr" sz="quarter" idx="11"/>
          </p:nvPr>
        </p:nvSpPr>
        <p:spPr/>
        <p:txBody>
          <a:bodyPr/>
          <a:lstStyle>
            <a:lvl1pPr>
              <a:defRPr/>
            </a:lvl1pPr>
          </a:lstStyle>
          <a:p>
            <a:pPr>
              <a:defRPr/>
            </a:pPr>
            <a:r>
              <a:rPr lang="en-US"/>
              <a:t>
              </a:t>
            </a:r>
          </a:p>
        </p:txBody>
      </p:sp>
      <p:sp>
        <p:nvSpPr>
          <p:cNvPr id="8" name="Slide Number Placeholder 4">
            <a:extLst>
              <a:ext uri="{FF2B5EF4-FFF2-40B4-BE49-F238E27FC236}">
                <a16:creationId xmlns:a16="http://schemas.microsoft.com/office/drawing/2014/main" id="{07C759D3-2B46-48F7-AA70-B164314C8D7B}"/>
              </a:ext>
            </a:extLst>
          </p:cNvPr>
          <p:cNvSpPr>
            <a:spLocks noGrp="1"/>
          </p:cNvSpPr>
          <p:nvPr>
            <p:ph type="sldNum" sz="quarter" idx="12"/>
          </p:nvPr>
        </p:nvSpPr>
        <p:spPr/>
        <p:txBody>
          <a:bodyPr/>
          <a:lstStyle>
            <a:lvl1pPr>
              <a:defRPr/>
            </a:lvl1pPr>
          </a:lstStyle>
          <a:p>
            <a:pPr>
              <a:defRPr/>
            </a:pPr>
            <a:fld id="{FB6081AD-B21D-40DA-8787-25CC46FE9BD4}" type="slidenum">
              <a:rPr lang="en-US"/>
              <a:pPr>
                <a:defRPr/>
              </a:pPr>
              <a:t>‹#›</a:t>
            </a:fld>
            <a:endParaRPr lang="en-US"/>
          </a:p>
        </p:txBody>
      </p:sp>
    </p:spTree>
    <p:extLst>
      <p:ext uri="{BB962C8B-B14F-4D97-AF65-F5344CB8AC3E}">
        <p14:creationId xmlns:p14="http://schemas.microsoft.com/office/powerpoint/2010/main" val="1272704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F4EEBD-ED6D-4B31-BDBA-D1607FF9190D}"/>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Rectangle 2">
            <a:extLst>
              <a:ext uri="{FF2B5EF4-FFF2-40B4-BE49-F238E27FC236}">
                <a16:creationId xmlns:a16="http://schemas.microsoft.com/office/drawing/2014/main" id="{D8591EBB-17CA-43C0-95F7-6D7A9997D001}"/>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1">
            <a:extLst>
              <a:ext uri="{FF2B5EF4-FFF2-40B4-BE49-F238E27FC236}">
                <a16:creationId xmlns:a16="http://schemas.microsoft.com/office/drawing/2014/main" id="{FA891976-3182-4746-ADB5-93BA2AB472E6}"/>
              </a:ext>
            </a:extLst>
          </p:cNvPr>
          <p:cNvSpPr>
            <a:spLocks noGrp="1"/>
          </p:cNvSpPr>
          <p:nvPr>
            <p:ph type="dt" sz="half" idx="10"/>
          </p:nvPr>
        </p:nvSpPr>
        <p:spPr/>
        <p:txBody>
          <a:bodyPr/>
          <a:lstStyle>
            <a:lvl1pPr>
              <a:defRPr/>
            </a:lvl1pPr>
          </a:lstStyle>
          <a:p>
            <a:pPr>
              <a:defRPr/>
            </a:pPr>
            <a:fld id="{07AF9C0A-A328-4EBF-BD73-A713386FC714}" type="datetimeFigureOut">
              <a:rPr lang="en-US"/>
              <a:pPr>
                <a:defRPr/>
              </a:pPr>
              <a:t>4/20/2022</a:t>
            </a:fld>
            <a:endParaRPr lang="en-US"/>
          </a:p>
        </p:txBody>
      </p:sp>
      <p:sp>
        <p:nvSpPr>
          <p:cNvPr id="5" name="Footer Placeholder 2">
            <a:extLst>
              <a:ext uri="{FF2B5EF4-FFF2-40B4-BE49-F238E27FC236}">
                <a16:creationId xmlns:a16="http://schemas.microsoft.com/office/drawing/2014/main" id="{6943A06D-9F03-4650-9022-58AFFF5EA010}"/>
              </a:ext>
            </a:extLst>
          </p:cNvPr>
          <p:cNvSpPr>
            <a:spLocks noGrp="1"/>
          </p:cNvSpPr>
          <p:nvPr>
            <p:ph type="ftr" sz="quarter" idx="11"/>
          </p:nvPr>
        </p:nvSpPr>
        <p:spPr/>
        <p:txBody>
          <a:bodyPr/>
          <a:lstStyle>
            <a:lvl1pPr>
              <a:defRPr/>
            </a:lvl1pPr>
          </a:lstStyle>
          <a:p>
            <a:pPr>
              <a:defRPr/>
            </a:pPr>
            <a:r>
              <a:rPr lang="en-US"/>
              <a:t>
              </a:t>
            </a:r>
          </a:p>
        </p:txBody>
      </p:sp>
      <p:sp>
        <p:nvSpPr>
          <p:cNvPr id="6" name="Slide Number Placeholder 3">
            <a:extLst>
              <a:ext uri="{FF2B5EF4-FFF2-40B4-BE49-F238E27FC236}">
                <a16:creationId xmlns:a16="http://schemas.microsoft.com/office/drawing/2014/main" id="{9BD5585E-666F-4F47-9E7B-D8DAF1BB75A4}"/>
              </a:ext>
            </a:extLst>
          </p:cNvPr>
          <p:cNvSpPr>
            <a:spLocks noGrp="1"/>
          </p:cNvSpPr>
          <p:nvPr>
            <p:ph type="sldNum" sz="quarter" idx="12"/>
          </p:nvPr>
        </p:nvSpPr>
        <p:spPr/>
        <p:txBody>
          <a:bodyPr/>
          <a:lstStyle>
            <a:lvl1pPr>
              <a:defRPr/>
            </a:lvl1pPr>
          </a:lstStyle>
          <a:p>
            <a:pPr>
              <a:defRPr/>
            </a:pPr>
            <a:fld id="{F882A84E-3227-408F-A3F5-D338EFA71CEF}" type="slidenum">
              <a:rPr lang="en-US"/>
              <a:pPr>
                <a:defRPr/>
              </a:pPr>
              <a:t>‹#›</a:t>
            </a:fld>
            <a:endParaRPr lang="en-US"/>
          </a:p>
        </p:txBody>
      </p:sp>
    </p:spTree>
    <p:extLst>
      <p:ext uri="{BB962C8B-B14F-4D97-AF65-F5344CB8AC3E}">
        <p14:creationId xmlns:p14="http://schemas.microsoft.com/office/powerpoint/2010/main" val="95332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11A6D1C-E47B-4D2D-8B07-05BAC9855653}"/>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0CF159F7-3C9C-4D1E-9377-198D446A0235}"/>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DD180E08-2BF2-4516-9F3A-DE83465E9B1D}"/>
              </a:ext>
            </a:extLst>
          </p:cNvPr>
          <p:cNvSpPr txBox="1">
            <a:spLocks noChangeArrowheads="1"/>
          </p:cNvSpPr>
          <p:nvPr/>
        </p:nvSpPr>
        <p:spPr bwMode="auto">
          <a:xfrm>
            <a:off x="1554163" y="1127125"/>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4">
            <a:extLst>
              <a:ext uri="{FF2B5EF4-FFF2-40B4-BE49-F238E27FC236}">
                <a16:creationId xmlns:a16="http://schemas.microsoft.com/office/drawing/2014/main" id="{DD94808E-EC02-47AE-897C-5A0C9BE19CEF}"/>
              </a:ext>
            </a:extLst>
          </p:cNvPr>
          <p:cNvSpPr>
            <a:spLocks noGrp="1"/>
          </p:cNvSpPr>
          <p:nvPr>
            <p:ph type="dt" sz="half" idx="10"/>
          </p:nvPr>
        </p:nvSpPr>
        <p:spPr/>
        <p:txBody>
          <a:bodyPr/>
          <a:lstStyle>
            <a:lvl1pPr>
              <a:defRPr/>
            </a:lvl1pPr>
          </a:lstStyle>
          <a:p>
            <a:pPr>
              <a:defRPr/>
            </a:pPr>
            <a:fld id="{1AA4A376-3F0C-45D7-94EF-27A6AF9A5C50}" type="datetimeFigureOut">
              <a:rPr lang="en-US"/>
              <a:pPr>
                <a:defRPr/>
              </a:pPr>
              <a:t>4/20/2022</a:t>
            </a:fld>
            <a:endParaRPr lang="en-US"/>
          </a:p>
        </p:txBody>
      </p:sp>
      <p:sp>
        <p:nvSpPr>
          <p:cNvPr id="9" name="Footer Placeholder 5">
            <a:extLst>
              <a:ext uri="{FF2B5EF4-FFF2-40B4-BE49-F238E27FC236}">
                <a16:creationId xmlns:a16="http://schemas.microsoft.com/office/drawing/2014/main" id="{1986CDC0-54B0-44B5-B5F8-54B6A52677D3}"/>
              </a:ext>
            </a:extLst>
          </p:cNvPr>
          <p:cNvSpPr>
            <a:spLocks noGrp="1"/>
          </p:cNvSpPr>
          <p:nvPr>
            <p:ph type="ftr" sz="quarter" idx="11"/>
          </p:nvPr>
        </p:nvSpPr>
        <p:spPr/>
        <p:txBody>
          <a:bodyPr/>
          <a:lstStyle>
            <a:lvl1pPr>
              <a:defRPr/>
            </a:lvl1pPr>
          </a:lstStyle>
          <a:p>
            <a:pPr>
              <a:defRPr/>
            </a:pPr>
            <a:r>
              <a:rPr lang="en-US"/>
              <a:t>
              </a:t>
            </a:r>
          </a:p>
        </p:txBody>
      </p:sp>
      <p:sp>
        <p:nvSpPr>
          <p:cNvPr id="10" name="Slide Number Placeholder 6">
            <a:extLst>
              <a:ext uri="{FF2B5EF4-FFF2-40B4-BE49-F238E27FC236}">
                <a16:creationId xmlns:a16="http://schemas.microsoft.com/office/drawing/2014/main" id="{9CE3F815-D014-45A9-81F6-B39A758D573B}"/>
              </a:ext>
            </a:extLst>
          </p:cNvPr>
          <p:cNvSpPr>
            <a:spLocks noGrp="1"/>
          </p:cNvSpPr>
          <p:nvPr>
            <p:ph type="sldNum" sz="quarter" idx="12"/>
          </p:nvPr>
        </p:nvSpPr>
        <p:spPr/>
        <p:txBody>
          <a:bodyPr/>
          <a:lstStyle>
            <a:lvl1pPr>
              <a:defRPr/>
            </a:lvl1pPr>
          </a:lstStyle>
          <a:p>
            <a:pPr>
              <a:defRPr/>
            </a:pPr>
            <a:fld id="{0776BBF8-9ACA-4796-AB69-3160033C4067}" type="slidenum">
              <a:rPr lang="en-US"/>
              <a:pPr>
                <a:defRPr/>
              </a:pPr>
              <a:t>‹#›</a:t>
            </a:fld>
            <a:endParaRPr lang="en-US"/>
          </a:p>
        </p:txBody>
      </p:sp>
    </p:spTree>
    <p:extLst>
      <p:ext uri="{BB962C8B-B14F-4D97-AF65-F5344CB8AC3E}">
        <p14:creationId xmlns:p14="http://schemas.microsoft.com/office/powerpoint/2010/main" val="163602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0F29EB-BD91-4502-972B-0F0EC0F1C206}"/>
              </a:ext>
            </a:extLst>
          </p:cNvPr>
          <p:cNvSpPr/>
          <p:nvPr/>
        </p:nvSpPr>
        <p:spPr>
          <a:xfrm>
            <a:off x="1004888" y="0"/>
            <a:ext cx="10371137"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17D16B43-3EC2-468A-9862-230A587AFBB2}"/>
              </a:ext>
            </a:extLst>
          </p:cNvPr>
          <p:cNvSpPr/>
          <p:nvPr/>
        </p:nvSpPr>
        <p:spPr>
          <a:xfrm>
            <a:off x="11377613" y="0"/>
            <a:ext cx="2698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extBox 6">
            <a:extLst>
              <a:ext uri="{FF2B5EF4-FFF2-40B4-BE49-F238E27FC236}">
                <a16:creationId xmlns:a16="http://schemas.microsoft.com/office/drawing/2014/main" id="{5DCBBDE4-5C66-40A9-99DC-538229712C75}"/>
              </a:ext>
            </a:extLst>
          </p:cNvPr>
          <p:cNvSpPr txBox="1">
            <a:spLocks noChangeArrowheads="1"/>
          </p:cNvSpPr>
          <p:nvPr/>
        </p:nvSpPr>
        <p:spPr bwMode="auto">
          <a:xfrm>
            <a:off x="1554163" y="1127125"/>
            <a:ext cx="415925" cy="369888"/>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lgn="r">
              <a:defRPr/>
            </a:pPr>
            <a:r>
              <a:rPr lang="en-US" altLang="en-US">
                <a:solidFill>
                  <a:srgbClr val="8EC0C1"/>
                </a:solidFill>
                <a:latin typeface="Wingdings 3" panose="05040102010807070707" pitchFamily="18" charset="2"/>
              </a:rPr>
              <a:t>z</a:t>
            </a:r>
            <a:endParaRPr lang="en-US" altLang="en-US" sz="1000">
              <a:solidFill>
                <a:srgbClr val="8EC0C1"/>
              </a:solidFill>
              <a:latin typeface="MS Shell Dlg 2" panose="020B0604030504040204" pitchFamily="34" charset="0"/>
            </a:endParaRPr>
          </a:p>
        </p:txBody>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a:t>Click icon to add picture</a:t>
            </a:r>
            <a:endParaRPr lang="en-US" noProof="0" dirty="0"/>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Date Placeholder 4">
            <a:extLst>
              <a:ext uri="{FF2B5EF4-FFF2-40B4-BE49-F238E27FC236}">
                <a16:creationId xmlns:a16="http://schemas.microsoft.com/office/drawing/2014/main" id="{D986CF16-5D06-4F57-98B3-2B08C1E856A9}"/>
              </a:ext>
            </a:extLst>
          </p:cNvPr>
          <p:cNvSpPr>
            <a:spLocks noGrp="1"/>
          </p:cNvSpPr>
          <p:nvPr>
            <p:ph type="dt" sz="half" idx="10"/>
          </p:nvPr>
        </p:nvSpPr>
        <p:spPr/>
        <p:txBody>
          <a:bodyPr/>
          <a:lstStyle>
            <a:lvl1pPr>
              <a:defRPr/>
            </a:lvl1pPr>
          </a:lstStyle>
          <a:p>
            <a:pPr>
              <a:defRPr/>
            </a:pPr>
            <a:fld id="{A9804769-65B2-44AD-A0CD-40F5B5080391}" type="datetimeFigureOut">
              <a:rPr lang="en-US"/>
              <a:pPr>
                <a:defRPr/>
              </a:pPr>
              <a:t>4/20/2022</a:t>
            </a:fld>
            <a:endParaRPr lang="en-US"/>
          </a:p>
        </p:txBody>
      </p:sp>
      <p:sp>
        <p:nvSpPr>
          <p:cNvPr id="9" name="Footer Placeholder 5">
            <a:extLst>
              <a:ext uri="{FF2B5EF4-FFF2-40B4-BE49-F238E27FC236}">
                <a16:creationId xmlns:a16="http://schemas.microsoft.com/office/drawing/2014/main" id="{44A66175-D332-4C04-AB2F-1A5AC4633FB1}"/>
              </a:ext>
            </a:extLst>
          </p:cNvPr>
          <p:cNvSpPr>
            <a:spLocks noGrp="1"/>
          </p:cNvSpPr>
          <p:nvPr>
            <p:ph type="ftr" sz="quarter" idx="11"/>
          </p:nvPr>
        </p:nvSpPr>
        <p:spPr/>
        <p:txBody>
          <a:bodyPr/>
          <a:lstStyle>
            <a:lvl1pPr>
              <a:defRPr/>
            </a:lvl1pPr>
          </a:lstStyle>
          <a:p>
            <a:pPr>
              <a:defRPr/>
            </a:pPr>
            <a:r>
              <a:rPr lang="en-US"/>
              <a:t>
              </a:t>
            </a:r>
          </a:p>
        </p:txBody>
      </p:sp>
      <p:sp>
        <p:nvSpPr>
          <p:cNvPr id="10" name="Slide Number Placeholder 6">
            <a:extLst>
              <a:ext uri="{FF2B5EF4-FFF2-40B4-BE49-F238E27FC236}">
                <a16:creationId xmlns:a16="http://schemas.microsoft.com/office/drawing/2014/main" id="{2DF244BD-65EB-4EF5-B8EA-1DFA1C2F5A2F}"/>
              </a:ext>
            </a:extLst>
          </p:cNvPr>
          <p:cNvSpPr>
            <a:spLocks noGrp="1"/>
          </p:cNvSpPr>
          <p:nvPr>
            <p:ph type="sldNum" sz="quarter" idx="12"/>
          </p:nvPr>
        </p:nvSpPr>
        <p:spPr/>
        <p:txBody>
          <a:bodyPr/>
          <a:lstStyle>
            <a:lvl1pPr>
              <a:defRPr/>
            </a:lvl1pPr>
          </a:lstStyle>
          <a:p>
            <a:pPr>
              <a:defRPr/>
            </a:pPr>
            <a:fld id="{BC369BBD-D747-4A0F-9654-ADD9BED04D0F}" type="slidenum">
              <a:rPr lang="en-US"/>
              <a:pPr>
                <a:defRPr/>
              </a:pPr>
              <a:t>‹#›</a:t>
            </a:fld>
            <a:endParaRPr lang="en-US"/>
          </a:p>
        </p:txBody>
      </p:sp>
    </p:spTree>
    <p:extLst>
      <p:ext uri="{BB962C8B-B14F-4D97-AF65-F5344CB8AC3E}">
        <p14:creationId xmlns:p14="http://schemas.microsoft.com/office/powerpoint/2010/main" val="2815144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7">
            <a:extLst>
              <a:ext uri="{FF2B5EF4-FFF2-40B4-BE49-F238E27FC236}">
                <a16:creationId xmlns:a16="http://schemas.microsoft.com/office/drawing/2014/main" id="{110A15F5-DE70-4DB8-B42E-E1F666EF48F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32100" y="2105025"/>
            <a:ext cx="93599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4">
            <a:extLst>
              <a:ext uri="{FF2B5EF4-FFF2-40B4-BE49-F238E27FC236}">
                <a16:creationId xmlns:a16="http://schemas.microsoft.com/office/drawing/2014/main" id="{36AB339E-2DCC-4D59-8573-4B18212ADDD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0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0FE0E9A3-7ED4-484C-B490-C4B49D5005DE}"/>
              </a:ext>
            </a:extLst>
          </p:cNvPr>
          <p:cNvSpPr/>
          <p:nvPr/>
        </p:nvSpPr>
        <p:spPr>
          <a:xfrm>
            <a:off x="0" y="0"/>
            <a:ext cx="9636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29" name="Title Placeholder 1">
            <a:extLst>
              <a:ext uri="{FF2B5EF4-FFF2-40B4-BE49-F238E27FC236}">
                <a16:creationId xmlns:a16="http://schemas.microsoft.com/office/drawing/2014/main" id="{D706D64A-DCF8-49CE-9E10-1C19E229CFDB}"/>
              </a:ext>
            </a:extLst>
          </p:cNvPr>
          <p:cNvSpPr>
            <a:spLocks noGrp="1" noChangeArrowheads="1"/>
          </p:cNvSpPr>
          <p:nvPr>
            <p:ph type="title"/>
          </p:nvPr>
        </p:nvSpPr>
        <p:spPr bwMode="auto">
          <a:xfrm>
            <a:off x="2611438" y="808038"/>
            <a:ext cx="7958137"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a:p>
        </p:txBody>
      </p:sp>
      <p:sp>
        <p:nvSpPr>
          <p:cNvPr id="1030" name="Text Placeholder 2">
            <a:extLst>
              <a:ext uri="{FF2B5EF4-FFF2-40B4-BE49-F238E27FC236}">
                <a16:creationId xmlns:a16="http://schemas.microsoft.com/office/drawing/2014/main" id="{9BDC3EFF-4B65-4B4A-9B8E-F706DF86B5B0}"/>
              </a:ext>
            </a:extLst>
          </p:cNvPr>
          <p:cNvSpPr>
            <a:spLocks noGrp="1" noChangeArrowheads="1"/>
          </p:cNvSpPr>
          <p:nvPr>
            <p:ph type="body" idx="1"/>
          </p:nvPr>
        </p:nvSpPr>
        <p:spPr bwMode="auto">
          <a:xfrm>
            <a:off x="2773363" y="2052638"/>
            <a:ext cx="7796212"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4" name="Date Placeholder 3">
            <a:extLst>
              <a:ext uri="{FF2B5EF4-FFF2-40B4-BE49-F238E27FC236}">
                <a16:creationId xmlns:a16="http://schemas.microsoft.com/office/drawing/2014/main" id="{8FCB0ADF-8E72-4914-A70D-A9B682674949}"/>
              </a:ext>
            </a:extLst>
          </p:cNvPr>
          <p:cNvSpPr>
            <a:spLocks noGrp="1"/>
          </p:cNvSpPr>
          <p:nvPr>
            <p:ph type="dt" sz="half" idx="2"/>
          </p:nvPr>
        </p:nvSpPr>
        <p:spPr>
          <a:xfrm rot="5400000">
            <a:off x="-809625" y="5270501"/>
            <a:ext cx="2662237" cy="182562"/>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pPr>
              <a:defRPr/>
            </a:pPr>
            <a:fld id="{4CA39E08-BAD0-45DD-98A7-8F549692352E}" type="datetimeFigureOut">
              <a:rPr lang="en-US"/>
              <a:pPr>
                <a:defRPr/>
              </a:pPr>
              <a:t>4/20/2022</a:t>
            </a:fld>
            <a:endParaRPr lang="en-US"/>
          </a:p>
        </p:txBody>
      </p:sp>
      <p:sp>
        <p:nvSpPr>
          <p:cNvPr id="5" name="Footer Placeholder 4">
            <a:extLst>
              <a:ext uri="{FF2B5EF4-FFF2-40B4-BE49-F238E27FC236}">
                <a16:creationId xmlns:a16="http://schemas.microsoft.com/office/drawing/2014/main" id="{08CEE683-E27B-4D24-B1ED-CF411DC93F12}"/>
              </a:ext>
            </a:extLst>
          </p:cNvPr>
          <p:cNvSpPr>
            <a:spLocks noGrp="1"/>
          </p:cNvSpPr>
          <p:nvPr>
            <p:ph type="ftr" sz="quarter" idx="3"/>
          </p:nvPr>
        </p:nvSpPr>
        <p:spPr>
          <a:xfrm rot="5400000">
            <a:off x="-2236787" y="3660775"/>
            <a:ext cx="5884862" cy="179388"/>
          </a:xfrm>
          <a:prstGeom prst="rect">
            <a:avLst/>
          </a:prstGeom>
        </p:spPr>
        <p:txBody>
          <a:bodyPr vert="horz" lIns="91440" tIns="45720" rIns="91440" bIns="18288" rtlCol="0" anchor="b"/>
          <a:lstStyle>
            <a:lvl1pPr algn="r">
              <a:defRPr sz="800">
                <a:solidFill>
                  <a:schemeClr val="tx1">
                    <a:tint val="75000"/>
                  </a:schemeClr>
                </a:solidFill>
                <a:latin typeface="Avenir Next LT Pro" panose="020B0504020202020204" pitchFamily="34" charset="0"/>
              </a:defRPr>
            </a:lvl1pPr>
          </a:lstStyle>
          <a:p>
            <a:pPr>
              <a:defRPr/>
            </a:pPr>
            <a:r>
              <a:rPr lang="en-US"/>
              <a:t>
              </a:t>
            </a:r>
          </a:p>
        </p:txBody>
      </p:sp>
      <p:sp>
        <p:nvSpPr>
          <p:cNvPr id="6" name="Slide Number Placeholder 5">
            <a:extLst>
              <a:ext uri="{FF2B5EF4-FFF2-40B4-BE49-F238E27FC236}">
                <a16:creationId xmlns:a16="http://schemas.microsoft.com/office/drawing/2014/main" id="{E8246391-0518-4787-905C-88A728FC0C9E}"/>
              </a:ext>
            </a:extLst>
          </p:cNvPr>
          <p:cNvSpPr>
            <a:spLocks noGrp="1"/>
          </p:cNvSpPr>
          <p:nvPr>
            <p:ph type="sldNum" sz="quarter" idx="4"/>
          </p:nvPr>
        </p:nvSpPr>
        <p:spPr>
          <a:xfrm>
            <a:off x="158750" y="165100"/>
            <a:ext cx="636588" cy="322263"/>
          </a:xfrm>
          <a:prstGeom prst="rect">
            <a:avLst/>
          </a:prstGeom>
        </p:spPr>
        <p:txBody>
          <a:bodyPr vert="horz" lIns="91440" tIns="45720" rIns="45720" bIns="45720" rtlCol="0" anchor="ctr"/>
          <a:lstStyle>
            <a:lvl1pPr algn="r">
              <a:defRPr sz="1800">
                <a:solidFill>
                  <a:schemeClr val="tx1">
                    <a:tint val="75000"/>
                  </a:schemeClr>
                </a:solidFill>
                <a:latin typeface="Avenir Next LT Pro" panose="020B0504020202020204" pitchFamily="34" charset="0"/>
              </a:defRPr>
            </a:lvl1pPr>
          </a:lstStyle>
          <a:p>
            <a:pPr>
              <a:defRPr/>
            </a:pPr>
            <a:fld id="{CA382DB6-E8D8-48BC-BD54-512AF253018F}" type="slidenum">
              <a:rPr lang="en-US"/>
              <a:pPr>
                <a:defRPr/>
              </a:pPr>
              <a:t>‹#›</a:t>
            </a:fld>
            <a:endParaRPr lang="en-US"/>
          </a:p>
        </p:txBody>
      </p:sp>
      <p:sp>
        <p:nvSpPr>
          <p:cNvPr id="57" name="Rectangle 56">
            <a:extLst>
              <a:ext uri="{FF2B5EF4-FFF2-40B4-BE49-F238E27FC236}">
                <a16:creationId xmlns:a16="http://schemas.microsoft.com/office/drawing/2014/main" id="{146E08CA-0546-4172-813E-B025DA951E0B}"/>
              </a:ext>
            </a:extLst>
          </p:cNvPr>
          <p:cNvSpPr/>
          <p:nvPr/>
        </p:nvSpPr>
        <p:spPr>
          <a:xfrm>
            <a:off x="962025" y="0"/>
            <a:ext cx="46038"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hf sldNum="0" hdr="0" ftr="0" dt="0"/>
  <p:txStyles>
    <p:titleStyle>
      <a:lvl1pPr algn="r" rtl="0" eaLnBrk="0" fontAlgn="base" hangingPunct="0">
        <a:lnSpc>
          <a:spcPct val="90000"/>
        </a:lnSpc>
        <a:spcBef>
          <a:spcPct val="0"/>
        </a:spcBef>
        <a:spcAft>
          <a:spcPct val="0"/>
        </a:spcAft>
        <a:defRPr sz="3400" kern="1200">
          <a:solidFill>
            <a:schemeClr val="tx1"/>
          </a:solidFill>
          <a:latin typeface="+mj-lt"/>
          <a:ea typeface="+mj-ea"/>
          <a:cs typeface="+mj-cs"/>
        </a:defRPr>
      </a:lvl1pPr>
      <a:lvl2pPr algn="r" rtl="0" eaLnBrk="0" fontAlgn="base" hangingPunct="0">
        <a:lnSpc>
          <a:spcPct val="90000"/>
        </a:lnSpc>
        <a:spcBef>
          <a:spcPct val="0"/>
        </a:spcBef>
        <a:spcAft>
          <a:spcPct val="0"/>
        </a:spcAft>
        <a:defRPr sz="3400">
          <a:solidFill>
            <a:schemeClr val="tx1"/>
          </a:solidFill>
          <a:latin typeface="Arial" panose="020B0604020202020204" pitchFamily="34" charset="0"/>
        </a:defRPr>
      </a:lvl2pPr>
      <a:lvl3pPr algn="r" rtl="0" eaLnBrk="0" fontAlgn="base" hangingPunct="0">
        <a:lnSpc>
          <a:spcPct val="90000"/>
        </a:lnSpc>
        <a:spcBef>
          <a:spcPct val="0"/>
        </a:spcBef>
        <a:spcAft>
          <a:spcPct val="0"/>
        </a:spcAft>
        <a:defRPr sz="3400">
          <a:solidFill>
            <a:schemeClr val="tx1"/>
          </a:solidFill>
          <a:latin typeface="Arial" panose="020B0604020202020204" pitchFamily="34" charset="0"/>
        </a:defRPr>
      </a:lvl3pPr>
      <a:lvl4pPr algn="r" rtl="0" eaLnBrk="0" fontAlgn="base" hangingPunct="0">
        <a:lnSpc>
          <a:spcPct val="90000"/>
        </a:lnSpc>
        <a:spcBef>
          <a:spcPct val="0"/>
        </a:spcBef>
        <a:spcAft>
          <a:spcPct val="0"/>
        </a:spcAft>
        <a:defRPr sz="3400">
          <a:solidFill>
            <a:schemeClr val="tx1"/>
          </a:solidFill>
          <a:latin typeface="Arial" panose="020B0604020202020204" pitchFamily="34" charset="0"/>
        </a:defRPr>
      </a:lvl4pPr>
      <a:lvl5pPr algn="r" rtl="0" eaLnBrk="0" fontAlgn="base" hangingPunct="0">
        <a:lnSpc>
          <a:spcPct val="90000"/>
        </a:lnSpc>
        <a:spcBef>
          <a:spcPct val="0"/>
        </a:spcBef>
        <a:spcAft>
          <a:spcPct val="0"/>
        </a:spcAft>
        <a:defRPr sz="3400">
          <a:solidFill>
            <a:schemeClr val="tx1"/>
          </a:solidFill>
          <a:latin typeface="Arial" panose="020B0604020202020204" pitchFamily="34" charset="0"/>
        </a:defRPr>
      </a:lvl5pPr>
      <a:lvl6pPr marL="457200" algn="r" rtl="0" fontAlgn="base">
        <a:lnSpc>
          <a:spcPct val="90000"/>
        </a:lnSpc>
        <a:spcBef>
          <a:spcPct val="0"/>
        </a:spcBef>
        <a:spcAft>
          <a:spcPct val="0"/>
        </a:spcAft>
        <a:defRPr sz="3400">
          <a:solidFill>
            <a:schemeClr val="tx1"/>
          </a:solidFill>
          <a:latin typeface="Arial" panose="020B0604020202020204" pitchFamily="34" charset="0"/>
        </a:defRPr>
      </a:lvl6pPr>
      <a:lvl7pPr marL="914400" algn="r" rtl="0" fontAlgn="base">
        <a:lnSpc>
          <a:spcPct val="90000"/>
        </a:lnSpc>
        <a:spcBef>
          <a:spcPct val="0"/>
        </a:spcBef>
        <a:spcAft>
          <a:spcPct val="0"/>
        </a:spcAft>
        <a:defRPr sz="3400">
          <a:solidFill>
            <a:schemeClr val="tx1"/>
          </a:solidFill>
          <a:latin typeface="Arial" panose="020B0604020202020204" pitchFamily="34" charset="0"/>
        </a:defRPr>
      </a:lvl7pPr>
      <a:lvl8pPr marL="1371600" algn="r" rtl="0" fontAlgn="base">
        <a:lnSpc>
          <a:spcPct val="90000"/>
        </a:lnSpc>
        <a:spcBef>
          <a:spcPct val="0"/>
        </a:spcBef>
        <a:spcAft>
          <a:spcPct val="0"/>
        </a:spcAft>
        <a:defRPr sz="3400">
          <a:solidFill>
            <a:schemeClr val="tx1"/>
          </a:solidFill>
          <a:latin typeface="Arial" panose="020B0604020202020204" pitchFamily="34" charset="0"/>
        </a:defRPr>
      </a:lvl8pPr>
      <a:lvl9pPr marL="1828800" algn="r" rtl="0" fontAlgn="base">
        <a:lnSpc>
          <a:spcPct val="90000"/>
        </a:lnSpc>
        <a:spcBef>
          <a:spcPct val="0"/>
        </a:spcBef>
        <a:spcAft>
          <a:spcPct val="0"/>
        </a:spcAft>
        <a:defRPr sz="3400">
          <a:solidFill>
            <a:schemeClr val="tx1"/>
          </a:solidFill>
          <a:latin typeface="Arial" panose="020B0604020202020204" pitchFamily="34" charset="0"/>
        </a:defRPr>
      </a:lvl9pPr>
    </p:titleStyle>
    <p:bodyStyle>
      <a:lvl1pPr marL="344488" indent="-344488" algn="l" rtl="0" eaLnBrk="0" fontAlgn="base" hangingPunct="0">
        <a:lnSpc>
          <a:spcPct val="120000"/>
        </a:lnSpc>
        <a:spcBef>
          <a:spcPts val="1000"/>
        </a:spcBef>
        <a:spcAft>
          <a:spcPts val="600"/>
        </a:spcAft>
        <a:buClr>
          <a:srgbClr val="8EC0C1"/>
        </a:buClr>
        <a:buSzPct val="90000"/>
        <a:buFont typeface="Wingdings" panose="05000000000000000000" pitchFamily="2" charset="2"/>
        <a:buChar char="§"/>
        <a:defRPr sz="2000" kern="1200">
          <a:solidFill>
            <a:schemeClr val="tx1"/>
          </a:solidFill>
          <a:latin typeface="+mn-lt"/>
          <a:ea typeface="+mn-ea"/>
          <a:cs typeface="+mn-cs"/>
        </a:defRPr>
      </a:lvl1pPr>
      <a:lvl2pPr marL="795338" indent="-338138" algn="l" rtl="0" eaLnBrk="0" fontAlgn="base" hangingPunct="0">
        <a:lnSpc>
          <a:spcPct val="120000"/>
        </a:lnSpc>
        <a:spcBef>
          <a:spcPts val="500"/>
        </a:spcBef>
        <a:spcAft>
          <a:spcPts val="600"/>
        </a:spcAft>
        <a:buClr>
          <a:srgbClr val="8EC0C1"/>
        </a:buClr>
        <a:buSzPct val="90000"/>
        <a:buFont typeface="Wingdings" panose="05000000000000000000" pitchFamily="2" charset="2"/>
        <a:buChar char="§"/>
        <a:defRPr kern="1200">
          <a:solidFill>
            <a:schemeClr val="tx1"/>
          </a:solidFill>
          <a:latin typeface="+mn-lt"/>
          <a:ea typeface="+mn-ea"/>
          <a:cs typeface="+mn-cs"/>
        </a:defRPr>
      </a:lvl2pPr>
      <a:lvl3pPr marL="1258888" indent="-344488" algn="l" rtl="0" eaLnBrk="0" fontAlgn="base" hangingPunct="0">
        <a:lnSpc>
          <a:spcPct val="120000"/>
        </a:lnSpc>
        <a:spcBef>
          <a:spcPts val="500"/>
        </a:spcBef>
        <a:spcAft>
          <a:spcPts val="600"/>
        </a:spcAft>
        <a:buClr>
          <a:srgbClr val="8EC0C1"/>
        </a:buClr>
        <a:buSzPct val="90000"/>
        <a:buFont typeface="Wingdings" panose="05000000000000000000" pitchFamily="2" charset="2"/>
        <a:buChar char="§"/>
        <a:defRPr sz="1600" kern="1200">
          <a:solidFill>
            <a:schemeClr val="tx1"/>
          </a:solidFill>
          <a:latin typeface="+mn-lt"/>
          <a:ea typeface="+mn-ea"/>
          <a:cs typeface="+mn-cs"/>
        </a:defRPr>
      </a:lvl3pPr>
      <a:lvl4pPr marL="1709738" indent="-338138" algn="l" rtl="0" eaLnBrk="0" fontAlgn="base" hangingPunct="0">
        <a:lnSpc>
          <a:spcPct val="120000"/>
        </a:lnSpc>
        <a:spcBef>
          <a:spcPts val="500"/>
        </a:spcBef>
        <a:spcAft>
          <a:spcPts val="600"/>
        </a:spcAft>
        <a:buClr>
          <a:srgbClr val="8EC0C1"/>
        </a:buClr>
        <a:buSzPct val="90000"/>
        <a:buFont typeface="Wingdings" panose="05000000000000000000" pitchFamily="2" charset="2"/>
        <a:buChar char="§"/>
        <a:defRPr sz="1400" kern="1200">
          <a:solidFill>
            <a:schemeClr val="tx1"/>
          </a:solidFill>
          <a:latin typeface="+mn-lt"/>
          <a:ea typeface="+mn-ea"/>
          <a:cs typeface="+mn-cs"/>
        </a:defRPr>
      </a:lvl4pPr>
      <a:lvl5pPr marL="2173288" indent="-344488" algn="l" rtl="0" eaLnBrk="0" fontAlgn="base" hangingPunct="0">
        <a:lnSpc>
          <a:spcPct val="120000"/>
        </a:lnSpc>
        <a:spcBef>
          <a:spcPts val="500"/>
        </a:spcBef>
        <a:spcAft>
          <a:spcPts val="600"/>
        </a:spcAft>
        <a:buClr>
          <a:srgbClr val="8EC0C1"/>
        </a:buClr>
        <a:buSzPct val="90000"/>
        <a:buFont typeface="Wingdings" panose="05000000000000000000" pitchFamily="2" charset="2"/>
        <a:buChar char="§"/>
        <a:defRPr sz="1200" kern="1200">
          <a:solidFill>
            <a:schemeClr val="tx1"/>
          </a:solidFill>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FEBF1768-8927-48CB-AD52-0FD40B6FA929}"/>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NZ" altLang="en-US"/>
          </a:p>
        </p:txBody>
      </p:sp>
      <p:sp>
        <p:nvSpPr>
          <p:cNvPr id="13315" name="Text Placeholder 2">
            <a:extLst>
              <a:ext uri="{FF2B5EF4-FFF2-40B4-BE49-F238E27FC236}">
                <a16:creationId xmlns:a16="http://schemas.microsoft.com/office/drawing/2014/main" id="{A654F2C0-624E-4257-B6B7-2FB85A1B5DC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NZ" altLang="en-US"/>
          </a:p>
        </p:txBody>
      </p:sp>
      <p:sp>
        <p:nvSpPr>
          <p:cNvPr id="4" name="Date Placeholder 3">
            <a:extLst>
              <a:ext uri="{FF2B5EF4-FFF2-40B4-BE49-F238E27FC236}">
                <a16:creationId xmlns:a16="http://schemas.microsoft.com/office/drawing/2014/main" id="{BE7FF517-84C5-4560-927B-325D8C75DE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venir Next LT Pro" panose="020B0504020202020204" pitchFamily="34" charset="0"/>
              </a:defRPr>
            </a:lvl1pPr>
          </a:lstStyle>
          <a:p>
            <a:pPr>
              <a:defRPr/>
            </a:pPr>
            <a:fld id="{FE242A3F-32FA-41FF-8BAB-599B90448397}" type="datetime1">
              <a:rPr lang="en-US"/>
              <a:pPr>
                <a:defRPr/>
              </a:pPr>
              <a:t>4/20/2022</a:t>
            </a:fld>
            <a:endParaRPr lang="en-US" dirty="0"/>
          </a:p>
        </p:txBody>
      </p:sp>
      <p:sp>
        <p:nvSpPr>
          <p:cNvPr id="5" name="Footer Placeholder 4">
            <a:extLst>
              <a:ext uri="{FF2B5EF4-FFF2-40B4-BE49-F238E27FC236}">
                <a16:creationId xmlns:a16="http://schemas.microsoft.com/office/drawing/2014/main" id="{221DF1A8-ACF8-4DCC-BC7A-8795FE983D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venir Next LT Pro" panose="020B05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4ED01F9D-AC91-4AF4-B5F4-C3598A8A3F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venir Next LT Pro" panose="020B0504020202020204" pitchFamily="34" charset="0"/>
              </a:defRPr>
            </a:lvl1pPr>
          </a:lstStyle>
          <a:p>
            <a:pPr>
              <a:defRPr/>
            </a:pPr>
            <a:fld id="{26300796-33D4-40D3-AAA1-E9EAEF17350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17.jpeg"/></Relationships>
</file>

<file path=ppt/slides/_rels/slide3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9.emf"/><Relationship Id="rId4" Type="http://schemas.openxmlformats.org/officeDocument/2006/relationships/hyperlink" Target="https://www.youtube.com/watch?v=uTnFT2vRdNw"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hyperlink" Target="http://haveyoursay.maori.nz/"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6E8A4120-02D4-4924-B659-EE26010FDD71}"/>
              </a:ext>
            </a:extLst>
          </p:cNvPr>
          <p:cNvSpPr txBox="1"/>
          <p:nvPr/>
        </p:nvSpPr>
        <p:spPr>
          <a:xfrm>
            <a:off x="1847850" y="1273175"/>
            <a:ext cx="8807450" cy="461963"/>
          </a:xfrm>
          <a:prstGeom prst="rect">
            <a:avLst/>
          </a:prstGeom>
          <a:noFill/>
        </p:spPr>
        <p:txBody>
          <a:bodyPr>
            <a:spAutoFit/>
          </a:bodyPr>
          <a:lstStyle/>
          <a:p>
            <a:pPr algn="ctr" eaLnBrk="1" fontAlgn="auto" hangingPunct="1">
              <a:spcBef>
                <a:spcPts val="0"/>
              </a:spcBef>
              <a:spcAft>
                <a:spcPts val="0"/>
              </a:spcAft>
              <a:defRPr/>
            </a:pPr>
            <a:r>
              <a:rPr lang="en-NZ" sz="2200" dirty="0">
                <a:solidFill>
                  <a:schemeClr val="accent2">
                    <a:lumMod val="50000"/>
                  </a:schemeClr>
                </a:solidFill>
                <a:latin typeface="+mn-lt"/>
              </a:rPr>
              <a:t> </a:t>
            </a:r>
            <a:r>
              <a:rPr lang="en-NZ" sz="2400" dirty="0">
                <a:solidFill>
                  <a:schemeClr val="accent2">
                    <a:lumMod val="50000"/>
                  </a:schemeClr>
                </a:solidFill>
                <a:latin typeface="+mn-lt"/>
              </a:rPr>
              <a:t>2 April 2022 | Engagement Hui No #3</a:t>
            </a:r>
          </a:p>
        </p:txBody>
      </p:sp>
      <p:pic>
        <p:nvPicPr>
          <p:cNvPr id="26626" name="Picture 4" descr="Decorative Panel - Te Tukutuku">
            <a:extLst>
              <a:ext uri="{FF2B5EF4-FFF2-40B4-BE49-F238E27FC236}">
                <a16:creationId xmlns:a16="http://schemas.microsoft.com/office/drawing/2014/main" id="{121D4D5E-A794-4DF2-A49F-631641A72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57000" y="0"/>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5" descr="Decorative Panel - Te Tukutuku">
            <a:extLst>
              <a:ext uri="{FF2B5EF4-FFF2-40B4-BE49-F238E27FC236}">
                <a16:creationId xmlns:a16="http://schemas.microsoft.com/office/drawing/2014/main" id="{E43076FF-0EDA-4C43-AC18-459D487AD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ACAFA9B-B1AC-4B1F-92EE-CC098660ED04}"/>
              </a:ext>
            </a:extLst>
          </p:cNvPr>
          <p:cNvSpPr txBox="1"/>
          <p:nvPr/>
        </p:nvSpPr>
        <p:spPr>
          <a:xfrm>
            <a:off x="2051050" y="207963"/>
            <a:ext cx="8413750" cy="1016000"/>
          </a:xfrm>
          <a:prstGeom prst="rect">
            <a:avLst/>
          </a:prstGeom>
          <a:noFill/>
        </p:spPr>
        <p:txBody>
          <a:bodyPr>
            <a:spAutoFit/>
          </a:bodyPr>
          <a:lstStyle/>
          <a:p>
            <a:pPr algn="ctr">
              <a:defRPr/>
            </a:pPr>
            <a:r>
              <a:rPr lang="en-NZ" sz="6000" dirty="0">
                <a:solidFill>
                  <a:schemeClr val="accent2">
                    <a:lumMod val="50000"/>
                  </a:schemeClr>
                </a:solidFill>
                <a:latin typeface="+mn-lt"/>
              </a:rPr>
              <a:t>Tumu Kaituna 14 Trust</a:t>
            </a:r>
          </a:p>
        </p:txBody>
      </p:sp>
      <p:pic>
        <p:nvPicPr>
          <p:cNvPr id="26629" name="Picture 6" descr="A picture containing outdoor, sky, water, nature&#10;&#10;Description automatically generated">
            <a:extLst>
              <a:ext uri="{FF2B5EF4-FFF2-40B4-BE49-F238E27FC236}">
                <a16:creationId xmlns:a16="http://schemas.microsoft.com/office/drawing/2014/main" id="{1295A52A-7D49-43EF-995B-9B99605357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993" t="8946" r="851" b="2769"/>
          <a:stretch>
            <a:fillRect/>
          </a:stretch>
        </p:blipFill>
        <p:spPr bwMode="auto">
          <a:xfrm>
            <a:off x="1847850" y="1735138"/>
            <a:ext cx="8413750" cy="512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9C0D3A26-A2CF-461C-8AB9-A77D660D287B}"/>
              </a:ext>
            </a:extLst>
          </p:cNvPr>
          <p:cNvSpPr>
            <a:spLocks noGrp="1" noChangeArrowheads="1"/>
          </p:cNvSpPr>
          <p:nvPr>
            <p:ph type="title"/>
          </p:nvPr>
        </p:nvSpPr>
        <p:spPr>
          <a:xfrm>
            <a:off x="2611438" y="427038"/>
            <a:ext cx="7958137" cy="517525"/>
          </a:xfrm>
        </p:spPr>
        <p:txBody>
          <a:bodyPr/>
          <a:lstStyle/>
          <a:p>
            <a:pPr eaLnBrk="1" hangingPunct="1"/>
            <a:r>
              <a:rPr lang="en-US" altLang="en-US" sz="2800"/>
              <a:t>TE PAKANGA</a:t>
            </a:r>
          </a:p>
        </p:txBody>
      </p:sp>
      <p:sp>
        <p:nvSpPr>
          <p:cNvPr id="5" name="Content Placeholder 2">
            <a:extLst>
              <a:ext uri="{FF2B5EF4-FFF2-40B4-BE49-F238E27FC236}">
                <a16:creationId xmlns:a16="http://schemas.microsoft.com/office/drawing/2014/main" id="{C7BA805A-AD2D-4D87-9EC7-7CD493AD6FF4}"/>
              </a:ext>
            </a:extLst>
          </p:cNvPr>
          <p:cNvSpPr>
            <a:spLocks noGrp="1"/>
          </p:cNvSpPr>
          <p:nvPr>
            <p:ph idx="1"/>
          </p:nvPr>
        </p:nvSpPr>
        <p:spPr>
          <a:xfrm>
            <a:off x="2773363" y="1490663"/>
            <a:ext cx="7796212" cy="4559300"/>
          </a:xfrm>
        </p:spPr>
        <p:txBody>
          <a:bodyPr rtlCol="0">
            <a:normAutofit fontScale="92500"/>
          </a:bodyPr>
          <a:lstStyle/>
          <a:p>
            <a:pPr eaLnBrk="1" fontAlgn="auto" hangingPunct="1">
              <a:buClr>
                <a:schemeClr val="accent6"/>
              </a:buClr>
              <a:defRPr/>
            </a:pPr>
            <a:r>
              <a:rPr lang="en-US" dirty="0"/>
              <a:t>23 April 1836</a:t>
            </a:r>
          </a:p>
          <a:p>
            <a:pPr eaLnBrk="1" fontAlgn="auto" hangingPunct="1">
              <a:buClr>
                <a:schemeClr val="accent6"/>
              </a:buClr>
              <a:defRPr/>
            </a:pPr>
            <a:r>
              <a:rPr lang="en-US" dirty="0"/>
              <a:t>Kahawai of </a:t>
            </a:r>
            <a:r>
              <a:rPr lang="en-US" dirty="0" err="1"/>
              <a:t>Ngāti</a:t>
            </a:r>
            <a:r>
              <a:rPr lang="en-US" dirty="0"/>
              <a:t> </a:t>
            </a:r>
            <a:r>
              <a:rPr lang="en-US" dirty="0" err="1"/>
              <a:t>Rangiwewehi</a:t>
            </a:r>
            <a:r>
              <a:rPr lang="en-US" dirty="0"/>
              <a:t> grew impatient for revenge and went to </a:t>
            </a:r>
            <a:r>
              <a:rPr lang="en-US" dirty="0" err="1"/>
              <a:t>Ōtawa</a:t>
            </a:r>
            <a:r>
              <a:rPr lang="en-US" dirty="0"/>
              <a:t> to await the rest of </a:t>
            </a:r>
            <a:r>
              <a:rPr lang="en-US" dirty="0" err="1"/>
              <a:t>Te</a:t>
            </a:r>
            <a:r>
              <a:rPr lang="en-US" dirty="0"/>
              <a:t> </a:t>
            </a:r>
            <a:r>
              <a:rPr lang="en-US" dirty="0" err="1"/>
              <a:t>Arawa</a:t>
            </a:r>
            <a:r>
              <a:rPr lang="en-US" dirty="0"/>
              <a:t> to organize themselves.</a:t>
            </a:r>
          </a:p>
          <a:p>
            <a:pPr eaLnBrk="1" fontAlgn="auto" hangingPunct="1">
              <a:buClr>
                <a:schemeClr val="accent6"/>
              </a:buClr>
              <a:defRPr/>
            </a:pPr>
            <a:r>
              <a:rPr lang="en-US" dirty="0"/>
              <a:t>When the rest of the inland </a:t>
            </a:r>
            <a:r>
              <a:rPr lang="en-US" dirty="0" err="1"/>
              <a:t>Te</a:t>
            </a:r>
            <a:r>
              <a:rPr lang="en-US" dirty="0"/>
              <a:t> </a:t>
            </a:r>
            <a:r>
              <a:rPr lang="en-US" dirty="0" err="1"/>
              <a:t>Arawa</a:t>
            </a:r>
            <a:r>
              <a:rPr lang="en-US" dirty="0"/>
              <a:t> and their allies from </a:t>
            </a:r>
            <a:r>
              <a:rPr lang="en-US" dirty="0" err="1"/>
              <a:t>Waitaha</a:t>
            </a:r>
            <a:r>
              <a:rPr lang="en-US" dirty="0"/>
              <a:t>, </a:t>
            </a:r>
            <a:r>
              <a:rPr lang="en-US" dirty="0" err="1"/>
              <a:t>Tapuika</a:t>
            </a:r>
            <a:r>
              <a:rPr lang="en-US" dirty="0"/>
              <a:t> and elsewhere, they attacked the </a:t>
            </a:r>
            <a:r>
              <a:rPr lang="en-US" dirty="0" err="1"/>
              <a:t>pā</a:t>
            </a:r>
            <a:r>
              <a:rPr lang="en-US" dirty="0"/>
              <a:t> at </a:t>
            </a:r>
            <a:r>
              <a:rPr lang="en-US" dirty="0" err="1"/>
              <a:t>Te</a:t>
            </a:r>
            <a:r>
              <a:rPr lang="en-US" dirty="0"/>
              <a:t> Tumu and took it.</a:t>
            </a:r>
          </a:p>
          <a:p>
            <a:pPr eaLnBrk="1" fontAlgn="auto" hangingPunct="1">
              <a:buClr>
                <a:schemeClr val="accent6"/>
              </a:buClr>
              <a:defRPr/>
            </a:pPr>
            <a:r>
              <a:rPr lang="en-US" dirty="0" err="1"/>
              <a:t>Ngāi</a:t>
            </a:r>
            <a:r>
              <a:rPr lang="en-US" dirty="0"/>
              <a:t> </a:t>
            </a:r>
            <a:r>
              <a:rPr lang="en-US" dirty="0" err="1"/>
              <a:t>Te</a:t>
            </a:r>
            <a:r>
              <a:rPr lang="en-US" dirty="0"/>
              <a:t> </a:t>
            </a:r>
            <a:r>
              <a:rPr lang="en-US" dirty="0" err="1"/>
              <a:t>Rangi</a:t>
            </a:r>
            <a:r>
              <a:rPr lang="en-US" dirty="0"/>
              <a:t> were defeated and pursued to the mouth of </a:t>
            </a:r>
            <a:r>
              <a:rPr lang="en-US" dirty="0" err="1"/>
              <a:t>Te</a:t>
            </a:r>
            <a:r>
              <a:rPr lang="en-US" dirty="0"/>
              <a:t> </a:t>
            </a:r>
            <a:r>
              <a:rPr lang="en-US" dirty="0" err="1"/>
              <a:t>Wairākei</a:t>
            </a:r>
            <a:r>
              <a:rPr lang="en-US" dirty="0"/>
              <a:t> Stream at Papamoa.</a:t>
            </a:r>
          </a:p>
          <a:p>
            <a:pPr eaLnBrk="1" fontAlgn="auto" hangingPunct="1">
              <a:buClr>
                <a:schemeClr val="accent6"/>
              </a:buClr>
              <a:defRPr/>
            </a:pPr>
            <a:r>
              <a:rPr lang="en-US" dirty="0"/>
              <a:t>Small resultant skirmishes did not change the new boundary between </a:t>
            </a:r>
            <a:r>
              <a:rPr lang="en-US" dirty="0" err="1"/>
              <a:t>Te</a:t>
            </a:r>
            <a:r>
              <a:rPr lang="en-US" dirty="0"/>
              <a:t> </a:t>
            </a:r>
            <a:r>
              <a:rPr lang="en-US" dirty="0" err="1"/>
              <a:t>Arawa</a:t>
            </a:r>
            <a:r>
              <a:rPr lang="en-US" dirty="0"/>
              <a:t> and </a:t>
            </a:r>
            <a:r>
              <a:rPr lang="en-US" dirty="0" err="1"/>
              <a:t>Ngāi</a:t>
            </a:r>
            <a:r>
              <a:rPr lang="en-US" dirty="0"/>
              <a:t> </a:t>
            </a:r>
            <a:r>
              <a:rPr lang="en-US" dirty="0" err="1"/>
              <a:t>Te</a:t>
            </a:r>
            <a:r>
              <a:rPr lang="en-US" dirty="0"/>
              <a:t> </a:t>
            </a:r>
            <a:r>
              <a:rPr lang="en-US" dirty="0" err="1"/>
              <a:t>Rangi</a:t>
            </a:r>
            <a:r>
              <a:rPr lang="en-US" dirty="0"/>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DA557004-E18E-4620-BBD7-71D6909F5A3B}"/>
              </a:ext>
            </a:extLst>
          </p:cNvPr>
          <p:cNvSpPr>
            <a:spLocks noGrp="1" noChangeArrowheads="1"/>
          </p:cNvSpPr>
          <p:nvPr>
            <p:ph type="title"/>
          </p:nvPr>
        </p:nvSpPr>
        <p:spPr>
          <a:xfrm>
            <a:off x="2611438" y="427038"/>
            <a:ext cx="7958137" cy="517525"/>
          </a:xfrm>
        </p:spPr>
        <p:txBody>
          <a:bodyPr/>
          <a:lstStyle/>
          <a:p>
            <a:pPr eaLnBrk="1" hangingPunct="1"/>
            <a:r>
              <a:rPr lang="en-US" altLang="en-US" sz="2800"/>
              <a:t>TE KOOTI WHENUA MĀORI 1</a:t>
            </a:r>
          </a:p>
        </p:txBody>
      </p:sp>
      <p:pic>
        <p:nvPicPr>
          <p:cNvPr id="39938" name="Picture 8">
            <a:extLst>
              <a:ext uri="{FF2B5EF4-FFF2-40B4-BE49-F238E27FC236}">
                <a16:creationId xmlns:a16="http://schemas.microsoft.com/office/drawing/2014/main" id="{84B4C74F-1B57-46C9-B2A8-14C843FD6C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663" y="-963613"/>
            <a:ext cx="6723062" cy="951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Box 9">
            <a:extLst>
              <a:ext uri="{FF2B5EF4-FFF2-40B4-BE49-F238E27FC236}">
                <a16:creationId xmlns:a16="http://schemas.microsoft.com/office/drawing/2014/main" id="{1EBF0EC9-8352-45B0-B311-C7F3CFD8DEA3}"/>
              </a:ext>
            </a:extLst>
          </p:cNvPr>
          <p:cNvSpPr txBox="1">
            <a:spLocks noChangeArrowheads="1"/>
          </p:cNvSpPr>
          <p:nvPr/>
        </p:nvSpPr>
        <p:spPr bwMode="auto">
          <a:xfrm>
            <a:off x="8526463" y="1173163"/>
            <a:ext cx="2570162"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venir Next LT Pro" panose="020B0504020202020204" pitchFamily="34" charset="0"/>
              </a:defRPr>
            </a:lvl1pPr>
            <a:lvl2pPr marL="742950" indent="-285750" defTabSz="457200">
              <a:defRPr>
                <a:solidFill>
                  <a:schemeClr val="tx1"/>
                </a:solidFill>
                <a:latin typeface="Avenir Next LT Pro" panose="020B0504020202020204" pitchFamily="34" charset="0"/>
              </a:defRPr>
            </a:lvl2pPr>
            <a:lvl3pPr marL="1143000" indent="-228600" defTabSz="457200">
              <a:defRPr>
                <a:solidFill>
                  <a:schemeClr val="tx1"/>
                </a:solidFill>
                <a:latin typeface="Avenir Next LT Pro" panose="020B0504020202020204" pitchFamily="34" charset="0"/>
              </a:defRPr>
            </a:lvl3pPr>
            <a:lvl4pPr marL="1600200" indent="-228600" defTabSz="457200">
              <a:defRPr>
                <a:solidFill>
                  <a:schemeClr val="tx1"/>
                </a:solidFill>
                <a:latin typeface="Avenir Next LT Pro" panose="020B0504020202020204" pitchFamily="34" charset="0"/>
              </a:defRPr>
            </a:lvl4pPr>
            <a:lvl5pPr marL="2057400" indent="-228600" defTabSz="457200">
              <a:defRPr>
                <a:solidFill>
                  <a:schemeClr val="tx1"/>
                </a:solidFill>
                <a:latin typeface="Avenir Next LT Pro" panose="020B0504020202020204" pitchFamily="34" charset="0"/>
              </a:defRPr>
            </a:lvl5pPr>
            <a:lvl6pPr marL="2514600" indent="-228600" defTabSz="4572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defTabSz="4572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defTabSz="4572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defTabSz="457200" eaLnBrk="0" fontAlgn="base" hangingPunct="0">
              <a:spcBef>
                <a:spcPct val="0"/>
              </a:spcBef>
              <a:spcAft>
                <a:spcPct val="0"/>
              </a:spcAft>
              <a:defRPr>
                <a:solidFill>
                  <a:schemeClr val="tx1"/>
                </a:solidFill>
                <a:latin typeface="Avenir Next LT Pro" panose="020B0504020202020204" pitchFamily="34" charset="0"/>
              </a:defRPr>
            </a:lvl9pPr>
          </a:lstStyle>
          <a:p>
            <a:pPr eaLnBrk="1" hangingPunct="1"/>
            <a:r>
              <a:rPr lang="en-US" altLang="en-US">
                <a:solidFill>
                  <a:srgbClr val="FFFFFF"/>
                </a:solidFill>
                <a:latin typeface="Arial" panose="020B0604020202020204" pitchFamily="34" charset="0"/>
              </a:rPr>
              <a:t>Ōtumumatawhero</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Te Kōpua</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Te Karaka</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Te Pāroa</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Te Tumu</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Te Kakari</a:t>
            </a:r>
          </a:p>
          <a:p>
            <a:pPr eaLnBrk="1" hangingPunct="1"/>
            <a:endParaRPr lang="en-US" altLang="en-US">
              <a:solidFill>
                <a:srgbClr val="FFFFFF"/>
              </a:solidFill>
              <a:latin typeface="Arial" panose="020B0604020202020204" pitchFamily="34" charset="0"/>
            </a:endParaRPr>
          </a:p>
          <a:p>
            <a:pPr eaLnBrk="1" hangingPunct="1"/>
            <a:r>
              <a:rPr lang="en-US" altLang="en-US">
                <a:solidFill>
                  <a:srgbClr val="FFFFFF"/>
                </a:solidFill>
                <a:latin typeface="Arial" panose="020B0604020202020204" pitchFamily="34" charset="0"/>
              </a:rPr>
              <a:t>Papahīkahawai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A266F73C-7042-4675-AC48-FAEDE5243AE2}"/>
              </a:ext>
            </a:extLst>
          </p:cNvPr>
          <p:cNvSpPr>
            <a:spLocks noGrp="1" noChangeArrowheads="1"/>
          </p:cNvSpPr>
          <p:nvPr>
            <p:ph type="title"/>
          </p:nvPr>
        </p:nvSpPr>
        <p:spPr>
          <a:xfrm>
            <a:off x="2611438" y="427038"/>
            <a:ext cx="7958137" cy="517525"/>
          </a:xfrm>
        </p:spPr>
        <p:txBody>
          <a:bodyPr/>
          <a:lstStyle/>
          <a:p>
            <a:pPr eaLnBrk="1" hangingPunct="1"/>
            <a:r>
              <a:rPr lang="en-US" altLang="en-US" sz="2800"/>
              <a:t>NGĀ WHAKAWĀKANGA KOOTI</a:t>
            </a:r>
          </a:p>
        </p:txBody>
      </p:sp>
      <p:sp>
        <p:nvSpPr>
          <p:cNvPr id="40962" name="Content Placeholder 2">
            <a:extLst>
              <a:ext uri="{FF2B5EF4-FFF2-40B4-BE49-F238E27FC236}">
                <a16:creationId xmlns:a16="http://schemas.microsoft.com/office/drawing/2014/main" id="{1FAE86DD-B912-48EB-AB36-0C161FC6556E}"/>
              </a:ext>
            </a:extLst>
          </p:cNvPr>
          <p:cNvSpPr>
            <a:spLocks noGrp="1" noChangeArrowheads="1"/>
          </p:cNvSpPr>
          <p:nvPr>
            <p:ph idx="1"/>
          </p:nvPr>
        </p:nvSpPr>
        <p:spPr>
          <a:xfrm>
            <a:off x="2773363" y="1490663"/>
            <a:ext cx="7796212" cy="3613150"/>
          </a:xfrm>
        </p:spPr>
        <p:txBody>
          <a:bodyPr/>
          <a:lstStyle/>
          <a:p>
            <a:pPr eaLnBrk="1" hangingPunct="1"/>
            <a:r>
              <a:rPr lang="en-US" altLang="en-US"/>
              <a:t>2 May 1883</a:t>
            </a:r>
          </a:p>
          <a:p>
            <a:pPr eaLnBrk="1" hangingPunct="1"/>
            <a:r>
              <a:rPr lang="en-US" altLang="en-US"/>
              <a:t>Te Tumu Kaituna was awarded by the Native Land Court to Ngāti Tūnohopū and Ngāti Whakaue, as well as Ngāti Rangiwewehi, Ngāti Uenukukōpako and Ngāti Rangiteaorere.</a:t>
            </a:r>
          </a:p>
          <a:p>
            <a:pPr eaLnBrk="1" hangingPunct="1"/>
            <a:r>
              <a:rPr lang="en-US" altLang="en-US"/>
              <a:t>The witnesses for the last three </a:t>
            </a:r>
            <a:r>
              <a:rPr lang="en-US" altLang="en-US" i="1"/>
              <a:t>iwi </a:t>
            </a:r>
            <a:r>
              <a:rPr lang="en-US" altLang="en-US"/>
              <a:t>were respectively Hōri Te Rahoatua, Tāmati Hapimana and Te Kiri Karamu.</a:t>
            </a:r>
          </a:p>
          <a:p>
            <a:pPr eaLnBrk="1" hangingPunct="1"/>
            <a:r>
              <a:rPr lang="en-US" altLang="en-US"/>
              <a:t>Each of the </a:t>
            </a:r>
            <a:r>
              <a:rPr lang="en-US" altLang="en-US" i="1"/>
              <a:t>hapū </a:t>
            </a:r>
            <a:r>
              <a:rPr lang="en-US" altLang="en-US"/>
              <a:t>put in a few people from other </a:t>
            </a:r>
            <a:r>
              <a:rPr lang="en-US" altLang="en-US" i="1"/>
              <a:t>iwi</a:t>
            </a:r>
            <a:r>
              <a:rPr lang="en-US" altLang="en-US"/>
              <a:t> through </a:t>
            </a:r>
            <a:r>
              <a:rPr lang="en-US" altLang="en-US" i="1"/>
              <a:t>aroha</a:t>
            </a:r>
            <a:r>
              <a:rPr lang="en-US" altLang="en-US"/>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CA3BA3C6-3000-4D2D-A5E4-0EB88CD86CB4}"/>
              </a:ext>
            </a:extLst>
          </p:cNvPr>
          <p:cNvSpPr>
            <a:spLocks noGrp="1" noChangeArrowheads="1"/>
          </p:cNvSpPr>
          <p:nvPr>
            <p:ph type="title"/>
          </p:nvPr>
        </p:nvSpPr>
        <p:spPr>
          <a:xfrm>
            <a:off x="2611438" y="427038"/>
            <a:ext cx="7958137" cy="517525"/>
          </a:xfrm>
        </p:spPr>
        <p:txBody>
          <a:bodyPr/>
          <a:lstStyle/>
          <a:p>
            <a:pPr eaLnBrk="1" hangingPunct="1"/>
            <a:r>
              <a:rPr lang="en-US" altLang="en-US" sz="2800"/>
              <a:t>TE KOOTI WHENUA MĀORI 2</a:t>
            </a:r>
          </a:p>
        </p:txBody>
      </p:sp>
      <p:pic>
        <p:nvPicPr>
          <p:cNvPr id="41986" name="Picture 9">
            <a:extLst>
              <a:ext uri="{FF2B5EF4-FFF2-40B4-BE49-F238E27FC236}">
                <a16:creationId xmlns:a16="http://schemas.microsoft.com/office/drawing/2014/main" id="{8A564725-8573-46A4-AB35-3D990754E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425" y="-85725"/>
            <a:ext cx="5354638" cy="757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10">
            <a:extLst>
              <a:ext uri="{FF2B5EF4-FFF2-40B4-BE49-F238E27FC236}">
                <a16:creationId xmlns:a16="http://schemas.microsoft.com/office/drawing/2014/main" id="{C8B0EAFA-B86C-4A99-B2B3-208EC993BF09}"/>
              </a:ext>
            </a:extLst>
          </p:cNvPr>
          <p:cNvSpPr txBox="1">
            <a:spLocks noChangeArrowheads="1"/>
          </p:cNvSpPr>
          <p:nvPr/>
        </p:nvSpPr>
        <p:spPr bwMode="auto">
          <a:xfrm>
            <a:off x="7661275" y="1173163"/>
            <a:ext cx="3435350" cy="369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Avenir Next LT Pro" panose="020B0504020202020204" pitchFamily="34" charset="0"/>
              </a:defRPr>
            </a:lvl1pPr>
            <a:lvl2pPr marL="742950" indent="-285750" defTabSz="457200">
              <a:defRPr>
                <a:solidFill>
                  <a:schemeClr val="tx1"/>
                </a:solidFill>
                <a:latin typeface="Avenir Next LT Pro" panose="020B0504020202020204" pitchFamily="34" charset="0"/>
              </a:defRPr>
            </a:lvl2pPr>
            <a:lvl3pPr marL="1143000" indent="-228600" defTabSz="457200">
              <a:defRPr>
                <a:solidFill>
                  <a:schemeClr val="tx1"/>
                </a:solidFill>
                <a:latin typeface="Avenir Next LT Pro" panose="020B0504020202020204" pitchFamily="34" charset="0"/>
              </a:defRPr>
            </a:lvl3pPr>
            <a:lvl4pPr marL="1600200" indent="-228600" defTabSz="457200">
              <a:defRPr>
                <a:solidFill>
                  <a:schemeClr val="tx1"/>
                </a:solidFill>
                <a:latin typeface="Avenir Next LT Pro" panose="020B0504020202020204" pitchFamily="34" charset="0"/>
              </a:defRPr>
            </a:lvl4pPr>
            <a:lvl5pPr marL="2057400" indent="-228600" defTabSz="457200">
              <a:defRPr>
                <a:solidFill>
                  <a:schemeClr val="tx1"/>
                </a:solidFill>
                <a:latin typeface="Avenir Next LT Pro" panose="020B0504020202020204" pitchFamily="34" charset="0"/>
              </a:defRPr>
            </a:lvl5pPr>
            <a:lvl6pPr marL="2514600" indent="-228600" defTabSz="4572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defTabSz="4572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defTabSz="4572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defTabSz="457200" eaLnBrk="0" fontAlgn="base" hangingPunct="0">
              <a:spcBef>
                <a:spcPct val="0"/>
              </a:spcBef>
              <a:spcAft>
                <a:spcPct val="0"/>
              </a:spcAft>
              <a:defRPr>
                <a:solidFill>
                  <a:schemeClr val="tx1"/>
                </a:solidFill>
                <a:latin typeface="Avenir Next LT Pro" panose="020B0504020202020204" pitchFamily="34" charset="0"/>
              </a:defRPr>
            </a:lvl9pPr>
          </a:lstStyle>
          <a:p>
            <a:pPr eaLnBrk="1" hangingPunct="1"/>
            <a:r>
              <a:rPr lang="en-US" altLang="en-US" u="sng">
                <a:solidFill>
                  <a:srgbClr val="FFFFFF"/>
                </a:solidFill>
                <a:latin typeface="Arial" panose="020B0604020202020204" pitchFamily="34" charset="0"/>
              </a:rPr>
              <a:t>PARTITIONS</a:t>
            </a:r>
          </a:p>
          <a:p>
            <a:pPr eaLnBrk="1" hangingPunct="1"/>
            <a:endParaRPr lang="en-US"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TK1	to N’Uenukukōpako 156a</a:t>
            </a:r>
            <a:endParaRPr lang="en-NZ" altLang="en-US">
              <a:solidFill>
                <a:srgbClr val="FFFFFF"/>
              </a:solidFill>
              <a:latin typeface="Arial" panose="020B0604020202020204" pitchFamily="34" charset="0"/>
            </a:endParaRPr>
          </a:p>
          <a:p>
            <a:pPr eaLnBrk="1" hangingPunct="1"/>
            <a:endParaRPr lang="mi-NZ"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TK2	to N’ Rangiteaorere 101a</a:t>
            </a:r>
            <a:endParaRPr lang="en-NZ" altLang="en-US">
              <a:solidFill>
                <a:srgbClr val="FFFFFF"/>
              </a:solidFill>
              <a:latin typeface="Arial" panose="020B0604020202020204" pitchFamily="34" charset="0"/>
            </a:endParaRPr>
          </a:p>
          <a:p>
            <a:pPr eaLnBrk="1" hangingPunct="1"/>
            <a:endParaRPr lang="mi-NZ"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TK3	to N’Rangiwewehi  333a </a:t>
            </a:r>
            <a:endParaRPr lang="en-NZ" altLang="en-US">
              <a:solidFill>
                <a:srgbClr val="FFFFFF"/>
              </a:solidFill>
              <a:latin typeface="Arial" panose="020B0604020202020204" pitchFamily="34" charset="0"/>
            </a:endParaRPr>
          </a:p>
          <a:p>
            <a:pPr eaLnBrk="1" hangingPunct="1"/>
            <a:endParaRPr lang="mi-NZ"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TK4 to N’Rangiwewehi 751a</a:t>
            </a:r>
            <a:endParaRPr lang="en-NZ" altLang="en-US">
              <a:solidFill>
                <a:srgbClr val="FFFFFF"/>
              </a:solidFill>
              <a:latin typeface="Arial" panose="020B0604020202020204" pitchFamily="34" charset="0"/>
            </a:endParaRPr>
          </a:p>
          <a:p>
            <a:pPr eaLnBrk="1" hangingPunct="1"/>
            <a:endParaRPr lang="mi-NZ"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TK5	to N’Rangiteaorere 226a</a:t>
            </a:r>
            <a:endParaRPr lang="en-NZ" altLang="en-US">
              <a:solidFill>
                <a:srgbClr val="FFFFFF"/>
              </a:solidFill>
              <a:latin typeface="Arial" panose="020B0604020202020204" pitchFamily="34" charset="0"/>
            </a:endParaRPr>
          </a:p>
          <a:p>
            <a:pPr eaLnBrk="1" hangingPunct="1"/>
            <a:endParaRPr lang="mi-NZ" altLang="en-US">
              <a:solidFill>
                <a:srgbClr val="FFFFFF"/>
              </a:solidFill>
              <a:latin typeface="Arial" panose="020B0604020202020204" pitchFamily="34" charset="0"/>
            </a:endParaRPr>
          </a:p>
          <a:p>
            <a:pPr eaLnBrk="1" hangingPunct="1"/>
            <a:r>
              <a:rPr lang="mi-NZ" altLang="en-US">
                <a:solidFill>
                  <a:srgbClr val="FFFFFF"/>
                </a:solidFill>
                <a:latin typeface="Arial" panose="020B0604020202020204" pitchFamily="34" charset="0"/>
              </a:rPr>
              <a:t>TK6	to N’Uenukukōpako 353</a:t>
            </a:r>
            <a:endParaRPr lang="en-NZ" altLang="en-US">
              <a:solidFill>
                <a:srgbClr val="FFFFFF"/>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48C62C44-2505-405B-8845-98D79CB3EEA5}"/>
              </a:ext>
            </a:extLst>
          </p:cNvPr>
          <p:cNvSpPr>
            <a:spLocks noGrp="1" noChangeArrowheads="1"/>
          </p:cNvSpPr>
          <p:nvPr>
            <p:ph type="title"/>
          </p:nvPr>
        </p:nvSpPr>
        <p:spPr>
          <a:xfrm>
            <a:off x="2611438" y="427038"/>
            <a:ext cx="7958137" cy="517525"/>
          </a:xfrm>
        </p:spPr>
        <p:txBody>
          <a:bodyPr/>
          <a:lstStyle/>
          <a:p>
            <a:pPr eaLnBrk="1" hangingPunct="1"/>
            <a:r>
              <a:rPr lang="en-US" altLang="en-US" sz="2800"/>
              <a:t>TE KOTIKOTI WHENUA</a:t>
            </a:r>
          </a:p>
        </p:txBody>
      </p:sp>
      <p:sp>
        <p:nvSpPr>
          <p:cNvPr id="5" name="Content Placeholder 2">
            <a:extLst>
              <a:ext uri="{FF2B5EF4-FFF2-40B4-BE49-F238E27FC236}">
                <a16:creationId xmlns:a16="http://schemas.microsoft.com/office/drawing/2014/main" id="{9866E931-F196-4BCC-954B-15E6A8590075}"/>
              </a:ext>
            </a:extLst>
          </p:cNvPr>
          <p:cNvSpPr>
            <a:spLocks noGrp="1"/>
          </p:cNvSpPr>
          <p:nvPr>
            <p:ph idx="1"/>
          </p:nvPr>
        </p:nvSpPr>
        <p:spPr>
          <a:xfrm>
            <a:off x="2773363" y="1490663"/>
            <a:ext cx="7796212" cy="3636962"/>
          </a:xfrm>
        </p:spPr>
        <p:txBody>
          <a:bodyPr rtlCol="0">
            <a:normAutofit fontScale="77500" lnSpcReduction="20000"/>
          </a:bodyPr>
          <a:lstStyle/>
          <a:p>
            <a:pPr eaLnBrk="1" fontAlgn="auto" hangingPunct="1">
              <a:buClr>
                <a:schemeClr val="accent6"/>
              </a:buClr>
              <a:defRPr/>
            </a:pPr>
            <a:r>
              <a:rPr lang="en-US" dirty="0"/>
              <a:t>28 Aug 1890</a:t>
            </a:r>
          </a:p>
          <a:p>
            <a:pPr eaLnBrk="1" fontAlgn="auto" hangingPunct="1">
              <a:buClr>
                <a:schemeClr val="accent6"/>
              </a:buClr>
              <a:defRPr/>
            </a:pPr>
            <a:r>
              <a:rPr lang="en-US" dirty="0" err="1"/>
              <a:t>Te</a:t>
            </a:r>
            <a:r>
              <a:rPr lang="en-US" dirty="0"/>
              <a:t> Tumu </a:t>
            </a:r>
            <a:r>
              <a:rPr lang="en-US" dirty="0" err="1"/>
              <a:t>Kaituna</a:t>
            </a:r>
            <a:r>
              <a:rPr lang="en-US" dirty="0"/>
              <a:t> was partitioned into 13 blocks, of which Blocks 3 &amp; 4 were awarded to </a:t>
            </a:r>
            <a:r>
              <a:rPr lang="en-US" dirty="0" err="1"/>
              <a:t>Ngāti</a:t>
            </a:r>
            <a:r>
              <a:rPr lang="en-US" dirty="0"/>
              <a:t> </a:t>
            </a:r>
            <a:r>
              <a:rPr lang="en-US" dirty="0" err="1"/>
              <a:t>Rangiwewehi</a:t>
            </a:r>
            <a:r>
              <a:rPr lang="en-US" dirty="0"/>
              <a:t>, 1 &amp; 6 to </a:t>
            </a:r>
            <a:r>
              <a:rPr lang="en-US" dirty="0" err="1"/>
              <a:t>Ngāti</a:t>
            </a:r>
            <a:r>
              <a:rPr lang="en-US" dirty="0"/>
              <a:t> </a:t>
            </a:r>
            <a:r>
              <a:rPr lang="en-US" dirty="0" err="1"/>
              <a:t>Uenukukōpako</a:t>
            </a:r>
            <a:r>
              <a:rPr lang="en-US" dirty="0"/>
              <a:t> and 2 &amp; 5 to </a:t>
            </a:r>
            <a:r>
              <a:rPr lang="en-US" dirty="0" err="1"/>
              <a:t>Ngāti</a:t>
            </a:r>
            <a:r>
              <a:rPr lang="en-US" dirty="0"/>
              <a:t> </a:t>
            </a:r>
            <a:r>
              <a:rPr lang="en-US" dirty="0" err="1"/>
              <a:t>Rangiteaorere</a:t>
            </a:r>
            <a:r>
              <a:rPr lang="en-US" dirty="0"/>
              <a:t>.</a:t>
            </a:r>
          </a:p>
          <a:p>
            <a:pPr eaLnBrk="1" fontAlgn="auto" hangingPunct="1">
              <a:buClr>
                <a:schemeClr val="accent6"/>
              </a:buClr>
              <a:defRPr/>
            </a:pPr>
            <a:r>
              <a:rPr lang="en-US" dirty="0"/>
              <a:t>The witnesses for the three </a:t>
            </a:r>
            <a:r>
              <a:rPr lang="en-US" i="1" dirty="0"/>
              <a:t>iwi </a:t>
            </a:r>
            <a:r>
              <a:rPr lang="en-US" dirty="0"/>
              <a:t>were respectively </a:t>
            </a:r>
            <a:r>
              <a:rPr lang="en-US" dirty="0" err="1"/>
              <a:t>Hōri</a:t>
            </a:r>
            <a:r>
              <a:rPr lang="en-US" dirty="0"/>
              <a:t> </a:t>
            </a:r>
            <a:r>
              <a:rPr lang="en-US" dirty="0" err="1"/>
              <a:t>Te</a:t>
            </a:r>
            <a:r>
              <a:rPr lang="en-US" dirty="0"/>
              <a:t> </a:t>
            </a:r>
            <a:r>
              <a:rPr lang="en-US" dirty="0" err="1"/>
              <a:t>Rahoatua</a:t>
            </a:r>
            <a:r>
              <a:rPr lang="en-US" dirty="0"/>
              <a:t>, </a:t>
            </a:r>
            <a:r>
              <a:rPr lang="en-US" dirty="0" err="1"/>
              <a:t>Tāmati</a:t>
            </a:r>
            <a:r>
              <a:rPr lang="en-US" dirty="0"/>
              <a:t> </a:t>
            </a:r>
            <a:r>
              <a:rPr lang="en-US" dirty="0" err="1"/>
              <a:t>Hapimana</a:t>
            </a:r>
            <a:r>
              <a:rPr lang="en-US" dirty="0"/>
              <a:t> and </a:t>
            </a:r>
            <a:r>
              <a:rPr lang="en-US" dirty="0" err="1"/>
              <a:t>Hēmi</a:t>
            </a:r>
            <a:r>
              <a:rPr lang="en-US" dirty="0"/>
              <a:t> </a:t>
            </a:r>
            <a:r>
              <a:rPr lang="en-US" dirty="0" err="1"/>
              <a:t>Kōkiri</a:t>
            </a:r>
            <a:r>
              <a:rPr lang="en-US" dirty="0"/>
              <a:t>.</a:t>
            </a:r>
          </a:p>
          <a:p>
            <a:pPr eaLnBrk="1" fontAlgn="auto" hangingPunct="1">
              <a:buClr>
                <a:schemeClr val="accent6"/>
              </a:buClr>
              <a:defRPr/>
            </a:pPr>
            <a:r>
              <a:rPr lang="en-US" dirty="0"/>
              <a:t>Eventually Blocks 4, 5 &amp; 6, were sold to the Crown. That was 1330 out of a total of 1920 acres, or nearly 70% of the land.</a:t>
            </a:r>
          </a:p>
          <a:p>
            <a:pPr eaLnBrk="1" fontAlgn="auto" hangingPunct="1">
              <a:buClr>
                <a:schemeClr val="accent6"/>
              </a:buClr>
              <a:defRPr/>
            </a:pPr>
            <a:r>
              <a:rPr lang="en-US" dirty="0"/>
              <a:t>Blocks 1, 2 &amp; 3 were further partitioned, but eventually amalgamated in 19__ as </a:t>
            </a:r>
            <a:r>
              <a:rPr lang="en-US" dirty="0" err="1"/>
              <a:t>Te</a:t>
            </a:r>
            <a:r>
              <a:rPr lang="en-US" dirty="0"/>
              <a:t> Tumu </a:t>
            </a:r>
            <a:r>
              <a:rPr lang="en-US" dirty="0" err="1"/>
              <a:t>Kaituna</a:t>
            </a:r>
            <a:r>
              <a:rPr lang="en-US" dirty="0"/>
              <a:t> 14, except for a small partition of Block 1 that had already been sold.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DFFF0739-46C4-4440-8780-3DF8B4EE4B78}"/>
              </a:ext>
            </a:extLst>
          </p:cNvPr>
          <p:cNvSpPr>
            <a:spLocks noGrp="1" noChangeArrowheads="1"/>
          </p:cNvSpPr>
          <p:nvPr>
            <p:ph type="title"/>
          </p:nvPr>
        </p:nvSpPr>
        <p:spPr>
          <a:xfrm>
            <a:off x="2611438" y="427038"/>
            <a:ext cx="7958137" cy="517525"/>
          </a:xfrm>
        </p:spPr>
        <p:txBody>
          <a:bodyPr/>
          <a:lstStyle/>
          <a:p>
            <a:pPr eaLnBrk="1" hangingPunct="1"/>
            <a:r>
              <a:rPr lang="en-US" altLang="en-US" sz="2800"/>
              <a:t>TE ROHE 2022</a:t>
            </a:r>
          </a:p>
        </p:txBody>
      </p:sp>
      <p:pic>
        <p:nvPicPr>
          <p:cNvPr id="44034" name="Picture 5">
            <a:extLst>
              <a:ext uri="{FF2B5EF4-FFF2-40B4-BE49-F238E27FC236}">
                <a16:creationId xmlns:a16="http://schemas.microsoft.com/office/drawing/2014/main" id="{CF355428-47DB-41F1-807B-7A140073B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944563"/>
            <a:ext cx="7396162"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B5D9EFA4-B66F-43AA-8349-5CBF5D9CE7E9}"/>
              </a:ext>
            </a:extLst>
          </p:cNvPr>
          <p:cNvSpPr>
            <a:spLocks noGrp="1" noChangeArrowheads="1"/>
          </p:cNvSpPr>
          <p:nvPr>
            <p:ph type="title"/>
          </p:nvPr>
        </p:nvSpPr>
        <p:spPr>
          <a:xfrm>
            <a:off x="838200" y="369888"/>
            <a:ext cx="10515600" cy="1268412"/>
          </a:xfrm>
        </p:spPr>
        <p:txBody>
          <a:bodyPr/>
          <a:lstStyle/>
          <a:p>
            <a:pPr algn="ctr" eaLnBrk="1" hangingPunct="1"/>
            <a:r>
              <a:rPr lang="en-US" altLang="en-US">
                <a:solidFill>
                  <a:srgbClr val="6D2929"/>
                </a:solidFill>
              </a:rPr>
              <a:t>Trustee Guiding Principles for TK14</a:t>
            </a:r>
          </a:p>
        </p:txBody>
      </p:sp>
      <p:pic>
        <p:nvPicPr>
          <p:cNvPr id="45058" name="Picture 4" descr="Decorative Panel - Te Tukutuku">
            <a:extLst>
              <a:ext uri="{FF2B5EF4-FFF2-40B4-BE49-F238E27FC236}">
                <a16:creationId xmlns:a16="http://schemas.microsoft.com/office/drawing/2014/main" id="{C23E05E1-2833-4EAF-88AD-38260700A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4" descr="Decorative Panel - Te Tukutuku">
            <a:extLst>
              <a:ext uri="{FF2B5EF4-FFF2-40B4-BE49-F238E27FC236}">
                <a16:creationId xmlns:a16="http://schemas.microsoft.com/office/drawing/2014/main" id="{4A5FDB56-21C6-4378-A3B0-97CE374EC5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CC993937-68D5-4907-A834-6FF425862852}"/>
              </a:ext>
            </a:extLst>
          </p:cNvPr>
          <p:cNvSpPr txBox="1">
            <a:spLocks/>
          </p:cNvSpPr>
          <p:nvPr/>
        </p:nvSpPr>
        <p:spPr>
          <a:xfrm>
            <a:off x="838200" y="1314450"/>
            <a:ext cx="10515600"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Aft>
                <a:spcPts val="0"/>
              </a:spcAft>
              <a:buFont typeface="Arial" panose="020B0604020202020204" pitchFamily="34" charset="0"/>
              <a:buNone/>
              <a:defRPr/>
            </a:pPr>
            <a:r>
              <a:rPr lang="en-US" sz="2200" dirty="0">
                <a:solidFill>
                  <a:schemeClr val="tx1"/>
                </a:solidFill>
              </a:rPr>
              <a:t>Trustee Guiding Principles to inform the proposed development opportunities for our Whenua:</a:t>
            </a:r>
          </a:p>
          <a:p>
            <a:pPr marL="342900" indent="-342900" fontAlgn="auto">
              <a:spcAft>
                <a:spcPts val="0"/>
              </a:spcAft>
              <a:buFont typeface="+mj-lt"/>
              <a:buAutoNum type="arabicPeriod"/>
              <a:defRPr/>
            </a:pPr>
            <a:r>
              <a:rPr lang="en-US" sz="2200" dirty="0">
                <a:solidFill>
                  <a:schemeClr val="tx1"/>
                </a:solidFill>
              </a:rPr>
              <a:t>Developing the land without selling it.</a:t>
            </a:r>
          </a:p>
          <a:p>
            <a:pPr marL="342900" indent="-342900" fontAlgn="auto">
              <a:spcAft>
                <a:spcPts val="0"/>
              </a:spcAft>
              <a:buFont typeface="+mj-lt"/>
              <a:buAutoNum type="arabicPeriod"/>
              <a:defRPr/>
            </a:pPr>
            <a:r>
              <a:rPr lang="en-US" sz="2200" dirty="0">
                <a:solidFill>
                  <a:schemeClr val="tx1"/>
                </a:solidFill>
              </a:rPr>
              <a:t>Ensuring our history and cultural connection is represented and respected.</a:t>
            </a:r>
          </a:p>
          <a:p>
            <a:pPr marL="342900" indent="-342900" fontAlgn="auto">
              <a:spcAft>
                <a:spcPts val="0"/>
              </a:spcAft>
              <a:buFont typeface="+mj-lt"/>
              <a:buAutoNum type="arabicPeriod"/>
              <a:defRPr/>
            </a:pPr>
            <a:r>
              <a:rPr lang="en-US" sz="2200" dirty="0">
                <a:solidFill>
                  <a:schemeClr val="tx1"/>
                </a:solidFill>
              </a:rPr>
              <a:t>Houses for our people.</a:t>
            </a:r>
          </a:p>
          <a:p>
            <a:pPr marL="342900" indent="-342900" fontAlgn="auto">
              <a:spcAft>
                <a:spcPts val="0"/>
              </a:spcAft>
              <a:buFont typeface="+mj-lt"/>
              <a:buAutoNum type="arabicPeriod"/>
              <a:defRPr/>
            </a:pPr>
            <a:r>
              <a:rPr lang="en-US" sz="2200" dirty="0">
                <a:solidFill>
                  <a:schemeClr val="tx1"/>
                </a:solidFill>
              </a:rPr>
              <a:t>Community spaces and places for beneficial owners.</a:t>
            </a:r>
          </a:p>
          <a:p>
            <a:pPr marL="342900" indent="-342900" fontAlgn="auto">
              <a:spcAft>
                <a:spcPts val="0"/>
              </a:spcAft>
              <a:buFont typeface="+mj-lt"/>
              <a:buAutoNum type="arabicPeriod"/>
              <a:defRPr/>
            </a:pPr>
            <a:r>
              <a:rPr lang="en-US" sz="2200" dirty="0">
                <a:solidFill>
                  <a:schemeClr val="tx1"/>
                </a:solidFill>
              </a:rPr>
              <a:t>Commercial opportunities for beneficial owners.</a:t>
            </a:r>
          </a:p>
          <a:p>
            <a:pPr marL="342900" indent="-342900" fontAlgn="auto">
              <a:spcAft>
                <a:spcPts val="0"/>
              </a:spcAft>
              <a:buFont typeface="+mj-lt"/>
              <a:buAutoNum type="arabicPeriod"/>
              <a:defRPr/>
            </a:pPr>
            <a:r>
              <a:rPr lang="en-US" sz="2200" dirty="0">
                <a:solidFill>
                  <a:schemeClr val="tx1"/>
                </a:solidFill>
              </a:rPr>
              <a:t>Employment, education and training opportunities for beneficial owners.</a:t>
            </a:r>
          </a:p>
          <a:p>
            <a:pPr marL="342900" indent="-342900" fontAlgn="auto">
              <a:spcAft>
                <a:spcPts val="0"/>
              </a:spcAft>
              <a:buFont typeface="+mj-lt"/>
              <a:buAutoNum type="arabicPeriod"/>
              <a:defRPr/>
            </a:pPr>
            <a:r>
              <a:rPr lang="en-US" sz="2200" dirty="0">
                <a:solidFill>
                  <a:schemeClr val="tx1"/>
                </a:solidFill>
              </a:rPr>
              <a:t>Creation of sustainable income for beneficial owners.</a:t>
            </a:r>
          </a:p>
          <a:p>
            <a:pPr marL="0" indent="0" fontAlgn="auto">
              <a:spcAft>
                <a:spcPts val="0"/>
              </a:spcAft>
              <a:buFont typeface="Arial" panose="020B0604020202020204" pitchFamily="34" charset="0"/>
              <a:buNone/>
              <a:defRPr/>
            </a:pPr>
            <a:r>
              <a:rPr lang="en-US" sz="2200" dirty="0">
                <a:solidFill>
                  <a:schemeClr val="tx1"/>
                </a:solidFill>
              </a:rPr>
              <a:t>Each principle has been detailed in previous hui, and we invite owner feedback and engagement through this hui process.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EFD637D9-13F2-408F-B5D7-844856BA6344}"/>
              </a:ext>
            </a:extLst>
          </p:cNvPr>
          <p:cNvSpPr>
            <a:spLocks noGrp="1" noChangeArrowheads="1"/>
          </p:cNvSpPr>
          <p:nvPr>
            <p:ph type="title"/>
          </p:nvPr>
        </p:nvSpPr>
        <p:spPr>
          <a:xfrm>
            <a:off x="838200" y="369888"/>
            <a:ext cx="10515600" cy="1268412"/>
          </a:xfrm>
        </p:spPr>
        <p:txBody>
          <a:bodyPr/>
          <a:lstStyle/>
          <a:p>
            <a:pPr eaLnBrk="1" hangingPunct="1"/>
            <a:r>
              <a:rPr lang="en-US" altLang="en-US">
                <a:solidFill>
                  <a:srgbClr val="6D2929"/>
                </a:solidFill>
              </a:rPr>
              <a:t>Trustee Rotation and Elections:</a:t>
            </a:r>
          </a:p>
        </p:txBody>
      </p:sp>
      <p:pic>
        <p:nvPicPr>
          <p:cNvPr id="47106" name="Picture 4" descr="Decorative Panel - Te Tukutuku">
            <a:extLst>
              <a:ext uri="{FF2B5EF4-FFF2-40B4-BE49-F238E27FC236}">
                <a16:creationId xmlns:a16="http://schemas.microsoft.com/office/drawing/2014/main" id="{9971F1D2-A65B-4D71-A7C7-6552C68F69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4" descr="Decorative Panel - Te Tukutuku">
            <a:extLst>
              <a:ext uri="{FF2B5EF4-FFF2-40B4-BE49-F238E27FC236}">
                <a16:creationId xmlns:a16="http://schemas.microsoft.com/office/drawing/2014/main" id="{41CB113F-7C4C-423A-A577-716FBF8AF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Content Placeholder 2">
            <a:extLst>
              <a:ext uri="{FF2B5EF4-FFF2-40B4-BE49-F238E27FC236}">
                <a16:creationId xmlns:a16="http://schemas.microsoft.com/office/drawing/2014/main" id="{704D4CEA-418A-440E-80BF-5F8AF308841F}"/>
              </a:ext>
            </a:extLst>
          </p:cNvPr>
          <p:cNvSpPr txBox="1">
            <a:spLocks noChangeArrowheads="1"/>
          </p:cNvSpPr>
          <p:nvPr/>
        </p:nvSpPr>
        <p:spPr bwMode="auto">
          <a:xfrm>
            <a:off x="838200" y="1292225"/>
            <a:ext cx="10515600" cy="499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buFont typeface="Arial" panose="020B0604020202020204" pitchFamily="34" charset="0"/>
              <a:buNone/>
            </a:pPr>
            <a:r>
              <a:rPr lang="mi-NZ" altLang="en-US" sz="2200"/>
              <a:t>There are currently </a:t>
            </a:r>
            <a:r>
              <a:rPr lang="mi-NZ" altLang="en-US" sz="2200" u="sng"/>
              <a:t>six</a:t>
            </a:r>
            <a:r>
              <a:rPr lang="mi-NZ" altLang="en-US" sz="2200"/>
              <a:t> trustee positions for TK14 Trust.  </a:t>
            </a:r>
          </a:p>
          <a:p>
            <a:pPr eaLnBrk="1" hangingPunct="1">
              <a:lnSpc>
                <a:spcPct val="110000"/>
              </a:lnSpc>
              <a:buFont typeface="Arial" panose="020B0604020202020204" pitchFamily="34" charset="0"/>
              <a:buNone/>
            </a:pPr>
            <a:r>
              <a:rPr lang="mi-NZ" altLang="en-US" sz="2200"/>
              <a:t>There is currently an owner dispute as to whether an election should have occured for a seventh position: that dispute is in front of the Chief Judge for review.  TK14 Trust does agree that the optimum number of trustees is 7, but the Trust is NOT currently in breach.  </a:t>
            </a:r>
          </a:p>
          <a:p>
            <a:pPr eaLnBrk="1" hangingPunct="1">
              <a:lnSpc>
                <a:spcPct val="110000"/>
              </a:lnSpc>
              <a:buFont typeface="Arial" panose="020B0604020202020204" pitchFamily="34" charset="0"/>
              <a:buNone/>
            </a:pPr>
            <a:r>
              <a:rPr lang="mi-NZ" altLang="en-US" sz="2200"/>
              <a:t>Order of MLC 1 March 2018: </a:t>
            </a:r>
          </a:p>
          <a:p>
            <a:pPr eaLnBrk="1" hangingPunct="1">
              <a:lnSpc>
                <a:spcPct val="110000"/>
              </a:lnSpc>
              <a:buFont typeface="Arial" panose="020B0604020202020204" pitchFamily="34" charset="0"/>
              <a:buNone/>
            </a:pPr>
            <a:endParaRPr lang="mi-NZ" altLang="en-US" sz="2200" u="sng"/>
          </a:p>
          <a:p>
            <a:pPr eaLnBrk="1" hangingPunct="1">
              <a:lnSpc>
                <a:spcPct val="110000"/>
              </a:lnSpc>
              <a:buFont typeface="Arial" panose="020B0604020202020204" pitchFamily="34" charset="0"/>
              <a:buNone/>
            </a:pPr>
            <a:r>
              <a:rPr lang="mi-NZ" altLang="en-US" sz="2200" u="sng"/>
              <a:t> </a:t>
            </a:r>
            <a:endParaRPr lang="en-US" altLang="en-US" sz="2000"/>
          </a:p>
          <a:p>
            <a:pPr eaLnBrk="1" hangingPunct="1">
              <a:lnSpc>
                <a:spcPct val="110000"/>
              </a:lnSpc>
              <a:buFont typeface="Arial" panose="020B0604020202020204" pitchFamily="34" charset="0"/>
              <a:buNone/>
            </a:pPr>
            <a:endParaRPr lang="en-US" altLang="en-US" sz="2000"/>
          </a:p>
        </p:txBody>
      </p:sp>
      <p:pic>
        <p:nvPicPr>
          <p:cNvPr id="47109" name="Picture 1">
            <a:extLst>
              <a:ext uri="{FF2B5EF4-FFF2-40B4-BE49-F238E27FC236}">
                <a16:creationId xmlns:a16="http://schemas.microsoft.com/office/drawing/2014/main" id="{365982C3-D4E1-4311-AB77-4D5728873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700" y="3690938"/>
            <a:ext cx="10388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5D757559-1F86-4A6F-9C85-D56238DB3543}"/>
              </a:ext>
            </a:extLst>
          </p:cNvPr>
          <p:cNvSpPr>
            <a:spLocks noGrp="1" noChangeArrowheads="1"/>
          </p:cNvSpPr>
          <p:nvPr>
            <p:ph type="title"/>
          </p:nvPr>
        </p:nvSpPr>
        <p:spPr>
          <a:xfrm>
            <a:off x="838200" y="90488"/>
            <a:ext cx="10515600" cy="1268412"/>
          </a:xfrm>
        </p:spPr>
        <p:txBody>
          <a:bodyPr/>
          <a:lstStyle/>
          <a:p>
            <a:pPr eaLnBrk="1" hangingPunct="1"/>
            <a:r>
              <a:rPr lang="en-US" altLang="en-US">
                <a:solidFill>
                  <a:srgbClr val="6D2929"/>
                </a:solidFill>
              </a:rPr>
              <a:t>Trustee Elections</a:t>
            </a:r>
          </a:p>
        </p:txBody>
      </p:sp>
      <p:pic>
        <p:nvPicPr>
          <p:cNvPr id="49154" name="Picture 4" descr="Decorative Panel - Te Tukutuku">
            <a:extLst>
              <a:ext uri="{FF2B5EF4-FFF2-40B4-BE49-F238E27FC236}">
                <a16:creationId xmlns:a16="http://schemas.microsoft.com/office/drawing/2014/main" id="{F01C92E1-250D-4BF7-B253-6AE23406A5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4" descr="Decorative Panel - Te Tukutuku">
            <a:extLst>
              <a:ext uri="{FF2B5EF4-FFF2-40B4-BE49-F238E27FC236}">
                <a16:creationId xmlns:a16="http://schemas.microsoft.com/office/drawing/2014/main" id="{91D5DDD9-ABD4-42C4-9606-1F03DE739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4B2DBA9B-3E66-40B5-84AA-C299E4AE885F}"/>
              </a:ext>
            </a:extLst>
          </p:cNvPr>
          <p:cNvSpPr txBox="1">
            <a:spLocks/>
          </p:cNvSpPr>
          <p:nvPr/>
        </p:nvSpPr>
        <p:spPr>
          <a:xfrm>
            <a:off x="630238" y="1163638"/>
            <a:ext cx="10931525"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US" sz="2200" dirty="0">
                <a:solidFill>
                  <a:schemeClr val="tx1"/>
                </a:solidFill>
              </a:rPr>
              <a:t>With the sad passing of Pirihira Fenwick and following feedback received from Hui Nos 1&amp;2, </a:t>
            </a:r>
          </a:p>
          <a:p>
            <a:pPr marL="0" indent="0" fontAlgn="auto">
              <a:spcBef>
                <a:spcPts val="0"/>
              </a:spcBef>
              <a:spcAft>
                <a:spcPts val="0"/>
              </a:spcAft>
              <a:buFont typeface="Arial" panose="020B0604020202020204" pitchFamily="34" charset="0"/>
              <a:buNone/>
              <a:defRPr/>
            </a:pPr>
            <a:r>
              <a:rPr lang="en-US" sz="2200" dirty="0">
                <a:solidFill>
                  <a:schemeClr val="tx1"/>
                </a:solidFill>
              </a:rPr>
              <a:t>the Trustees seek feedback on an amended Trustee Elections and Rotation proposal:</a:t>
            </a:r>
          </a:p>
          <a:p>
            <a:pPr marL="0" indent="0" fontAlgn="auto">
              <a:spcBef>
                <a:spcPts val="0"/>
              </a:spcBef>
              <a:spcAft>
                <a:spcPts val="0"/>
              </a:spcAft>
              <a:buFont typeface="Arial" panose="020B0604020202020204" pitchFamily="34" charset="0"/>
              <a:buNone/>
              <a:defRPr/>
            </a:pPr>
            <a:endParaRPr lang="en-US" sz="2200" dirty="0">
              <a:solidFill>
                <a:schemeClr val="tx1"/>
              </a:solidFill>
            </a:endParaRPr>
          </a:p>
          <a:p>
            <a:pPr marL="457200" indent="-457200" fontAlgn="auto">
              <a:spcBef>
                <a:spcPts val="0"/>
              </a:spcBef>
              <a:spcAft>
                <a:spcPts val="0"/>
              </a:spcAft>
              <a:buFont typeface="+mj-lt"/>
              <a:buAutoNum type="arabicPeriod"/>
              <a:defRPr/>
            </a:pPr>
            <a:r>
              <a:rPr lang="en-US" sz="2200" dirty="0">
                <a:solidFill>
                  <a:schemeClr val="tx1"/>
                </a:solidFill>
              </a:rPr>
              <a:t>An Election held within the next four months for </a:t>
            </a:r>
            <a:r>
              <a:rPr lang="en-US" sz="2200" u="sng" dirty="0">
                <a:solidFill>
                  <a:schemeClr val="tx1"/>
                </a:solidFill>
              </a:rPr>
              <a:t>two</a:t>
            </a:r>
            <a:r>
              <a:rPr lang="en-US" sz="2200" dirty="0">
                <a:solidFill>
                  <a:schemeClr val="tx1"/>
                </a:solidFill>
              </a:rPr>
              <a:t> new Trustees to bring the total number of trustees to seven.  </a:t>
            </a:r>
          </a:p>
          <a:p>
            <a:pPr marL="457200" indent="-457200" fontAlgn="auto">
              <a:spcBef>
                <a:spcPts val="0"/>
              </a:spcBef>
              <a:spcAft>
                <a:spcPts val="0"/>
              </a:spcAft>
              <a:buFont typeface="+mj-lt"/>
              <a:buAutoNum type="arabicPeriod"/>
              <a:defRPr/>
            </a:pPr>
            <a:endParaRPr lang="en-US" sz="2200" dirty="0">
              <a:solidFill>
                <a:schemeClr val="tx1"/>
              </a:solidFill>
            </a:endParaRPr>
          </a:p>
          <a:p>
            <a:pPr marL="457200" indent="-457200" fontAlgn="auto">
              <a:spcBef>
                <a:spcPts val="0"/>
              </a:spcBef>
              <a:spcAft>
                <a:spcPts val="0"/>
              </a:spcAft>
              <a:buFont typeface="+mj-lt"/>
              <a:buAutoNum type="arabicPeriod"/>
              <a:defRPr/>
            </a:pPr>
            <a:r>
              <a:rPr lang="en-US" sz="2200" dirty="0">
                <a:solidFill>
                  <a:schemeClr val="tx1"/>
                </a:solidFill>
              </a:rPr>
              <a:t>An </a:t>
            </a:r>
            <a:r>
              <a:rPr lang="en-US" sz="2200" u="sng" dirty="0">
                <a:solidFill>
                  <a:schemeClr val="tx1"/>
                </a:solidFill>
              </a:rPr>
              <a:t>additional</a:t>
            </a:r>
            <a:r>
              <a:rPr lang="en-US" sz="2200" dirty="0">
                <a:solidFill>
                  <a:schemeClr val="tx1"/>
                </a:solidFill>
              </a:rPr>
              <a:t> and separate process to allow for Trustee Rotation and Elections.  (This requires sufficient owner support to a variation to the Trust Order, to be filed with the MLC after this engagement process, and could be in place by early 2023).</a:t>
            </a:r>
          </a:p>
          <a:p>
            <a:pPr marL="0" indent="0" fontAlgn="auto">
              <a:spcAft>
                <a:spcPts val="0"/>
              </a:spcAft>
              <a:buFont typeface="Arial" panose="020B0604020202020204" pitchFamily="34" charset="0"/>
              <a:buNone/>
              <a:defRPr/>
            </a:pPr>
            <a:endParaRPr lang="en-US" sz="200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5987F6FC-0820-4086-81D4-93521D9B49A4}"/>
              </a:ext>
            </a:extLst>
          </p:cNvPr>
          <p:cNvSpPr>
            <a:spLocks noGrp="1" noChangeArrowheads="1"/>
          </p:cNvSpPr>
          <p:nvPr>
            <p:ph type="title"/>
          </p:nvPr>
        </p:nvSpPr>
        <p:spPr>
          <a:xfrm>
            <a:off x="838200" y="171450"/>
            <a:ext cx="10515600" cy="766763"/>
          </a:xfrm>
        </p:spPr>
        <p:txBody>
          <a:bodyPr/>
          <a:lstStyle/>
          <a:p>
            <a:pPr eaLnBrk="1" hangingPunct="1"/>
            <a:r>
              <a:rPr lang="en-US" altLang="en-US">
                <a:solidFill>
                  <a:srgbClr val="6D2929"/>
                </a:solidFill>
              </a:rPr>
              <a:t>Amended Proposal: Trustee Rotation</a:t>
            </a:r>
          </a:p>
        </p:txBody>
      </p:sp>
      <p:pic>
        <p:nvPicPr>
          <p:cNvPr id="51202" name="Picture 4" descr="Decorative Panel - Te Tukutuku">
            <a:extLst>
              <a:ext uri="{FF2B5EF4-FFF2-40B4-BE49-F238E27FC236}">
                <a16:creationId xmlns:a16="http://schemas.microsoft.com/office/drawing/2014/main" id="{83AE7B2F-ADDB-4960-A54C-12EBCB983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4" descr="Decorative Panel - Te Tukutuku">
            <a:extLst>
              <a:ext uri="{FF2B5EF4-FFF2-40B4-BE49-F238E27FC236}">
                <a16:creationId xmlns:a16="http://schemas.microsoft.com/office/drawing/2014/main" id="{087A94B0-6234-447E-B4CF-713A10744B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2">
            <a:extLst>
              <a:ext uri="{FF2B5EF4-FFF2-40B4-BE49-F238E27FC236}">
                <a16:creationId xmlns:a16="http://schemas.microsoft.com/office/drawing/2014/main" id="{0E8441FF-F286-4E6C-B84A-609B2BB859B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914400"/>
            <a:ext cx="10680700" cy="5905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4D8AFC7B-FEC6-4F65-BAEF-8382DA29C0F2}"/>
              </a:ext>
            </a:extLst>
          </p:cNvPr>
          <p:cNvSpPr>
            <a:spLocks noGrp="1" noChangeArrowheads="1"/>
          </p:cNvSpPr>
          <p:nvPr>
            <p:ph type="title"/>
          </p:nvPr>
        </p:nvSpPr>
        <p:spPr>
          <a:xfrm>
            <a:off x="838200" y="0"/>
            <a:ext cx="10515600" cy="1325563"/>
          </a:xfrm>
        </p:spPr>
        <p:txBody>
          <a:bodyPr/>
          <a:lstStyle/>
          <a:p>
            <a:pPr algn="ctr" eaLnBrk="1" hangingPunct="1"/>
            <a:br>
              <a:rPr lang="en-US" altLang="en-US">
                <a:solidFill>
                  <a:srgbClr val="6D2929"/>
                </a:solidFill>
              </a:rPr>
            </a:br>
            <a:r>
              <a:rPr lang="en-US" altLang="en-US">
                <a:solidFill>
                  <a:srgbClr val="6D2929"/>
                </a:solidFill>
              </a:rPr>
              <a:t>Pirihira Fenwick</a:t>
            </a:r>
            <a:br>
              <a:rPr lang="en-US" altLang="en-US">
                <a:solidFill>
                  <a:srgbClr val="6D2929"/>
                </a:solidFill>
              </a:rPr>
            </a:br>
            <a:r>
              <a:rPr lang="en-US" altLang="en-US">
                <a:solidFill>
                  <a:srgbClr val="6D2929"/>
                </a:solidFill>
              </a:rPr>
              <a:t>In Memoriam</a:t>
            </a:r>
          </a:p>
        </p:txBody>
      </p:sp>
      <p:sp>
        <p:nvSpPr>
          <p:cNvPr id="17411" name="Content Placeholder 2">
            <a:extLst>
              <a:ext uri="{FF2B5EF4-FFF2-40B4-BE49-F238E27FC236}">
                <a16:creationId xmlns:a16="http://schemas.microsoft.com/office/drawing/2014/main" id="{775A9DE0-53EC-43CF-A978-AFD2D55BC9FD}"/>
              </a:ext>
            </a:extLst>
          </p:cNvPr>
          <p:cNvSpPr>
            <a:spLocks noGrp="1" noChangeArrowheads="1"/>
          </p:cNvSpPr>
          <p:nvPr>
            <p:ph idx="1"/>
          </p:nvPr>
        </p:nvSpPr>
        <p:spPr>
          <a:xfrm>
            <a:off x="838200" y="1692275"/>
            <a:ext cx="10515600" cy="4848225"/>
          </a:xfrm>
        </p:spPr>
        <p:txBody>
          <a:bodyPr/>
          <a:lstStyle/>
          <a:p>
            <a:pPr marL="0" indent="0" algn="ctr" eaLnBrk="1" hangingPunct="1">
              <a:buFont typeface="Arial" panose="020B0604020202020204" pitchFamily="34" charset="0"/>
              <a:buNone/>
              <a:defRPr/>
            </a:pPr>
            <a:r>
              <a:rPr lang="en-US" altLang="en-US" sz="3600" dirty="0"/>
              <a:t>Mihi </a:t>
            </a:r>
            <a:r>
              <a:rPr lang="en-NZ" sz="3600" dirty="0" err="1">
                <a:ea typeface="Times New Roman" panose="02020603050405020304" pitchFamily="18" charset="0"/>
              </a:rPr>
              <a:t>Poroporoaki</a:t>
            </a:r>
            <a:r>
              <a:rPr lang="en-NZ" sz="3600" dirty="0">
                <a:ea typeface="Times New Roman" panose="02020603050405020304" pitchFamily="18" charset="0"/>
              </a:rPr>
              <a:t> </a:t>
            </a:r>
          </a:p>
          <a:p>
            <a:pPr marL="0" indent="0" eaLnBrk="1" hangingPunct="1">
              <a:buFont typeface="Arial" panose="020B0604020202020204" pitchFamily="34" charset="0"/>
              <a:buNone/>
              <a:defRPr/>
            </a:pPr>
            <a:endParaRPr lang="en-US" altLang="en-US" sz="2400" dirty="0"/>
          </a:p>
          <a:p>
            <a:pPr eaLnBrk="1" hangingPunct="1">
              <a:defRPr/>
            </a:pPr>
            <a:endParaRPr lang="en-US" altLang="en-US" dirty="0"/>
          </a:p>
        </p:txBody>
      </p:sp>
      <p:pic>
        <p:nvPicPr>
          <p:cNvPr id="28675" name="Picture 4" descr="Decorative Panel - Te Tukutuku">
            <a:extLst>
              <a:ext uri="{FF2B5EF4-FFF2-40B4-BE49-F238E27FC236}">
                <a16:creationId xmlns:a16="http://schemas.microsoft.com/office/drawing/2014/main" id="{0D38ADBB-A0B9-4940-8A62-CE7B79BAC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5363"/>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Decorative Panel - Te Tukutuku">
            <a:extLst>
              <a:ext uri="{FF2B5EF4-FFF2-40B4-BE49-F238E27FC236}">
                <a16:creationId xmlns:a16="http://schemas.microsoft.com/office/drawing/2014/main" id="{F12B19AA-B621-4AF1-B6D4-34BDEF046E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995363"/>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A picture containing person, indoor&#10;&#10;Description automatically generated">
            <a:extLst>
              <a:ext uri="{FF2B5EF4-FFF2-40B4-BE49-F238E27FC236}">
                <a16:creationId xmlns:a16="http://schemas.microsoft.com/office/drawing/2014/main" id="{561A4D95-F39F-4B10-9351-5670DFDA5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438" y="2292350"/>
            <a:ext cx="67151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5F3BECFD-C1B2-4CAC-8A2A-4971BA93575B}"/>
              </a:ext>
            </a:extLst>
          </p:cNvPr>
          <p:cNvSpPr>
            <a:spLocks noGrp="1" noChangeArrowheads="1"/>
          </p:cNvSpPr>
          <p:nvPr>
            <p:ph type="title"/>
          </p:nvPr>
        </p:nvSpPr>
        <p:spPr>
          <a:xfrm>
            <a:off x="838200" y="369888"/>
            <a:ext cx="10515600" cy="1268412"/>
          </a:xfrm>
        </p:spPr>
        <p:txBody>
          <a:bodyPr/>
          <a:lstStyle/>
          <a:p>
            <a:pPr eaLnBrk="1" hangingPunct="1"/>
            <a:r>
              <a:rPr lang="en-US" altLang="en-US">
                <a:solidFill>
                  <a:srgbClr val="6D2929"/>
                </a:solidFill>
              </a:rPr>
              <a:t>Proposal for Trustee Elections and Rotation :</a:t>
            </a:r>
          </a:p>
        </p:txBody>
      </p:sp>
      <p:pic>
        <p:nvPicPr>
          <p:cNvPr id="53250" name="Picture 4" descr="Decorative Panel - Te Tukutuku">
            <a:extLst>
              <a:ext uri="{FF2B5EF4-FFF2-40B4-BE49-F238E27FC236}">
                <a16:creationId xmlns:a16="http://schemas.microsoft.com/office/drawing/2014/main" id="{6B408AC6-6F8E-4F1D-B3B7-2BB1A21010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4" descr="Decorative Panel - Te Tukutuku">
            <a:extLst>
              <a:ext uri="{FF2B5EF4-FFF2-40B4-BE49-F238E27FC236}">
                <a16:creationId xmlns:a16="http://schemas.microsoft.com/office/drawing/2014/main" id="{BFF65DC7-B9FA-4E69-A3F6-FCAEAE04B5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8A9164D1-F159-4B1E-8074-25B05024C6AE}"/>
              </a:ext>
            </a:extLst>
          </p:cNvPr>
          <p:cNvSpPr txBox="1">
            <a:spLocks/>
          </p:cNvSpPr>
          <p:nvPr/>
        </p:nvSpPr>
        <p:spPr>
          <a:xfrm>
            <a:off x="630238" y="1393825"/>
            <a:ext cx="11126787"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US" sz="2200" dirty="0">
                <a:solidFill>
                  <a:schemeClr val="tx1"/>
                </a:solidFill>
              </a:rPr>
              <a:t>Owner feedback is sought on the Trustee Elections and Rotation proposal to progress:</a:t>
            </a:r>
          </a:p>
          <a:p>
            <a:pPr fontAlgn="auto">
              <a:spcBef>
                <a:spcPts val="0"/>
              </a:spcBef>
              <a:spcAft>
                <a:spcPts val="0"/>
              </a:spcAft>
              <a:defRPr/>
            </a:pPr>
            <a:r>
              <a:rPr lang="en-US" sz="2200" dirty="0">
                <a:solidFill>
                  <a:schemeClr val="tx1"/>
                </a:solidFill>
              </a:rPr>
              <a:t>A draft proposal to be prepared.</a:t>
            </a:r>
          </a:p>
          <a:p>
            <a:pPr fontAlgn="auto">
              <a:spcBef>
                <a:spcPts val="0"/>
              </a:spcBef>
              <a:spcAft>
                <a:spcPts val="0"/>
              </a:spcAft>
              <a:defRPr/>
            </a:pPr>
            <a:r>
              <a:rPr lang="en-US" sz="2200" dirty="0">
                <a:solidFill>
                  <a:schemeClr val="tx1"/>
                </a:solidFill>
              </a:rPr>
              <a:t>Voting on the proposal to be arranged.</a:t>
            </a:r>
          </a:p>
          <a:p>
            <a:pPr fontAlgn="auto">
              <a:spcBef>
                <a:spcPts val="0"/>
              </a:spcBef>
              <a:spcAft>
                <a:spcPts val="0"/>
              </a:spcAft>
              <a:defRPr/>
            </a:pPr>
            <a:r>
              <a:rPr lang="en-US" sz="2200" dirty="0">
                <a:solidFill>
                  <a:schemeClr val="tx1"/>
                </a:solidFill>
              </a:rPr>
              <a:t>Based on the voting outcome (broad support of owners required) a Trust Order Variation be prepared and lodged with the </a:t>
            </a:r>
            <a:r>
              <a:rPr lang="en-NZ" sz="2200" dirty="0">
                <a:solidFill>
                  <a:schemeClr val="tx1"/>
                </a:solidFill>
                <a:latin typeface="Calibri (Body)"/>
              </a:rPr>
              <a:t>Māori Land Court</a:t>
            </a:r>
            <a:r>
              <a:rPr lang="en-US" sz="2200" dirty="0">
                <a:solidFill>
                  <a:schemeClr val="tx1"/>
                </a:solidFill>
              </a:rPr>
              <a:t> </a:t>
            </a:r>
            <a:r>
              <a:rPr lang="en-US" sz="2000" dirty="0">
                <a:solidFill>
                  <a:schemeClr val="tx1"/>
                </a:solidFill>
              </a:rPr>
              <a:t>.</a:t>
            </a:r>
          </a:p>
          <a:p>
            <a:pPr marL="0" indent="0" fontAlgn="auto">
              <a:spcAft>
                <a:spcPts val="0"/>
              </a:spcAft>
              <a:buFont typeface="Arial" panose="020B0604020202020204" pitchFamily="34" charset="0"/>
              <a:buNone/>
              <a:defRPr/>
            </a:pPr>
            <a:endParaRPr lang="en-US" sz="2000"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ADBB42C3-3DA9-4B0A-9F64-95D7E2610648}"/>
              </a:ext>
            </a:extLst>
          </p:cNvPr>
          <p:cNvSpPr>
            <a:spLocks noGrp="1" noChangeArrowheads="1"/>
          </p:cNvSpPr>
          <p:nvPr>
            <p:ph type="title"/>
          </p:nvPr>
        </p:nvSpPr>
        <p:spPr>
          <a:xfrm>
            <a:off x="838200" y="369888"/>
            <a:ext cx="10515600" cy="530225"/>
          </a:xfrm>
        </p:spPr>
        <p:txBody>
          <a:bodyPr/>
          <a:lstStyle/>
          <a:p>
            <a:r>
              <a:rPr lang="en-US" altLang="en-US"/>
              <a:t> </a:t>
            </a:r>
            <a:r>
              <a:rPr lang="en-US" altLang="en-US" sz="4000">
                <a:solidFill>
                  <a:srgbClr val="6D2929"/>
                </a:solidFill>
              </a:rPr>
              <a:t>Housing for Owners:</a:t>
            </a:r>
          </a:p>
        </p:txBody>
      </p:sp>
      <p:pic>
        <p:nvPicPr>
          <p:cNvPr id="55298" name="Picture 4" descr="Decorative Panel - Te Tukutuku">
            <a:extLst>
              <a:ext uri="{FF2B5EF4-FFF2-40B4-BE49-F238E27FC236}">
                <a16:creationId xmlns:a16="http://schemas.microsoft.com/office/drawing/2014/main" id="{F21C0964-AE52-440D-93C2-10AC32A712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4" descr="Decorative Panel - Te Tukutuku">
            <a:extLst>
              <a:ext uri="{FF2B5EF4-FFF2-40B4-BE49-F238E27FC236}">
                <a16:creationId xmlns:a16="http://schemas.microsoft.com/office/drawing/2014/main" id="{D2827F27-9F31-4B58-9904-E88667163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Content Placeholder 2">
            <a:extLst>
              <a:ext uri="{FF2B5EF4-FFF2-40B4-BE49-F238E27FC236}">
                <a16:creationId xmlns:a16="http://schemas.microsoft.com/office/drawing/2014/main" id="{654ED7D0-EDD0-4891-B81D-A928F247C0D8}"/>
              </a:ext>
            </a:extLst>
          </p:cNvPr>
          <p:cNvSpPr txBox="1">
            <a:spLocks noChangeArrowheads="1"/>
          </p:cNvSpPr>
          <p:nvPr/>
        </p:nvSpPr>
        <p:spPr bwMode="auto">
          <a:xfrm>
            <a:off x="838200" y="900113"/>
            <a:ext cx="10515600" cy="379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buFont typeface="Arial" panose="020B0604020202020204" pitchFamily="34" charset="0"/>
              <a:buNone/>
            </a:pPr>
            <a:r>
              <a:rPr lang="en-US" altLang="en-US" sz="2000" u="sng"/>
              <a:t>Expanding on Principle 3: Houses for our people (as above); the Trust has engaged the services of Martin Udale from Essentia Consulting Group to provide further information on the housing initiatives that can provide a range of housing opportunities for owners.</a:t>
            </a:r>
          </a:p>
          <a:p>
            <a:pPr eaLnBrk="1" hangingPunct="1">
              <a:lnSpc>
                <a:spcPct val="110000"/>
              </a:lnSpc>
              <a:buFont typeface="Arial" panose="020B0604020202020204" pitchFamily="34" charset="0"/>
              <a:buNone/>
            </a:pPr>
            <a:r>
              <a:rPr lang="en-US" altLang="en-US" sz="2000"/>
              <a:t>Martin is assisting the Trust</a:t>
            </a:r>
            <a:r>
              <a:rPr lang="mi-NZ" altLang="en-US" sz="2000">
                <a:cs typeface="Calibri" panose="020F0502020204030204" pitchFamily="34" charset="0"/>
              </a:rPr>
              <a:t> with the applications to </a:t>
            </a:r>
            <a:r>
              <a:rPr lang="en-NZ" altLang="en-US" sz="2000" i="1">
                <a:cs typeface="Calibri" panose="020F0502020204030204" pitchFamily="34" charset="0"/>
              </a:rPr>
              <a:t>Whai Kāinga Whai Oranga, t</a:t>
            </a:r>
            <a:r>
              <a:rPr lang="mi-NZ" altLang="en-US" sz="2000">
                <a:cs typeface="Calibri" panose="020F0502020204030204" pitchFamily="34" charset="0"/>
              </a:rPr>
              <a:t>he $730m fund to provide </a:t>
            </a:r>
            <a:r>
              <a:rPr lang="en-US" altLang="en-US" sz="2000">
                <a:cs typeface="Calibri" panose="020F0502020204030204" pitchFamily="34" charset="0"/>
              </a:rPr>
              <a:t>to support and enable </a:t>
            </a:r>
            <a:r>
              <a:rPr lang="mi-NZ" altLang="en-US" sz="2000">
                <a:cs typeface="Calibri" panose="020F0502020204030204" pitchFamily="34" charset="0"/>
              </a:rPr>
              <a:t>Māori-led housing solutions.</a:t>
            </a:r>
          </a:p>
          <a:p>
            <a:pPr eaLnBrk="1" hangingPunct="1">
              <a:lnSpc>
                <a:spcPct val="110000"/>
              </a:lnSpc>
              <a:buFont typeface="Arial" panose="020B0604020202020204" pitchFamily="34" charset="0"/>
              <a:buNone/>
            </a:pPr>
            <a:r>
              <a:rPr lang="en-US" altLang="en-US" sz="2000">
                <a:cs typeface="Calibri" panose="020F0502020204030204" pitchFamily="34" charset="0"/>
              </a:rPr>
              <a:t>The TK14 </a:t>
            </a:r>
            <a:r>
              <a:rPr lang="en-NZ" altLang="en-US" sz="2000" i="1">
                <a:cs typeface="Calibri" panose="020F0502020204030204" pitchFamily="34" charset="0"/>
              </a:rPr>
              <a:t>Whai Kāinga Whai Oranga </a:t>
            </a:r>
            <a:r>
              <a:rPr lang="en-US" altLang="en-US" sz="2000">
                <a:cs typeface="Calibri" panose="020F0502020204030204" pitchFamily="34" charset="0"/>
              </a:rPr>
              <a:t>Expression of Interest Application lodged with Te Puni </a:t>
            </a:r>
            <a:r>
              <a:rPr lang="en-NZ" altLang="en-US" sz="2000">
                <a:cs typeface="Calibri" panose="020F0502020204030204" pitchFamily="34" charset="0"/>
              </a:rPr>
              <a:t>Kōkiri is to fund a detailed business case and feasibility for housing on the TK14 land and in turn to provide support for funding of infrastructure and housing. </a:t>
            </a:r>
          </a:p>
          <a:p>
            <a:pPr eaLnBrk="1" hangingPunct="1">
              <a:lnSpc>
                <a:spcPct val="110000"/>
              </a:lnSpc>
              <a:buFont typeface="Arial" panose="020B0604020202020204" pitchFamily="34" charset="0"/>
              <a:buNone/>
            </a:pPr>
            <a:r>
              <a:rPr lang="en-NZ" altLang="en-US" sz="2000">
                <a:cs typeface="Calibri" panose="020F0502020204030204" pitchFamily="34" charset="0"/>
              </a:rPr>
              <a:t>A key part of the feasibility for housing will include engagement with TK14 owners to understand their housing aspirations and needs.</a:t>
            </a:r>
          </a:p>
          <a:p>
            <a:pPr eaLnBrk="1" hangingPunct="1">
              <a:lnSpc>
                <a:spcPct val="110000"/>
              </a:lnSpc>
              <a:buFont typeface="Arial" panose="020B0604020202020204" pitchFamily="34" charset="0"/>
              <a:buNone/>
            </a:pPr>
            <a:r>
              <a:rPr lang="en-US" altLang="en-US" sz="2000">
                <a:cs typeface="Calibri" panose="020F0502020204030204" pitchFamily="34" charset="0"/>
              </a:rPr>
              <a:t>How the housing options could apply to a range of owners is detailed on the following slide.</a:t>
            </a:r>
          </a:p>
          <a:p>
            <a:pPr eaLnBrk="1" hangingPunct="1">
              <a:lnSpc>
                <a:spcPct val="110000"/>
              </a:lnSpc>
              <a:buFont typeface="Arial" panose="020B0604020202020204" pitchFamily="34" charset="0"/>
              <a:buNone/>
            </a:pPr>
            <a:endParaRPr lang="mi-NZ" altLang="en-US" sz="2000">
              <a:solidFill>
                <a:srgbClr val="6D2929"/>
              </a:solidFill>
              <a:cs typeface="Calibri" panose="020F0502020204030204" pitchFamily="34" charset="0"/>
            </a:endParaRPr>
          </a:p>
          <a:p>
            <a:pPr eaLnBrk="1" hangingPunct="1">
              <a:lnSpc>
                <a:spcPct val="110000"/>
              </a:lnSpc>
              <a:buFont typeface="Arial" panose="020B0604020202020204" pitchFamily="34" charset="0"/>
              <a:buNone/>
            </a:pPr>
            <a:endParaRPr lang="mi-NZ" altLang="en-US" sz="2000">
              <a:solidFill>
                <a:srgbClr val="6D2929"/>
              </a:solidFill>
              <a:cs typeface="Calibri" panose="020F0502020204030204" pitchFamily="34" charset="0"/>
            </a:endParaRPr>
          </a:p>
          <a:p>
            <a:pPr eaLnBrk="1" hangingPunct="1">
              <a:lnSpc>
                <a:spcPct val="110000"/>
              </a:lnSpc>
              <a:buFont typeface="Arial" panose="020B0604020202020204" pitchFamily="34" charset="0"/>
              <a:buNone/>
            </a:pPr>
            <a:endParaRPr lang="mi-NZ" altLang="en-US" sz="2000">
              <a:solidFill>
                <a:srgbClr val="6D2929"/>
              </a:solidFill>
              <a:cs typeface="Calibri" panose="020F0502020204030204" pitchFamily="34" charset="0"/>
            </a:endParaRPr>
          </a:p>
          <a:p>
            <a:pPr eaLnBrk="1" hangingPunct="1">
              <a:lnSpc>
                <a:spcPct val="110000"/>
              </a:lnSpc>
              <a:buFont typeface="Arial" panose="020B0604020202020204" pitchFamily="34" charset="0"/>
              <a:buNone/>
            </a:pPr>
            <a:endParaRPr lang="en-US" altLang="en-US" sz="2000">
              <a:solidFill>
                <a:srgbClr val="6D2929"/>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73F0BB72-5A34-482E-B4F9-1C126178C76D}"/>
              </a:ext>
            </a:extLst>
          </p:cNvPr>
          <p:cNvSpPr>
            <a:spLocks noGrp="1" noChangeArrowheads="1"/>
          </p:cNvSpPr>
          <p:nvPr>
            <p:ph type="title"/>
          </p:nvPr>
        </p:nvSpPr>
        <p:spPr>
          <a:xfrm>
            <a:off x="787400" y="914400"/>
            <a:ext cx="10799763" cy="1325563"/>
          </a:xfrm>
        </p:spPr>
        <p:txBody>
          <a:bodyPr/>
          <a:lstStyle/>
          <a:p>
            <a:r>
              <a:rPr lang="en-US" altLang="en-US" b="1"/>
              <a:t>Housing Continuum….its about</a:t>
            </a:r>
          </a:p>
        </p:txBody>
      </p:sp>
      <p:sp>
        <p:nvSpPr>
          <p:cNvPr id="57346" name="Content Placeholder 2">
            <a:extLst>
              <a:ext uri="{FF2B5EF4-FFF2-40B4-BE49-F238E27FC236}">
                <a16:creationId xmlns:a16="http://schemas.microsoft.com/office/drawing/2014/main" id="{1F8C9D27-BA11-4C3C-A6EC-FBFD97DD2184}"/>
              </a:ext>
            </a:extLst>
          </p:cNvPr>
          <p:cNvSpPr>
            <a:spLocks noGrp="1" noChangeArrowheads="1"/>
          </p:cNvSpPr>
          <p:nvPr>
            <p:ph idx="1"/>
          </p:nvPr>
        </p:nvSpPr>
        <p:spPr>
          <a:xfrm>
            <a:off x="687388" y="2116138"/>
            <a:ext cx="11333162" cy="2103437"/>
          </a:xfrm>
        </p:spPr>
        <p:txBody>
          <a:bodyPr/>
          <a:lstStyle/>
          <a:p>
            <a:r>
              <a:rPr lang="en-US" altLang="en-US"/>
              <a:t>The right housing solution, for the right need at the right time……</a:t>
            </a:r>
          </a:p>
          <a:p>
            <a:r>
              <a:rPr lang="en-US" altLang="en-US"/>
              <a:t>Providing pathways from one tenure to another</a:t>
            </a:r>
          </a:p>
        </p:txBody>
      </p:sp>
      <p:sp>
        <p:nvSpPr>
          <p:cNvPr id="4" name="TextBox 3">
            <a:extLst>
              <a:ext uri="{FF2B5EF4-FFF2-40B4-BE49-F238E27FC236}">
                <a16:creationId xmlns:a16="http://schemas.microsoft.com/office/drawing/2014/main" id="{00D9E12D-CCF8-4D8B-A885-3B726B4FD0F9}"/>
              </a:ext>
            </a:extLst>
          </p:cNvPr>
          <p:cNvSpPr txBox="1"/>
          <p:nvPr/>
        </p:nvSpPr>
        <p:spPr>
          <a:xfrm>
            <a:off x="698500" y="3686175"/>
            <a:ext cx="1597025" cy="646113"/>
          </a:xfrm>
          <a:prstGeom prst="rect">
            <a:avLst/>
          </a:prstGeom>
          <a:solidFill>
            <a:schemeClr val="accent1">
              <a:lumMod val="40000"/>
              <a:lumOff val="60000"/>
            </a:schemeClr>
          </a:solidFill>
          <a:ln>
            <a:solidFill>
              <a:schemeClr val="accent2"/>
            </a:solidFill>
          </a:ln>
        </p:spPr>
        <p:txBody>
          <a:bodyPr anchor="ctr">
            <a:spAutoFit/>
          </a:bodyPr>
          <a:lstStyle/>
          <a:p>
            <a:pPr algn="ctr">
              <a:defRPr/>
            </a:pPr>
            <a:r>
              <a:rPr lang="en-US" b="1" dirty="0"/>
              <a:t>Emergency Housing</a:t>
            </a:r>
          </a:p>
        </p:txBody>
      </p:sp>
      <p:sp>
        <p:nvSpPr>
          <p:cNvPr id="5" name="TextBox 4">
            <a:extLst>
              <a:ext uri="{FF2B5EF4-FFF2-40B4-BE49-F238E27FC236}">
                <a16:creationId xmlns:a16="http://schemas.microsoft.com/office/drawing/2014/main" id="{077A8B0B-ED5E-4832-B61E-D12114907316}"/>
              </a:ext>
            </a:extLst>
          </p:cNvPr>
          <p:cNvSpPr txBox="1"/>
          <p:nvPr/>
        </p:nvSpPr>
        <p:spPr>
          <a:xfrm>
            <a:off x="2589213" y="3686175"/>
            <a:ext cx="1597025" cy="646113"/>
          </a:xfrm>
          <a:prstGeom prst="rect">
            <a:avLst/>
          </a:prstGeom>
          <a:solidFill>
            <a:schemeClr val="accent1">
              <a:lumMod val="40000"/>
              <a:lumOff val="60000"/>
            </a:schemeClr>
          </a:solidFill>
          <a:ln>
            <a:solidFill>
              <a:schemeClr val="accent2"/>
            </a:solidFill>
          </a:ln>
        </p:spPr>
        <p:txBody>
          <a:bodyPr anchor="ctr">
            <a:spAutoFit/>
          </a:bodyPr>
          <a:lstStyle/>
          <a:p>
            <a:pPr algn="ctr">
              <a:defRPr/>
            </a:pPr>
            <a:r>
              <a:rPr lang="en-US" b="1" dirty="0"/>
              <a:t>Social  Housing</a:t>
            </a:r>
          </a:p>
        </p:txBody>
      </p:sp>
      <p:sp>
        <p:nvSpPr>
          <p:cNvPr id="6" name="TextBox 5">
            <a:extLst>
              <a:ext uri="{FF2B5EF4-FFF2-40B4-BE49-F238E27FC236}">
                <a16:creationId xmlns:a16="http://schemas.microsoft.com/office/drawing/2014/main" id="{DEB731CF-555B-4548-965F-D7508E3414AF}"/>
              </a:ext>
            </a:extLst>
          </p:cNvPr>
          <p:cNvSpPr txBox="1"/>
          <p:nvPr/>
        </p:nvSpPr>
        <p:spPr>
          <a:xfrm>
            <a:off x="4359275" y="3686175"/>
            <a:ext cx="1595438" cy="646113"/>
          </a:xfrm>
          <a:prstGeom prst="rect">
            <a:avLst/>
          </a:prstGeom>
          <a:solidFill>
            <a:schemeClr val="accent1">
              <a:lumMod val="40000"/>
              <a:lumOff val="60000"/>
            </a:schemeClr>
          </a:solidFill>
          <a:ln>
            <a:solidFill>
              <a:schemeClr val="accent2"/>
            </a:solidFill>
          </a:ln>
        </p:spPr>
        <p:txBody>
          <a:bodyPr anchor="ctr">
            <a:spAutoFit/>
          </a:bodyPr>
          <a:lstStyle/>
          <a:p>
            <a:pPr algn="ctr">
              <a:defRPr/>
            </a:pPr>
            <a:r>
              <a:rPr lang="en-US" b="1" dirty="0"/>
              <a:t>Assisted Rental</a:t>
            </a:r>
          </a:p>
        </p:txBody>
      </p:sp>
      <p:sp>
        <p:nvSpPr>
          <p:cNvPr id="7" name="TextBox 6">
            <a:extLst>
              <a:ext uri="{FF2B5EF4-FFF2-40B4-BE49-F238E27FC236}">
                <a16:creationId xmlns:a16="http://schemas.microsoft.com/office/drawing/2014/main" id="{F221CC97-D5E7-4D10-91CE-F38D9250F376}"/>
              </a:ext>
            </a:extLst>
          </p:cNvPr>
          <p:cNvSpPr txBox="1"/>
          <p:nvPr/>
        </p:nvSpPr>
        <p:spPr>
          <a:xfrm>
            <a:off x="6196013" y="3705225"/>
            <a:ext cx="1597025" cy="646113"/>
          </a:xfrm>
          <a:prstGeom prst="rect">
            <a:avLst/>
          </a:prstGeom>
          <a:solidFill>
            <a:schemeClr val="accent1">
              <a:lumMod val="40000"/>
              <a:lumOff val="60000"/>
            </a:schemeClr>
          </a:solidFill>
          <a:ln>
            <a:solidFill>
              <a:schemeClr val="accent2"/>
            </a:solidFill>
          </a:ln>
        </p:spPr>
        <p:txBody>
          <a:bodyPr anchor="ctr">
            <a:spAutoFit/>
          </a:bodyPr>
          <a:lstStyle/>
          <a:p>
            <a:pPr algn="ctr">
              <a:defRPr/>
            </a:pPr>
            <a:r>
              <a:rPr lang="en-US" b="1" dirty="0"/>
              <a:t>Assisted Ownership</a:t>
            </a:r>
          </a:p>
        </p:txBody>
      </p:sp>
      <p:sp>
        <p:nvSpPr>
          <p:cNvPr id="8" name="TextBox 7">
            <a:extLst>
              <a:ext uri="{FF2B5EF4-FFF2-40B4-BE49-F238E27FC236}">
                <a16:creationId xmlns:a16="http://schemas.microsoft.com/office/drawing/2014/main" id="{738AE0B1-FE44-4DA5-8A63-EAFB0DBC8EB4}"/>
              </a:ext>
            </a:extLst>
          </p:cNvPr>
          <p:cNvSpPr txBox="1"/>
          <p:nvPr/>
        </p:nvSpPr>
        <p:spPr>
          <a:xfrm>
            <a:off x="8066088" y="3700463"/>
            <a:ext cx="1597025" cy="647700"/>
          </a:xfrm>
          <a:prstGeom prst="rect">
            <a:avLst/>
          </a:prstGeom>
          <a:solidFill>
            <a:schemeClr val="accent1">
              <a:lumMod val="40000"/>
              <a:lumOff val="60000"/>
            </a:schemeClr>
          </a:solidFill>
          <a:ln>
            <a:solidFill>
              <a:schemeClr val="accent2"/>
            </a:solidFill>
          </a:ln>
        </p:spPr>
        <p:txBody>
          <a:bodyPr anchor="ctr">
            <a:spAutoFit/>
          </a:bodyPr>
          <a:lstStyle/>
          <a:p>
            <a:pPr algn="ctr">
              <a:defRPr/>
            </a:pPr>
            <a:r>
              <a:rPr lang="en-US" b="1" dirty="0"/>
              <a:t>Private   Rental</a:t>
            </a:r>
          </a:p>
        </p:txBody>
      </p:sp>
      <p:sp>
        <p:nvSpPr>
          <p:cNvPr id="9" name="TextBox 8">
            <a:extLst>
              <a:ext uri="{FF2B5EF4-FFF2-40B4-BE49-F238E27FC236}">
                <a16:creationId xmlns:a16="http://schemas.microsoft.com/office/drawing/2014/main" id="{8C4B34D5-8500-4F31-B874-44E61A498D1E}"/>
              </a:ext>
            </a:extLst>
          </p:cNvPr>
          <p:cNvSpPr txBox="1"/>
          <p:nvPr/>
        </p:nvSpPr>
        <p:spPr>
          <a:xfrm>
            <a:off x="9904413" y="3711575"/>
            <a:ext cx="1597025" cy="646113"/>
          </a:xfrm>
          <a:prstGeom prst="rect">
            <a:avLst/>
          </a:prstGeom>
          <a:solidFill>
            <a:schemeClr val="accent1">
              <a:lumMod val="40000"/>
              <a:lumOff val="60000"/>
            </a:schemeClr>
          </a:solidFill>
          <a:ln>
            <a:solidFill>
              <a:schemeClr val="accent2"/>
            </a:solidFill>
          </a:ln>
        </p:spPr>
        <p:txBody>
          <a:bodyPr anchor="ctr">
            <a:spAutoFit/>
          </a:bodyPr>
          <a:lstStyle/>
          <a:p>
            <a:pPr algn="ctr">
              <a:defRPr/>
            </a:pPr>
            <a:r>
              <a:rPr lang="en-US" b="1" dirty="0"/>
              <a:t>Private Ownership</a:t>
            </a:r>
          </a:p>
        </p:txBody>
      </p:sp>
      <p:sp>
        <p:nvSpPr>
          <p:cNvPr id="14" name="Left-right Arrow 13">
            <a:extLst>
              <a:ext uri="{FF2B5EF4-FFF2-40B4-BE49-F238E27FC236}">
                <a16:creationId xmlns:a16="http://schemas.microsoft.com/office/drawing/2014/main" id="{E3F925A3-F9DE-4C4E-9A41-19D8E1710120}"/>
              </a:ext>
            </a:extLst>
          </p:cNvPr>
          <p:cNvSpPr/>
          <p:nvPr/>
        </p:nvSpPr>
        <p:spPr>
          <a:xfrm>
            <a:off x="638175" y="4975225"/>
            <a:ext cx="10845800" cy="677863"/>
          </a:xfrm>
          <a:prstGeom prst="lef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7354" name="TextBox 10">
            <a:extLst>
              <a:ext uri="{FF2B5EF4-FFF2-40B4-BE49-F238E27FC236}">
                <a16:creationId xmlns:a16="http://schemas.microsoft.com/office/drawing/2014/main" id="{1DD405EB-3BA1-4002-BB95-DE1F214205BF}"/>
              </a:ext>
            </a:extLst>
          </p:cNvPr>
          <p:cNvSpPr txBox="1">
            <a:spLocks noChangeArrowheads="1"/>
          </p:cNvSpPr>
          <p:nvPr/>
        </p:nvSpPr>
        <p:spPr bwMode="auto">
          <a:xfrm>
            <a:off x="1063625" y="5095875"/>
            <a:ext cx="3022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venir Next LT Pro" panose="020B0504020202020204" pitchFamily="34" charset="0"/>
              </a:rPr>
              <a:t>Increasing support</a:t>
            </a:r>
          </a:p>
        </p:txBody>
      </p:sp>
      <p:sp>
        <p:nvSpPr>
          <p:cNvPr id="57355" name="TextBox 11">
            <a:extLst>
              <a:ext uri="{FF2B5EF4-FFF2-40B4-BE49-F238E27FC236}">
                <a16:creationId xmlns:a16="http://schemas.microsoft.com/office/drawing/2014/main" id="{8E74AD42-C751-457D-8B97-8B1075B141A3}"/>
              </a:ext>
            </a:extLst>
          </p:cNvPr>
          <p:cNvSpPr txBox="1">
            <a:spLocks noChangeArrowheads="1"/>
          </p:cNvSpPr>
          <p:nvPr/>
        </p:nvSpPr>
        <p:spPr bwMode="auto">
          <a:xfrm>
            <a:off x="9250363" y="5111750"/>
            <a:ext cx="2895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a:latin typeface="Avenir Next LT Pro" panose="020B0504020202020204" pitchFamily="34" charset="0"/>
              </a:rPr>
              <a:t>Decreasing support</a:t>
            </a:r>
          </a:p>
        </p:txBody>
      </p:sp>
      <p:pic>
        <p:nvPicPr>
          <p:cNvPr id="57356" name="Picture 4" descr="Decorative Panel - Te Tukutuku">
            <a:extLst>
              <a:ext uri="{FF2B5EF4-FFF2-40B4-BE49-F238E27FC236}">
                <a16:creationId xmlns:a16="http://schemas.microsoft.com/office/drawing/2014/main" id="{380E95D1-E3A2-4ABD-ADDA-CF65A36FC3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7254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7" name="Picture 4" descr="Decorative Panel - Te Tukutuku">
            <a:extLst>
              <a:ext uri="{FF2B5EF4-FFF2-40B4-BE49-F238E27FC236}">
                <a16:creationId xmlns:a16="http://schemas.microsoft.com/office/drawing/2014/main" id="{B9FBC74F-BE01-4A7C-B873-FF6C08715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93513" y="7254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a:extLst>
              <a:ext uri="{FF2B5EF4-FFF2-40B4-BE49-F238E27FC236}">
                <a16:creationId xmlns:a16="http://schemas.microsoft.com/office/drawing/2014/main" id="{F11FF581-2777-4D87-B285-D9F96DF9B1EF}"/>
              </a:ext>
            </a:extLst>
          </p:cNvPr>
          <p:cNvSpPr txBox="1">
            <a:spLocks noChangeArrowheads="1"/>
          </p:cNvSpPr>
          <p:nvPr/>
        </p:nvSpPr>
        <p:spPr>
          <a:xfrm>
            <a:off x="554038" y="204788"/>
            <a:ext cx="10515600" cy="530225"/>
          </a:xfrm>
          <a:prstGeom prst="rect">
            <a:avLst/>
          </a:prstGeom>
        </p:spPr>
        <p:txBody>
          <a:bodyPr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a:t> </a:t>
            </a:r>
            <a:r>
              <a:rPr lang="en-US" altLang="en-US" sz="4000">
                <a:solidFill>
                  <a:srgbClr val="6D2929"/>
                </a:solidFill>
              </a:rPr>
              <a:t>Housing for Owners:</a:t>
            </a:r>
            <a:endParaRPr lang="en-US" altLang="en-US" sz="4000" dirty="0">
              <a:solidFill>
                <a:srgbClr val="6D2929"/>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318C9249-3637-4610-A1AC-AFC3DA2FD423}"/>
              </a:ext>
            </a:extLst>
          </p:cNvPr>
          <p:cNvSpPr>
            <a:spLocks noGrp="1" noChangeArrowheads="1"/>
          </p:cNvSpPr>
          <p:nvPr>
            <p:ph type="title"/>
          </p:nvPr>
        </p:nvSpPr>
        <p:spPr>
          <a:xfrm>
            <a:off x="838200" y="273050"/>
            <a:ext cx="10515600" cy="574675"/>
          </a:xfrm>
        </p:spPr>
        <p:txBody>
          <a:bodyPr/>
          <a:lstStyle/>
          <a:p>
            <a:r>
              <a:rPr lang="en-US" altLang="en-US"/>
              <a:t> </a:t>
            </a:r>
            <a:r>
              <a:rPr lang="en-US" altLang="en-US" sz="4000">
                <a:solidFill>
                  <a:srgbClr val="6D2929"/>
                </a:solidFill>
              </a:rPr>
              <a:t>Housing for Owners:</a:t>
            </a:r>
          </a:p>
        </p:txBody>
      </p:sp>
      <p:pic>
        <p:nvPicPr>
          <p:cNvPr id="58370" name="Picture 4" descr="Decorative Panel - Te Tukutuku">
            <a:extLst>
              <a:ext uri="{FF2B5EF4-FFF2-40B4-BE49-F238E27FC236}">
                <a16:creationId xmlns:a16="http://schemas.microsoft.com/office/drawing/2014/main" id="{0E4C5427-95ED-47F9-B11C-A7D10571A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4" descr="Decorative Panel - Te Tukutuku">
            <a:extLst>
              <a:ext uri="{FF2B5EF4-FFF2-40B4-BE49-F238E27FC236}">
                <a16:creationId xmlns:a16="http://schemas.microsoft.com/office/drawing/2014/main" id="{BD2B3973-87C5-4525-AAD2-FADF96053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Content Placeholder 2">
            <a:extLst>
              <a:ext uri="{FF2B5EF4-FFF2-40B4-BE49-F238E27FC236}">
                <a16:creationId xmlns:a16="http://schemas.microsoft.com/office/drawing/2014/main" id="{2C382000-C764-4AA6-9561-D228D2EFB8E4}"/>
              </a:ext>
            </a:extLst>
          </p:cNvPr>
          <p:cNvSpPr txBox="1">
            <a:spLocks noChangeArrowheads="1"/>
          </p:cNvSpPr>
          <p:nvPr/>
        </p:nvSpPr>
        <p:spPr bwMode="auto">
          <a:xfrm>
            <a:off x="1046163" y="1412875"/>
            <a:ext cx="105156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10000"/>
              </a:lnSpc>
              <a:buFont typeface="Arial" panose="020B0604020202020204" pitchFamily="34" charset="0"/>
              <a:buNone/>
            </a:pPr>
            <a:endParaRPr lang="en-US" altLang="en-US" sz="2000">
              <a:solidFill>
                <a:srgbClr val="6D2929"/>
              </a:solidFill>
              <a:cs typeface="Calibri" panose="020F0502020204030204" pitchFamily="34" charset="0"/>
            </a:endParaRPr>
          </a:p>
          <a:p>
            <a:pPr eaLnBrk="1" hangingPunct="1">
              <a:lnSpc>
                <a:spcPct val="110000"/>
              </a:lnSpc>
              <a:buFont typeface="Arial" panose="020B0604020202020204" pitchFamily="34" charset="0"/>
              <a:buNone/>
            </a:pPr>
            <a:endParaRPr lang="mi-NZ" altLang="en-US" sz="2000">
              <a:solidFill>
                <a:srgbClr val="6D2929"/>
              </a:solidFill>
              <a:cs typeface="Calibri" panose="020F0502020204030204" pitchFamily="34" charset="0"/>
            </a:endParaRPr>
          </a:p>
          <a:p>
            <a:pPr eaLnBrk="1" hangingPunct="1">
              <a:lnSpc>
                <a:spcPct val="110000"/>
              </a:lnSpc>
              <a:buFont typeface="Arial" panose="020B0604020202020204" pitchFamily="34" charset="0"/>
              <a:buNone/>
            </a:pPr>
            <a:endParaRPr lang="en-US" altLang="en-US" sz="2000">
              <a:solidFill>
                <a:srgbClr val="6D2929"/>
              </a:solidFill>
            </a:endParaRPr>
          </a:p>
        </p:txBody>
      </p:sp>
      <p:sp>
        <p:nvSpPr>
          <p:cNvPr id="3" name="TextBox 2">
            <a:extLst>
              <a:ext uri="{FF2B5EF4-FFF2-40B4-BE49-F238E27FC236}">
                <a16:creationId xmlns:a16="http://schemas.microsoft.com/office/drawing/2014/main" id="{CCDBB282-50C2-4003-AF46-EF1904D17289}"/>
              </a:ext>
            </a:extLst>
          </p:cNvPr>
          <p:cNvSpPr txBox="1"/>
          <p:nvPr/>
        </p:nvSpPr>
        <p:spPr>
          <a:xfrm>
            <a:off x="838200" y="738188"/>
            <a:ext cx="10515600" cy="922337"/>
          </a:xfrm>
          <a:prstGeom prst="rect">
            <a:avLst/>
          </a:prstGeom>
          <a:noFill/>
        </p:spPr>
        <p:txBody>
          <a:bodyPr>
            <a:spAutoFit/>
          </a:bodyPr>
          <a:lstStyle/>
          <a:p>
            <a:pPr marL="90488">
              <a:defRPr/>
            </a:pPr>
            <a:r>
              <a:rPr lang="en-NZ" dirty="0">
                <a:latin typeface="Calibri" panose="020F0502020204030204" pitchFamily="34" charset="0"/>
                <a:ea typeface="Calibri" panose="020F0502020204030204" pitchFamily="34" charset="0"/>
                <a:cs typeface="Times New Roman" panose="02020603050405020304" pitchFamily="18" charset="0"/>
              </a:rPr>
              <a:t>The table below provides fictional examples of how the housing options identified by the Trustees could apply to a range of owners.</a:t>
            </a:r>
          </a:p>
          <a:p>
            <a:pPr>
              <a:defRPr/>
            </a:pPr>
            <a:endParaRPr lang="en-NZ" dirty="0"/>
          </a:p>
        </p:txBody>
      </p:sp>
      <p:graphicFrame>
        <p:nvGraphicFramePr>
          <p:cNvPr id="2" name="Table 1">
            <a:extLst>
              <a:ext uri="{FF2B5EF4-FFF2-40B4-BE49-F238E27FC236}">
                <a16:creationId xmlns:a16="http://schemas.microsoft.com/office/drawing/2014/main" id="{123D2947-06BD-442E-B693-685A33CEFBDE}"/>
              </a:ext>
            </a:extLst>
          </p:cNvPr>
          <p:cNvGraphicFramePr>
            <a:graphicFrameLocks noGrp="1"/>
          </p:cNvGraphicFramePr>
          <p:nvPr/>
        </p:nvGraphicFramePr>
        <p:xfrm>
          <a:off x="1000125" y="1438275"/>
          <a:ext cx="10191750" cy="4681538"/>
        </p:xfrm>
        <a:graphic>
          <a:graphicData uri="http://schemas.openxmlformats.org/drawingml/2006/table">
            <a:tbl>
              <a:tblPr firstRow="1" firstCol="1" bandRow="1">
                <a:tableStyleId>{5C22544A-7EE6-4342-B048-85BDC9FD1C3A}</a:tableStyleId>
              </a:tblPr>
              <a:tblGrid>
                <a:gridCol w="316845">
                  <a:extLst>
                    <a:ext uri="{9D8B030D-6E8A-4147-A177-3AD203B41FA5}">
                      <a16:colId xmlns:a16="http://schemas.microsoft.com/office/drawing/2014/main" val="20000"/>
                    </a:ext>
                  </a:extLst>
                </a:gridCol>
                <a:gridCol w="2791440">
                  <a:extLst>
                    <a:ext uri="{9D8B030D-6E8A-4147-A177-3AD203B41FA5}">
                      <a16:colId xmlns:a16="http://schemas.microsoft.com/office/drawing/2014/main" val="20001"/>
                    </a:ext>
                  </a:extLst>
                </a:gridCol>
                <a:gridCol w="3538013">
                  <a:extLst>
                    <a:ext uri="{9D8B030D-6E8A-4147-A177-3AD203B41FA5}">
                      <a16:colId xmlns:a16="http://schemas.microsoft.com/office/drawing/2014/main" val="20002"/>
                    </a:ext>
                  </a:extLst>
                </a:gridCol>
                <a:gridCol w="3545451">
                  <a:extLst>
                    <a:ext uri="{9D8B030D-6E8A-4147-A177-3AD203B41FA5}">
                      <a16:colId xmlns:a16="http://schemas.microsoft.com/office/drawing/2014/main" val="20003"/>
                    </a:ext>
                  </a:extLst>
                </a:gridCol>
              </a:tblGrid>
              <a:tr h="187049">
                <a:tc>
                  <a:txBody>
                    <a:bodyPr/>
                    <a:lstStyle/>
                    <a:p>
                      <a:pPr algn="ctr">
                        <a:lnSpc>
                          <a:spcPct val="107000"/>
                        </a:lnSpc>
                        <a:spcAft>
                          <a:spcPts val="800"/>
                        </a:spcAft>
                      </a:pPr>
                      <a:r>
                        <a:rPr lang="en-NZ" sz="1200">
                          <a:effectLst/>
                        </a:rPr>
                        <a:t>No</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algn="ctr">
                        <a:lnSpc>
                          <a:spcPct val="107000"/>
                        </a:lnSpc>
                        <a:spcAft>
                          <a:spcPts val="800"/>
                        </a:spcAft>
                      </a:pPr>
                      <a:r>
                        <a:rPr lang="en-NZ" sz="1200" dirty="0">
                          <a:effectLst/>
                        </a:rPr>
                        <a:t>Owner (fictional) Case Study Example</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algn="ctr">
                        <a:lnSpc>
                          <a:spcPct val="107000"/>
                        </a:lnSpc>
                        <a:spcAft>
                          <a:spcPts val="800"/>
                        </a:spcAft>
                      </a:pPr>
                      <a:r>
                        <a:rPr lang="en-NZ" sz="1200">
                          <a:effectLst/>
                        </a:rPr>
                        <a:t>Housing Options</a:t>
                      </a:r>
                      <a:endParaRPr lang="en-NZ" sz="12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algn="ctr">
                        <a:lnSpc>
                          <a:spcPct val="107000"/>
                        </a:lnSpc>
                        <a:spcAft>
                          <a:spcPts val="800"/>
                        </a:spcAft>
                      </a:pPr>
                      <a:r>
                        <a:rPr lang="en-NZ" sz="1200" dirty="0">
                          <a:effectLst/>
                        </a:rPr>
                        <a:t>Potential External Funding Sources</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extLst>
                  <a:ext uri="{0D108BD9-81ED-4DB2-BD59-A6C34878D82A}">
                    <a16:rowId xmlns:a16="http://schemas.microsoft.com/office/drawing/2014/main" val="10000"/>
                  </a:ext>
                </a:extLst>
              </a:tr>
              <a:tr h="559136">
                <a:tc>
                  <a:txBody>
                    <a:bodyPr/>
                    <a:lstStyle/>
                    <a:p>
                      <a:pPr>
                        <a:lnSpc>
                          <a:spcPct val="107000"/>
                        </a:lnSpc>
                        <a:spcAft>
                          <a:spcPts val="800"/>
                        </a:spcAft>
                      </a:pPr>
                      <a:r>
                        <a:rPr lang="en-NZ" sz="1100">
                          <a:effectLst/>
                        </a:rPr>
                        <a:t>1</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a:lnSpc>
                          <a:spcPct val="107000"/>
                        </a:lnSpc>
                        <a:spcAft>
                          <a:spcPts val="800"/>
                        </a:spcAft>
                      </a:pPr>
                      <a:r>
                        <a:rPr lang="en-NZ" sz="1100" dirty="0">
                          <a:effectLst/>
                        </a:rPr>
                        <a:t>70 year old owner; wanting unit in a community of elderly residents. Unit to pass on to daughter.</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marL="342900" lvl="0" indent="-342900">
                        <a:lnSpc>
                          <a:spcPct val="107000"/>
                        </a:lnSpc>
                        <a:buFont typeface="Symbol" panose="05050102010706020507" pitchFamily="18" charset="2"/>
                        <a:buChar char=""/>
                      </a:pPr>
                      <a:r>
                        <a:rPr lang="en-NZ" sz="1100" dirty="0">
                          <a:effectLst/>
                        </a:rPr>
                        <a:t>Licence to Occupy (for land) in a Kaumatua Village concept based on house ownership able to be transferred to nominated whanau beneficiary.</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rowSpan="3">
                  <a:txBody>
                    <a:bodyPr/>
                    <a:lstStyle/>
                    <a:p>
                      <a:pPr marL="342900" lvl="0" indent="-342900">
                        <a:lnSpc>
                          <a:spcPct val="107000"/>
                        </a:lnSpc>
                        <a:buFont typeface="Symbol" panose="05050102010706020507" pitchFamily="18" charset="2"/>
                        <a:buChar char=""/>
                      </a:pPr>
                      <a:r>
                        <a:rPr lang="en-NZ" sz="1100">
                          <a:effectLst/>
                        </a:rPr>
                        <a:t>Whai Kāinga Whai Oranga funding for Māori Led Housing Initiatives.</a:t>
                      </a:r>
                    </a:p>
                    <a:p>
                      <a:pPr marL="342900" lvl="0" indent="-342900">
                        <a:lnSpc>
                          <a:spcPct val="107000"/>
                        </a:lnSpc>
                        <a:buFont typeface="Symbol" panose="05050102010706020507" pitchFamily="18" charset="2"/>
                        <a:buChar char=""/>
                      </a:pPr>
                      <a:r>
                        <a:rPr lang="en-NZ" sz="1100">
                          <a:effectLst/>
                        </a:rPr>
                        <a:t>Kāinga Ora Build Own Operate Model for infrastructure (provision made for owner allocations).</a:t>
                      </a:r>
                    </a:p>
                    <a:p>
                      <a:pPr marL="342900" lvl="0" indent="-342900">
                        <a:lnSpc>
                          <a:spcPct val="107000"/>
                        </a:lnSpc>
                        <a:buFont typeface="Symbol" panose="05050102010706020507" pitchFamily="18" charset="2"/>
                        <a:buChar char=""/>
                      </a:pPr>
                      <a:r>
                        <a:rPr lang="en-NZ" sz="1100">
                          <a:effectLst/>
                        </a:rPr>
                        <a:t>Kāinga Ora First Home Partner scheme for funding of home. Also referred to as Progressive Home Ownership.</a:t>
                      </a:r>
                    </a:p>
                    <a:p>
                      <a:pPr marL="342900" lvl="0" indent="-342900">
                        <a:lnSpc>
                          <a:spcPct val="107000"/>
                        </a:lnSpc>
                        <a:buFont typeface="Symbol" panose="05050102010706020507" pitchFamily="18" charset="2"/>
                        <a:buChar char=""/>
                      </a:pPr>
                      <a:r>
                        <a:rPr lang="en-NZ" sz="1100">
                          <a:effectLst/>
                        </a:rPr>
                        <a:t>Shared Ownership and Rent to Own programmes from NZ Housing Foundation for funding of home.</a:t>
                      </a:r>
                    </a:p>
                    <a:p>
                      <a:pPr marL="342900" lvl="0" indent="-342900">
                        <a:lnSpc>
                          <a:spcPct val="107000"/>
                        </a:lnSpc>
                        <a:spcAft>
                          <a:spcPts val="800"/>
                        </a:spcAft>
                        <a:buFont typeface="Symbol" panose="05050102010706020507" pitchFamily="18" charset="2"/>
                        <a:buChar char=""/>
                      </a:pPr>
                      <a:r>
                        <a:rPr lang="en-NZ" sz="1100">
                          <a:effectLst/>
                        </a:rPr>
                        <a:t>Traditional Bank Financing.</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extLst>
                  <a:ext uri="{0D108BD9-81ED-4DB2-BD59-A6C34878D82A}">
                    <a16:rowId xmlns:a16="http://schemas.microsoft.com/office/drawing/2014/main" val="10001"/>
                  </a:ext>
                </a:extLst>
              </a:tr>
              <a:tr h="888896">
                <a:tc>
                  <a:txBody>
                    <a:bodyPr/>
                    <a:lstStyle/>
                    <a:p>
                      <a:pPr>
                        <a:lnSpc>
                          <a:spcPct val="107000"/>
                        </a:lnSpc>
                        <a:spcAft>
                          <a:spcPts val="800"/>
                        </a:spcAft>
                      </a:pPr>
                      <a:r>
                        <a:rPr lang="en-NZ" sz="1100">
                          <a:effectLst/>
                        </a:rPr>
                        <a:t>2</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a:lnSpc>
                          <a:spcPct val="107000"/>
                        </a:lnSpc>
                        <a:spcAft>
                          <a:spcPts val="800"/>
                        </a:spcAft>
                      </a:pPr>
                      <a:r>
                        <a:rPr lang="en-NZ" sz="1100">
                          <a:effectLst/>
                        </a:rPr>
                        <a:t>Young Couple owners with two tamariki; wanting to build or purchase a home to live in with ability to build up and realise equity in the home so they can sell and move in the future.</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marL="342900" lvl="0" indent="-342900">
                        <a:lnSpc>
                          <a:spcPct val="107000"/>
                        </a:lnSpc>
                        <a:buFont typeface="Symbol" panose="05050102010706020507" pitchFamily="18" charset="2"/>
                        <a:buChar char=""/>
                      </a:pPr>
                      <a:r>
                        <a:rPr lang="en-NZ" sz="1100">
                          <a:effectLst/>
                        </a:rPr>
                        <a:t>Licence to Occupy (for land) house ownership in an owner mixed density subdivision (mixture of detached and attached (duplexes, terraces &amp; townhouses), in which the house / dwelling able to be sold in the future (minimum initial tenure  required).</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vMerge="1">
                  <a:txBody>
                    <a:bodyPr/>
                    <a:lstStyle/>
                    <a:p>
                      <a:endParaRPr lang="en-NZ"/>
                    </a:p>
                  </a:txBody>
                  <a:tcPr/>
                </a:tc>
                <a:extLst>
                  <a:ext uri="{0D108BD9-81ED-4DB2-BD59-A6C34878D82A}">
                    <a16:rowId xmlns:a16="http://schemas.microsoft.com/office/drawing/2014/main" val="10002"/>
                  </a:ext>
                </a:extLst>
              </a:tr>
              <a:tr h="530163">
                <a:tc>
                  <a:txBody>
                    <a:bodyPr/>
                    <a:lstStyle/>
                    <a:p>
                      <a:pPr>
                        <a:lnSpc>
                          <a:spcPct val="107000"/>
                        </a:lnSpc>
                        <a:spcAft>
                          <a:spcPts val="800"/>
                        </a:spcAft>
                      </a:pPr>
                      <a:r>
                        <a:rPr lang="en-NZ" sz="1100">
                          <a:effectLst/>
                        </a:rPr>
                        <a:t>3</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a:lnSpc>
                          <a:spcPct val="107000"/>
                        </a:lnSpc>
                        <a:spcAft>
                          <a:spcPts val="800"/>
                        </a:spcAft>
                      </a:pPr>
                      <a:r>
                        <a:rPr lang="en-NZ" sz="1100">
                          <a:effectLst/>
                        </a:rPr>
                        <a:t>Middle Aged Couple; empty nesters wanting to build or purchase a home; have a higher budget.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marL="342900" lvl="0" indent="-342900">
                        <a:lnSpc>
                          <a:spcPct val="107000"/>
                        </a:lnSpc>
                        <a:spcAft>
                          <a:spcPts val="800"/>
                        </a:spcAft>
                        <a:buFont typeface="Symbol" panose="05050102010706020507" pitchFamily="18" charset="2"/>
                        <a:buChar char=""/>
                      </a:pPr>
                      <a:r>
                        <a:rPr lang="en-NZ" sz="1100">
                          <a:effectLst/>
                        </a:rPr>
                        <a:t>As above for a larger house / dwelling.</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vMerge="1">
                  <a:txBody>
                    <a:bodyPr/>
                    <a:lstStyle/>
                    <a:p>
                      <a:endParaRPr lang="en-NZ"/>
                    </a:p>
                  </a:txBody>
                  <a:tcPr/>
                </a:tc>
                <a:extLst>
                  <a:ext uri="{0D108BD9-81ED-4DB2-BD59-A6C34878D82A}">
                    <a16:rowId xmlns:a16="http://schemas.microsoft.com/office/drawing/2014/main" val="10003"/>
                  </a:ext>
                </a:extLst>
              </a:tr>
              <a:tr h="709530">
                <a:tc>
                  <a:txBody>
                    <a:bodyPr/>
                    <a:lstStyle/>
                    <a:p>
                      <a:pPr>
                        <a:lnSpc>
                          <a:spcPct val="107000"/>
                        </a:lnSpc>
                        <a:spcAft>
                          <a:spcPts val="800"/>
                        </a:spcAft>
                      </a:pPr>
                      <a:r>
                        <a:rPr lang="en-NZ" sz="1100">
                          <a:effectLst/>
                        </a:rPr>
                        <a:t>4</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a:lnSpc>
                          <a:spcPct val="107000"/>
                        </a:lnSpc>
                        <a:spcAft>
                          <a:spcPts val="800"/>
                        </a:spcAft>
                      </a:pPr>
                      <a:r>
                        <a:rPr lang="en-NZ" sz="1100">
                          <a:effectLst/>
                        </a:rPr>
                        <a:t>Young (twenty-something) owner looking for affordable rental and possible rent to buy option in the future.</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marL="342900" lvl="0" indent="-342900">
                        <a:lnSpc>
                          <a:spcPct val="107000"/>
                        </a:lnSpc>
                        <a:buFont typeface="Symbol" panose="05050102010706020507" pitchFamily="18" charset="2"/>
                        <a:buChar char=""/>
                      </a:pPr>
                      <a:r>
                        <a:rPr lang="en-NZ" sz="1100">
                          <a:effectLst/>
                        </a:rPr>
                        <a:t>Community Hosing Trust (CHT); either fully Trust owned and operated or a JV with an established CHT.</a:t>
                      </a:r>
                    </a:p>
                    <a:p>
                      <a:pPr marL="342900" lvl="0" indent="-342900">
                        <a:lnSpc>
                          <a:spcPct val="107000"/>
                        </a:lnSpc>
                        <a:buFont typeface="Symbol" panose="05050102010706020507" pitchFamily="18" charset="2"/>
                        <a:buChar char=""/>
                      </a:pPr>
                      <a:r>
                        <a:rPr lang="en-NZ" sz="1100">
                          <a:effectLst/>
                        </a:rPr>
                        <a:t>Ability to transfer / transition to a rent to buy option in the future.</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rowSpan="2">
                  <a:txBody>
                    <a:bodyPr/>
                    <a:lstStyle/>
                    <a:p>
                      <a:pPr marL="342900" lvl="0" indent="-342900">
                        <a:lnSpc>
                          <a:spcPct val="107000"/>
                        </a:lnSpc>
                        <a:buFont typeface="Symbol" panose="05050102010706020507" pitchFamily="18" charset="2"/>
                        <a:buChar char=""/>
                      </a:pPr>
                      <a:r>
                        <a:rPr lang="en-NZ" sz="1100">
                          <a:effectLst/>
                        </a:rPr>
                        <a:t>Whai Kāinga Whai Oranga funding for Māori Led Housing Initiatives.</a:t>
                      </a:r>
                    </a:p>
                    <a:p>
                      <a:pPr marL="342900" lvl="0" indent="-342900">
                        <a:lnSpc>
                          <a:spcPct val="107000"/>
                        </a:lnSpc>
                        <a:buFont typeface="Symbol" panose="05050102010706020507" pitchFamily="18" charset="2"/>
                        <a:buChar char=""/>
                      </a:pPr>
                      <a:r>
                        <a:rPr lang="en-NZ" sz="1100">
                          <a:effectLst/>
                        </a:rPr>
                        <a:t>Kāinga Ora Build Own Operate Model for infrastructure (provision made for owner allocations).</a:t>
                      </a:r>
                    </a:p>
                    <a:p>
                      <a:pPr marL="342900" lvl="0" indent="-342900">
                        <a:lnSpc>
                          <a:spcPct val="107000"/>
                        </a:lnSpc>
                        <a:buFont typeface="Symbol" panose="05050102010706020507" pitchFamily="18" charset="2"/>
                        <a:buChar char=""/>
                      </a:pPr>
                      <a:r>
                        <a:rPr lang="en-NZ" sz="1100">
                          <a:effectLst/>
                        </a:rPr>
                        <a:t>Accommodation Supplement - MSD</a:t>
                      </a:r>
                    </a:p>
                    <a:p>
                      <a:pPr marL="342900" lvl="0" indent="-342900">
                        <a:lnSpc>
                          <a:spcPct val="107000"/>
                        </a:lnSpc>
                        <a:spcAft>
                          <a:spcPts val="800"/>
                        </a:spcAft>
                        <a:buFont typeface="Symbol" panose="05050102010706020507" pitchFamily="18" charset="2"/>
                        <a:buChar char=""/>
                      </a:pPr>
                      <a:r>
                        <a:rPr lang="en-NZ" sz="1100">
                          <a:effectLst/>
                        </a:rPr>
                        <a:t>MSD IRRS/capacity contracts for long term public housing outcomes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extLst>
                  <a:ext uri="{0D108BD9-81ED-4DB2-BD59-A6C34878D82A}">
                    <a16:rowId xmlns:a16="http://schemas.microsoft.com/office/drawing/2014/main" val="10004"/>
                  </a:ext>
                </a:extLst>
              </a:tr>
              <a:tr h="538099">
                <a:tc>
                  <a:txBody>
                    <a:bodyPr/>
                    <a:lstStyle/>
                    <a:p>
                      <a:pPr>
                        <a:lnSpc>
                          <a:spcPct val="107000"/>
                        </a:lnSpc>
                        <a:spcAft>
                          <a:spcPts val="800"/>
                        </a:spcAft>
                      </a:pPr>
                      <a:r>
                        <a:rPr lang="en-NZ" sz="1100">
                          <a:effectLst/>
                        </a:rPr>
                        <a:t>5</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a:lnSpc>
                          <a:spcPct val="107000"/>
                        </a:lnSpc>
                        <a:spcAft>
                          <a:spcPts val="800"/>
                        </a:spcAft>
                      </a:pPr>
                      <a:r>
                        <a:rPr lang="en-NZ" sz="1100">
                          <a:effectLst/>
                        </a:rPr>
                        <a:t>Owner on a disability pension needing affordable rental housing with security of tenure.</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marL="342900" lvl="0" indent="-342900">
                        <a:lnSpc>
                          <a:spcPct val="107000"/>
                        </a:lnSpc>
                        <a:spcAft>
                          <a:spcPts val="800"/>
                        </a:spcAft>
                        <a:buFont typeface="Symbol" panose="05050102010706020507" pitchFamily="18" charset="2"/>
                        <a:buChar char=""/>
                      </a:pPr>
                      <a:r>
                        <a:rPr lang="en-NZ" sz="1100">
                          <a:effectLst/>
                        </a:rPr>
                        <a:t>Community Hosing Trust (CHT); either fully Trust owned and operated or a JV with an established CHT.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vMerge="1">
                  <a:txBody>
                    <a:bodyPr/>
                    <a:lstStyle/>
                    <a:p>
                      <a:endParaRPr lang="en-NZ"/>
                    </a:p>
                  </a:txBody>
                  <a:tcPr/>
                </a:tc>
                <a:extLst>
                  <a:ext uri="{0D108BD9-81ED-4DB2-BD59-A6C34878D82A}">
                    <a16:rowId xmlns:a16="http://schemas.microsoft.com/office/drawing/2014/main" val="10005"/>
                  </a:ext>
                </a:extLst>
              </a:tr>
              <a:tr h="559136">
                <a:tc>
                  <a:txBody>
                    <a:bodyPr/>
                    <a:lstStyle/>
                    <a:p>
                      <a:pPr>
                        <a:lnSpc>
                          <a:spcPct val="107000"/>
                        </a:lnSpc>
                        <a:spcAft>
                          <a:spcPts val="800"/>
                        </a:spcAft>
                      </a:pPr>
                      <a:r>
                        <a:rPr lang="en-NZ" sz="1100">
                          <a:effectLst/>
                        </a:rPr>
                        <a:t>6</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a:lnSpc>
                          <a:spcPct val="107000"/>
                        </a:lnSpc>
                        <a:spcAft>
                          <a:spcPts val="800"/>
                        </a:spcAft>
                      </a:pPr>
                      <a:r>
                        <a:rPr lang="en-NZ" sz="1100">
                          <a:effectLst/>
                        </a:rPr>
                        <a:t>Elderly owner wanting an affordable unit in a community of elderly residents.</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marL="342900" lvl="0" indent="-342900">
                        <a:lnSpc>
                          <a:spcPct val="107000"/>
                        </a:lnSpc>
                        <a:buFont typeface="Symbol" panose="05050102010706020507" pitchFamily="18" charset="2"/>
                        <a:buChar char=""/>
                      </a:pPr>
                      <a:r>
                        <a:rPr lang="en-NZ" sz="1100">
                          <a:effectLst/>
                        </a:rPr>
                        <a:t>Kaumatua Village / Papakāinga concept with houses and land owned by a Trust managed housing entity. Trust rental subsidies to be explored. </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marL="342900" lvl="0" indent="-342900">
                        <a:lnSpc>
                          <a:spcPct val="107000"/>
                        </a:lnSpc>
                        <a:buFont typeface="Symbol" panose="05050102010706020507" pitchFamily="18" charset="2"/>
                        <a:buChar char=""/>
                      </a:pPr>
                      <a:r>
                        <a:rPr lang="en-NZ" sz="1100">
                          <a:effectLst/>
                        </a:rPr>
                        <a:t>Whai Kāinga Whai Oranga funding for Māori Led Housing Initiatives.</a:t>
                      </a:r>
                    </a:p>
                    <a:p>
                      <a:pPr marL="342900" lvl="0" indent="-342900">
                        <a:lnSpc>
                          <a:spcPct val="107000"/>
                        </a:lnSpc>
                        <a:spcAft>
                          <a:spcPts val="800"/>
                        </a:spcAft>
                        <a:buFont typeface="Symbol" panose="05050102010706020507" pitchFamily="18" charset="2"/>
                        <a:buChar char=""/>
                      </a:pPr>
                      <a:r>
                        <a:rPr lang="en-NZ" sz="1100">
                          <a:effectLst/>
                        </a:rPr>
                        <a:t>Te Puni Kōkiri Papakāinga funding grants and support</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extLst>
                  <a:ext uri="{0D108BD9-81ED-4DB2-BD59-A6C34878D82A}">
                    <a16:rowId xmlns:a16="http://schemas.microsoft.com/office/drawing/2014/main" val="10006"/>
                  </a:ext>
                </a:extLst>
              </a:tr>
              <a:tr h="709530">
                <a:tc>
                  <a:txBody>
                    <a:bodyPr/>
                    <a:lstStyle/>
                    <a:p>
                      <a:pPr>
                        <a:lnSpc>
                          <a:spcPct val="107000"/>
                        </a:lnSpc>
                        <a:spcAft>
                          <a:spcPts val="800"/>
                        </a:spcAft>
                      </a:pPr>
                      <a:r>
                        <a:rPr lang="en-NZ" sz="1100">
                          <a:effectLst/>
                        </a:rPr>
                        <a:t>7</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a:lnSpc>
                          <a:spcPct val="107000"/>
                        </a:lnSpc>
                        <a:spcAft>
                          <a:spcPts val="800"/>
                        </a:spcAft>
                      </a:pPr>
                      <a:r>
                        <a:rPr lang="en-NZ" sz="1100">
                          <a:effectLst/>
                        </a:rPr>
                        <a:t>Owner moving to Pāpāmoa for work with no support or savings; looking for subsidised housing so they can work in the area and save to transition into more permanent housing.</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marL="342900" lvl="0" indent="-342900">
                        <a:lnSpc>
                          <a:spcPct val="107000"/>
                        </a:lnSpc>
                        <a:buFont typeface="Symbol" panose="05050102010706020507" pitchFamily="18" charset="2"/>
                        <a:buChar char=""/>
                      </a:pPr>
                      <a:r>
                        <a:rPr lang="en-NZ" sz="1100">
                          <a:effectLst/>
                        </a:rPr>
                        <a:t>Transitional Housing; subsidised by Kāinga Ora.</a:t>
                      </a:r>
                      <a:endParaRPr lang="en-NZ" sz="110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tc>
                  <a:txBody>
                    <a:bodyPr/>
                    <a:lstStyle/>
                    <a:p>
                      <a:pPr marL="342900" lvl="0" indent="-342900">
                        <a:lnSpc>
                          <a:spcPct val="107000"/>
                        </a:lnSpc>
                        <a:buFont typeface="Symbol" panose="05050102010706020507" pitchFamily="18" charset="2"/>
                        <a:buChar char=""/>
                      </a:pPr>
                      <a:r>
                        <a:rPr lang="en-NZ" sz="1100" dirty="0" err="1">
                          <a:effectLst/>
                        </a:rPr>
                        <a:t>Whai</a:t>
                      </a:r>
                      <a:r>
                        <a:rPr lang="en-NZ" sz="1100" dirty="0">
                          <a:effectLst/>
                        </a:rPr>
                        <a:t> Kāinga </a:t>
                      </a:r>
                      <a:r>
                        <a:rPr lang="en-NZ" sz="1100" dirty="0" err="1">
                          <a:effectLst/>
                        </a:rPr>
                        <a:t>Whai</a:t>
                      </a:r>
                      <a:r>
                        <a:rPr lang="en-NZ" sz="1100" dirty="0">
                          <a:effectLst/>
                        </a:rPr>
                        <a:t> </a:t>
                      </a:r>
                      <a:r>
                        <a:rPr lang="en-NZ" sz="1100" dirty="0" err="1">
                          <a:effectLst/>
                        </a:rPr>
                        <a:t>Oranga</a:t>
                      </a:r>
                      <a:r>
                        <a:rPr lang="en-NZ" sz="1100" dirty="0">
                          <a:effectLst/>
                        </a:rPr>
                        <a:t> funding for Māori Led Housing Initiatives.</a:t>
                      </a:r>
                    </a:p>
                    <a:p>
                      <a:pPr marL="342900" lvl="0" indent="-342900">
                        <a:lnSpc>
                          <a:spcPct val="107000"/>
                        </a:lnSpc>
                        <a:spcAft>
                          <a:spcPts val="800"/>
                        </a:spcAft>
                        <a:buFont typeface="Symbol" panose="05050102010706020507" pitchFamily="18" charset="2"/>
                        <a:buChar char=""/>
                      </a:pPr>
                      <a:r>
                        <a:rPr lang="en-NZ" sz="1100" dirty="0">
                          <a:effectLst/>
                        </a:rPr>
                        <a:t>Kāinga Ora Transitional Housing </a:t>
                      </a:r>
                      <a:r>
                        <a:rPr lang="en-NZ" sz="1100" dirty="0" err="1">
                          <a:effectLst/>
                        </a:rPr>
                        <a:t>Iniatiative</a:t>
                      </a:r>
                      <a:r>
                        <a:rPr lang="en-NZ" sz="1100" dirty="0">
                          <a:effectLst/>
                        </a:rPr>
                        <a:t>.</a:t>
                      </a:r>
                      <a:endParaRPr lang="en-NZ"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9542" marR="49542"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505053A0-56B4-48BA-B4D4-2B8161863BCE}"/>
              </a:ext>
            </a:extLst>
          </p:cNvPr>
          <p:cNvSpPr>
            <a:spLocks noGrp="1" noChangeArrowheads="1"/>
          </p:cNvSpPr>
          <p:nvPr>
            <p:ph type="title"/>
          </p:nvPr>
        </p:nvSpPr>
        <p:spPr>
          <a:xfrm>
            <a:off x="838200" y="663575"/>
            <a:ext cx="10515600" cy="695325"/>
          </a:xfrm>
        </p:spPr>
        <p:txBody>
          <a:bodyPr/>
          <a:lstStyle/>
          <a:p>
            <a:r>
              <a:rPr lang="en-US" altLang="en-US"/>
              <a:t> </a:t>
            </a:r>
            <a:r>
              <a:rPr lang="en-US" altLang="en-US" sz="4000">
                <a:solidFill>
                  <a:srgbClr val="6D2929"/>
                </a:solidFill>
              </a:rPr>
              <a:t>Housing for Owners:</a:t>
            </a:r>
          </a:p>
        </p:txBody>
      </p:sp>
      <p:pic>
        <p:nvPicPr>
          <p:cNvPr id="60418" name="Picture 4" descr="Decorative Panel - Te Tukutuku">
            <a:extLst>
              <a:ext uri="{FF2B5EF4-FFF2-40B4-BE49-F238E27FC236}">
                <a16:creationId xmlns:a16="http://schemas.microsoft.com/office/drawing/2014/main" id="{94D34B40-A356-46F3-82E6-A7959DBD4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19" name="Picture 4" descr="Decorative Panel - Te Tukutuku">
            <a:extLst>
              <a:ext uri="{FF2B5EF4-FFF2-40B4-BE49-F238E27FC236}">
                <a16:creationId xmlns:a16="http://schemas.microsoft.com/office/drawing/2014/main" id="{D098882B-8DEB-4340-A671-E7CCB6FF4E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CECBFC3D-A3A3-4554-BAC9-6A26F5B3D362}"/>
              </a:ext>
            </a:extLst>
          </p:cNvPr>
          <p:cNvSpPr txBox="1">
            <a:spLocks/>
          </p:cNvSpPr>
          <p:nvPr/>
        </p:nvSpPr>
        <p:spPr>
          <a:xfrm>
            <a:off x="838200" y="1741488"/>
            <a:ext cx="10515600" cy="382270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107000"/>
              </a:lnSpc>
              <a:spcAft>
                <a:spcPts val="0"/>
              </a:spcAft>
              <a:buFont typeface="+mj-lt"/>
              <a:buAutoNum type="arabicPeriod"/>
              <a:defRPr/>
            </a:pPr>
            <a:r>
              <a:rPr lang="mi-NZ" sz="2000" b="1" dirty="0">
                <a:solidFill>
                  <a:schemeClr val="tx1"/>
                </a:solidFill>
                <a:ea typeface="Calibri" panose="020F0502020204030204" pitchFamily="34" charset="0"/>
                <a:cs typeface="Times New Roman" panose="02020603050405020304" pitchFamily="18" charset="0"/>
              </a:rPr>
              <a:t>Build Own Operate Transfer Model </a:t>
            </a:r>
            <a:r>
              <a:rPr lang="mi-NZ" sz="2000" dirty="0">
                <a:solidFill>
                  <a:schemeClr val="tx1"/>
                </a:solidFill>
                <a:ea typeface="Calibri" panose="020F0502020204030204" pitchFamily="34" charset="0"/>
                <a:cs typeface="Times New Roman" panose="02020603050405020304" pitchFamily="18" charset="0"/>
              </a:rPr>
              <a:t>– Kāinga Ora (KO) build, own and operate affordable rental properties that cater for beneficial owners and the wider community on leasehold land, which is returned after a period of up to 25 years.</a:t>
            </a:r>
          </a:p>
          <a:p>
            <a:pPr marL="900113" indent="-360363">
              <a:lnSpc>
                <a:spcPct val="107000"/>
              </a:lnSpc>
              <a:defRPr/>
            </a:pPr>
            <a:r>
              <a:rPr lang="mi-NZ" sz="2000" dirty="0">
                <a:solidFill>
                  <a:schemeClr val="tx1"/>
                </a:solidFill>
                <a:ea typeface="Calibri" panose="020F0502020204030204" pitchFamily="34" charset="0"/>
                <a:cs typeface="Times New Roman" panose="02020603050405020304" pitchFamily="18" charset="0"/>
              </a:rPr>
              <a:t>KO would be interested to explore a range of housing provision including social housing, affordable rental, shared equity/progressive home ownership schemes</a:t>
            </a:r>
          </a:p>
          <a:p>
            <a:pPr marL="900113" indent="-360363">
              <a:lnSpc>
                <a:spcPct val="107000"/>
              </a:lnSpc>
              <a:spcBef>
                <a:spcPts val="0"/>
              </a:spcBef>
              <a:defRPr/>
            </a:pPr>
            <a:r>
              <a:rPr lang="mi-NZ" sz="2000" dirty="0">
                <a:solidFill>
                  <a:schemeClr val="tx1"/>
                </a:solidFill>
                <a:ea typeface="Calibri" panose="020F0502020204030204" pitchFamily="34" charset="0"/>
                <a:cs typeface="Times New Roman" panose="02020603050405020304" pitchFamily="18" charset="0"/>
              </a:rPr>
              <a:t>Possible structres include a BOOT type arrangment, a Joint Venture or similar – based around long term reversion to TK14 and underlying ownership of land remaining with TK14</a:t>
            </a:r>
          </a:p>
          <a:p>
            <a:pPr marL="900113" indent="-360363">
              <a:lnSpc>
                <a:spcPct val="107000"/>
              </a:lnSpc>
              <a:spcBef>
                <a:spcPts val="0"/>
              </a:spcBef>
              <a:defRPr/>
            </a:pPr>
            <a:r>
              <a:rPr lang="mi-NZ" sz="2000" dirty="0">
                <a:solidFill>
                  <a:schemeClr val="tx1"/>
                </a:solidFill>
                <a:ea typeface="Calibri" panose="020F0502020204030204" pitchFamily="34" charset="0"/>
                <a:cs typeface="Times New Roman" panose="02020603050405020304" pitchFamily="18" charset="0"/>
              </a:rPr>
              <a:t>”The numbers would need to make sense”</a:t>
            </a:r>
            <a:endParaRPr lang="en-NZ" sz="2000" dirty="0">
              <a:solidFill>
                <a:schemeClr val="tx1"/>
              </a:solidFill>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1EFBBC5-4348-46BC-8D36-7B860BF69190}"/>
              </a:ext>
            </a:extLst>
          </p:cNvPr>
          <p:cNvSpPr txBox="1"/>
          <p:nvPr/>
        </p:nvSpPr>
        <p:spPr>
          <a:xfrm>
            <a:off x="1046163" y="1293813"/>
            <a:ext cx="10515600" cy="400050"/>
          </a:xfrm>
          <a:prstGeom prst="rect">
            <a:avLst/>
          </a:prstGeom>
          <a:noFill/>
        </p:spPr>
        <p:txBody>
          <a:bodyPr>
            <a:spAutoFit/>
          </a:bodyPr>
          <a:lstStyle/>
          <a:p>
            <a:pPr>
              <a:defRPr/>
            </a:pPr>
            <a:r>
              <a:rPr lang="en-NZ" sz="2000" b="1" dirty="0">
                <a:latin typeface="+mn-lt"/>
              </a:rPr>
              <a:t>Identified Options Background: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a:extLst>
              <a:ext uri="{FF2B5EF4-FFF2-40B4-BE49-F238E27FC236}">
                <a16:creationId xmlns:a16="http://schemas.microsoft.com/office/drawing/2014/main" id="{B0978223-B882-449D-A65C-5646EA7548BE}"/>
              </a:ext>
            </a:extLst>
          </p:cNvPr>
          <p:cNvSpPr>
            <a:spLocks noGrp="1" noChangeArrowheads="1"/>
          </p:cNvSpPr>
          <p:nvPr>
            <p:ph type="title"/>
          </p:nvPr>
        </p:nvSpPr>
        <p:spPr>
          <a:xfrm>
            <a:off x="838200" y="369888"/>
            <a:ext cx="10515600" cy="1268412"/>
          </a:xfrm>
        </p:spPr>
        <p:txBody>
          <a:bodyPr/>
          <a:lstStyle/>
          <a:p>
            <a:r>
              <a:rPr lang="en-US" altLang="en-US"/>
              <a:t> </a:t>
            </a:r>
            <a:r>
              <a:rPr lang="en-US" altLang="en-US" sz="4000">
                <a:solidFill>
                  <a:srgbClr val="6D2929"/>
                </a:solidFill>
              </a:rPr>
              <a:t>Housing for Owners:</a:t>
            </a:r>
          </a:p>
        </p:txBody>
      </p:sp>
      <p:pic>
        <p:nvPicPr>
          <p:cNvPr id="62466" name="Picture 4" descr="Decorative Panel - Te Tukutuku">
            <a:extLst>
              <a:ext uri="{FF2B5EF4-FFF2-40B4-BE49-F238E27FC236}">
                <a16:creationId xmlns:a16="http://schemas.microsoft.com/office/drawing/2014/main" id="{6F8A66DE-0889-4CE6-B3A2-B515B62B6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4" descr="Decorative Panel - Te Tukutuku">
            <a:extLst>
              <a:ext uri="{FF2B5EF4-FFF2-40B4-BE49-F238E27FC236}">
                <a16:creationId xmlns:a16="http://schemas.microsoft.com/office/drawing/2014/main" id="{53D95BFC-2552-4132-A4C2-AA31DAAB21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3556F1B1-4068-4D51-A030-637F922D04DA}"/>
              </a:ext>
            </a:extLst>
          </p:cNvPr>
          <p:cNvSpPr txBox="1">
            <a:spLocks/>
          </p:cNvSpPr>
          <p:nvPr/>
        </p:nvSpPr>
        <p:spPr>
          <a:xfrm>
            <a:off x="838200" y="1517650"/>
            <a:ext cx="10515600" cy="4832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107000"/>
              </a:lnSpc>
              <a:spcAft>
                <a:spcPts val="0"/>
              </a:spcAft>
              <a:buFont typeface="+mj-lt"/>
              <a:buAutoNum type="arabicPeriod" startAt="2"/>
              <a:defRPr/>
            </a:pPr>
            <a:r>
              <a:rPr lang="mi-NZ" sz="2000" b="1" dirty="0">
                <a:solidFill>
                  <a:schemeClr val="tx1"/>
                </a:solidFill>
                <a:ea typeface="Calibri" panose="020F0502020204030204" pitchFamily="34" charset="0"/>
                <a:cs typeface="Times New Roman" panose="02020603050405020304" pitchFamily="18" charset="0"/>
              </a:rPr>
              <a:t>Build to Own Housing </a:t>
            </a:r>
            <a:r>
              <a:rPr lang="mi-NZ" sz="2000" dirty="0">
                <a:solidFill>
                  <a:schemeClr val="tx1"/>
                </a:solidFill>
                <a:ea typeface="Calibri" panose="020F0502020204030204" pitchFamily="34" charset="0"/>
                <a:cs typeface="Times New Roman" panose="02020603050405020304" pitchFamily="18" charset="0"/>
              </a:rPr>
              <a:t>– This would likely be on a shared equity basis guaranteed by Kāinga Ora and the Tumu Kaituna 14 Trust and provided for through the Progressive Home Ownership Fund.</a:t>
            </a:r>
          </a:p>
          <a:p>
            <a:pPr marL="1079500" indent="-539750">
              <a:lnSpc>
                <a:spcPct val="107000"/>
              </a:lnSpc>
              <a:spcBef>
                <a:spcPts val="0"/>
              </a:spcBef>
              <a:defRPr/>
            </a:pPr>
            <a:r>
              <a:rPr lang="mi-NZ" sz="2000" dirty="0">
                <a:solidFill>
                  <a:schemeClr val="tx1"/>
                </a:solidFill>
                <a:ea typeface="Calibri" panose="020F0502020204030204" pitchFamily="34" charset="0"/>
                <a:cs typeface="Times New Roman" panose="02020603050405020304" pitchFamily="18" charset="0"/>
              </a:rPr>
              <a:t>Examples include</a:t>
            </a:r>
          </a:p>
          <a:p>
            <a:pPr marL="1798638" lvl="1" indent="-628650">
              <a:lnSpc>
                <a:spcPct val="107000"/>
              </a:lnSpc>
              <a:buFont typeface="Wingdings" panose="05000000000000000000" pitchFamily="2" charset="2"/>
              <a:buChar char="Ø"/>
              <a:defRPr/>
            </a:pPr>
            <a:r>
              <a:rPr lang="mi-NZ" sz="2000" dirty="0">
                <a:solidFill>
                  <a:schemeClr val="tx1"/>
                </a:solidFill>
                <a:ea typeface="Calibri" panose="020F0502020204030204" pitchFamily="34" charset="0"/>
                <a:cs typeface="Times New Roman" panose="02020603050405020304" pitchFamily="18" charset="0"/>
              </a:rPr>
              <a:t>NZ Housing Foundation</a:t>
            </a:r>
          </a:p>
          <a:p>
            <a:pPr marL="1798638" lvl="1" indent="-628650">
              <a:lnSpc>
                <a:spcPct val="107000"/>
              </a:lnSpc>
              <a:buFont typeface="Wingdings" panose="05000000000000000000" pitchFamily="2" charset="2"/>
              <a:buChar char="Ø"/>
              <a:defRPr/>
            </a:pPr>
            <a:r>
              <a:rPr lang="mi-NZ" sz="2000" dirty="0">
                <a:solidFill>
                  <a:schemeClr val="tx1"/>
                </a:solidFill>
                <a:ea typeface="Calibri" panose="020F0502020204030204" pitchFamily="34" charset="0"/>
                <a:cs typeface="Times New Roman" panose="02020603050405020304" pitchFamily="18" charset="0"/>
              </a:rPr>
              <a:t>Manawa PHO Limited (Nga Potiki a Tamaphore Trust housing arm)</a:t>
            </a:r>
          </a:p>
          <a:p>
            <a:pPr marL="1798638" lvl="1" indent="-628650">
              <a:lnSpc>
                <a:spcPct val="107000"/>
              </a:lnSpc>
              <a:buFont typeface="Wingdings" panose="05000000000000000000" pitchFamily="2" charset="2"/>
              <a:buChar char="Ø"/>
              <a:defRPr/>
            </a:pPr>
            <a:r>
              <a:rPr lang="mi-NZ" sz="2000" dirty="0">
                <a:solidFill>
                  <a:schemeClr val="tx1"/>
                </a:solidFill>
                <a:ea typeface="Calibri" panose="020F0502020204030204" pitchFamily="34" charset="0"/>
                <a:cs typeface="Times New Roman" panose="02020603050405020304" pitchFamily="18" charset="0"/>
              </a:rPr>
              <a:t>Tamaki Regeneration – Shared Home Ownership Scheme</a:t>
            </a:r>
          </a:p>
          <a:p>
            <a:pPr marL="1079500" indent="-539750">
              <a:lnSpc>
                <a:spcPct val="107000"/>
              </a:lnSpc>
              <a:spcBef>
                <a:spcPts val="0"/>
              </a:spcBef>
              <a:defRPr/>
            </a:pPr>
            <a:r>
              <a:rPr lang="mi-NZ" sz="2000" dirty="0">
                <a:solidFill>
                  <a:schemeClr val="tx1"/>
                </a:solidFill>
                <a:ea typeface="Calibri" panose="020F0502020204030204" pitchFamily="34" charset="0"/>
                <a:cs typeface="Times New Roman" panose="02020603050405020304" pitchFamily="18" charset="0"/>
              </a:rPr>
              <a:t>Potential Funding to support a PHO scheme available through Hud PHO Fund - </a:t>
            </a:r>
            <a:r>
              <a:rPr lang="en-NZ" sz="2000" dirty="0" err="1">
                <a:solidFill>
                  <a:schemeClr val="tx1"/>
                </a:solidFill>
              </a:rPr>
              <a:t>Te</a:t>
            </a:r>
            <a:r>
              <a:rPr lang="en-NZ" sz="2000" dirty="0">
                <a:solidFill>
                  <a:schemeClr val="tx1"/>
                </a:solidFill>
              </a:rPr>
              <a:t> Au </a:t>
            </a:r>
            <a:r>
              <a:rPr lang="en-NZ" sz="2000" dirty="0" err="1">
                <a:solidFill>
                  <a:schemeClr val="tx1"/>
                </a:solidFill>
              </a:rPr>
              <a:t>Taketake</a:t>
            </a:r>
            <a:r>
              <a:rPr lang="en-NZ" sz="2000" dirty="0">
                <a:solidFill>
                  <a:schemeClr val="tx1"/>
                </a:solidFill>
              </a:rPr>
              <a:t> is the pathway for Iwi and Māori organisations to access the Progressive Home Ownership Fund.</a:t>
            </a:r>
          </a:p>
          <a:p>
            <a:pPr marL="1079500" indent="-539750">
              <a:lnSpc>
                <a:spcPct val="107000"/>
              </a:lnSpc>
              <a:spcBef>
                <a:spcPts val="0"/>
              </a:spcBef>
              <a:defRPr/>
            </a:pPr>
            <a:r>
              <a:rPr lang="en-NZ" sz="2000" dirty="0">
                <a:solidFill>
                  <a:schemeClr val="tx1"/>
                </a:solidFill>
                <a:ea typeface="Calibri" panose="020F0502020204030204" pitchFamily="34" charset="0"/>
                <a:cs typeface="Times New Roman" panose="02020603050405020304" pitchFamily="18" charset="0"/>
              </a:rPr>
              <a:t>Could also provide for owners to own a home on TK14 leasehold land – models exist, mortgage funding available via main banks (Westpac)</a:t>
            </a:r>
          </a:p>
          <a:p>
            <a:pPr marL="1079500" indent="-539750">
              <a:lnSpc>
                <a:spcPct val="107000"/>
              </a:lnSpc>
              <a:spcBef>
                <a:spcPts val="0"/>
              </a:spcBef>
              <a:defRPr/>
            </a:pPr>
            <a:r>
              <a:rPr lang="en-NZ" sz="2000" dirty="0">
                <a:solidFill>
                  <a:schemeClr val="tx1"/>
                </a:solidFill>
                <a:ea typeface="Calibri" panose="020F0502020204030204" pitchFamily="34" charset="0"/>
                <a:cs typeface="Times New Roman" panose="02020603050405020304" pitchFamily="18" charset="0"/>
              </a:rPr>
              <a:t>Rent to own and other variants are also possible - NZ Housing Foundation example</a:t>
            </a:r>
            <a:endParaRPr lang="mi-NZ" sz="2000" dirty="0">
              <a:solidFill>
                <a:schemeClr val="tx1"/>
              </a:solidFill>
              <a:ea typeface="Calibri" panose="020F0502020204030204" pitchFamily="34" charset="0"/>
              <a:cs typeface="Times New Roman" panose="02020603050405020304" pitchFamily="18" charset="0"/>
            </a:endParaRPr>
          </a:p>
          <a:p>
            <a:pPr marL="457200" indent="-457200" fontAlgn="auto">
              <a:lnSpc>
                <a:spcPct val="107000"/>
              </a:lnSpc>
              <a:spcAft>
                <a:spcPts val="0"/>
              </a:spcAft>
              <a:buFont typeface="+mj-lt"/>
              <a:buAutoNum type="arabicPeriod" startAt="2"/>
              <a:defRPr/>
            </a:pPr>
            <a:endParaRPr lang="mi-NZ" sz="2000" dirty="0">
              <a:solidFill>
                <a:schemeClr val="tx1"/>
              </a:solidFill>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a:extLst>
              <a:ext uri="{FF2B5EF4-FFF2-40B4-BE49-F238E27FC236}">
                <a16:creationId xmlns:a16="http://schemas.microsoft.com/office/drawing/2014/main" id="{E8752CDD-12B5-4C79-809A-2733DFDE77D9}"/>
              </a:ext>
            </a:extLst>
          </p:cNvPr>
          <p:cNvSpPr>
            <a:spLocks noGrp="1" noChangeArrowheads="1"/>
          </p:cNvSpPr>
          <p:nvPr>
            <p:ph type="title"/>
          </p:nvPr>
        </p:nvSpPr>
        <p:spPr>
          <a:xfrm>
            <a:off x="838200" y="369888"/>
            <a:ext cx="10515600" cy="1268412"/>
          </a:xfrm>
        </p:spPr>
        <p:txBody>
          <a:bodyPr/>
          <a:lstStyle/>
          <a:p>
            <a:r>
              <a:rPr lang="en-US" altLang="en-US"/>
              <a:t> </a:t>
            </a:r>
            <a:r>
              <a:rPr lang="en-US" altLang="en-US" sz="4000">
                <a:solidFill>
                  <a:srgbClr val="6D2929"/>
                </a:solidFill>
              </a:rPr>
              <a:t>Housing for Owners:</a:t>
            </a:r>
            <a:endParaRPr lang="en-US" altLang="en-US" sz="4000"/>
          </a:p>
        </p:txBody>
      </p:sp>
      <p:pic>
        <p:nvPicPr>
          <p:cNvPr id="64514" name="Picture 4" descr="Decorative Panel - Te Tukutuku">
            <a:extLst>
              <a:ext uri="{FF2B5EF4-FFF2-40B4-BE49-F238E27FC236}">
                <a16:creationId xmlns:a16="http://schemas.microsoft.com/office/drawing/2014/main" id="{102ECD1C-91E9-43E4-9DA3-27992D6D4B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4" descr="Decorative Panel - Te Tukutuku">
            <a:extLst>
              <a:ext uri="{FF2B5EF4-FFF2-40B4-BE49-F238E27FC236}">
                <a16:creationId xmlns:a16="http://schemas.microsoft.com/office/drawing/2014/main" id="{E5A518A3-719F-43D3-A399-97D187BE7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B312B6E2-9706-4961-907E-FF45DA91A498}"/>
              </a:ext>
            </a:extLst>
          </p:cNvPr>
          <p:cNvSpPr txBox="1">
            <a:spLocks/>
          </p:cNvSpPr>
          <p:nvPr/>
        </p:nvSpPr>
        <p:spPr>
          <a:xfrm>
            <a:off x="838200" y="1517650"/>
            <a:ext cx="10515600" cy="4557713"/>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107000"/>
              </a:lnSpc>
              <a:spcAft>
                <a:spcPts val="0"/>
              </a:spcAft>
              <a:buFont typeface="+mj-lt"/>
              <a:buAutoNum type="arabicPeriod" startAt="3"/>
              <a:defRPr/>
            </a:pPr>
            <a:r>
              <a:rPr lang="mi-NZ" sz="2000" b="1" dirty="0">
                <a:solidFill>
                  <a:schemeClr val="tx1"/>
                </a:solidFill>
                <a:ea typeface="Calibri" panose="020F0502020204030204" pitchFamily="34" charset="0"/>
                <a:cs typeface="Times New Roman" panose="02020603050405020304" pitchFamily="18" charset="0"/>
              </a:rPr>
              <a:t>Community Housing </a:t>
            </a:r>
            <a:r>
              <a:rPr lang="mi-NZ" sz="2000" dirty="0">
                <a:solidFill>
                  <a:schemeClr val="tx1"/>
                </a:solidFill>
                <a:ea typeface="Calibri" panose="020F0502020204030204" pitchFamily="34" charset="0"/>
                <a:cs typeface="Times New Roman" panose="02020603050405020304" pitchFamily="18" charset="0"/>
              </a:rPr>
              <a:t>– Establishing community housing development through a provider and our trust that would specifically cater to providing social and affordable rental accommodation for our owners and their whānau.</a:t>
            </a:r>
          </a:p>
          <a:p>
            <a:pPr marL="1079500" indent="-449263" fontAlgn="auto">
              <a:lnSpc>
                <a:spcPct val="100000"/>
              </a:lnSpc>
              <a:spcBef>
                <a:spcPts val="1200"/>
              </a:spcBef>
              <a:spcAft>
                <a:spcPts val="0"/>
              </a:spcAft>
              <a:buFont typeface="Arial" panose="020B0604020202020204" pitchFamily="34" charset="0"/>
              <a:buNone/>
              <a:defRPr/>
            </a:pPr>
            <a:r>
              <a:rPr lang="en-NZ" sz="2000" u="sng" dirty="0">
                <a:solidFill>
                  <a:schemeClr val="tx1"/>
                </a:solidFill>
                <a:ea typeface="Calibri" panose="020F0502020204030204" pitchFamily="34" charset="0"/>
                <a:cs typeface="Times New Roman" panose="02020603050405020304" pitchFamily="18" charset="0"/>
              </a:rPr>
              <a:t>Comments for discussion:</a:t>
            </a:r>
          </a:p>
          <a:p>
            <a:pPr marL="630238" indent="0" fontAlgn="auto">
              <a:lnSpc>
                <a:spcPct val="100000"/>
              </a:lnSpc>
              <a:spcBef>
                <a:spcPts val="0"/>
              </a:spcBef>
              <a:spcAft>
                <a:spcPts val="0"/>
              </a:spcAft>
              <a:buFont typeface="Arial" panose="020B0604020202020204" pitchFamily="34" charset="0"/>
              <a:buNone/>
              <a:defRPr/>
            </a:pPr>
            <a:r>
              <a:rPr lang="en-NZ" sz="2000" dirty="0">
                <a:solidFill>
                  <a:schemeClr val="tx1"/>
                </a:solidFill>
                <a:ea typeface="Calibri" panose="020F0502020204030204" pitchFamily="34" charset="0"/>
                <a:cs typeface="Times New Roman" panose="02020603050405020304" pitchFamily="18" charset="0"/>
              </a:rPr>
              <a:t>Trust could setup their own CHO to build and own quality housing stock to provide subsidised social or affordable (60%-&amp;70% of market) rental homes for families:</a:t>
            </a:r>
          </a:p>
          <a:p>
            <a:pPr marL="1079500" indent="-449263">
              <a:lnSpc>
                <a:spcPct val="100000"/>
              </a:lnSpc>
              <a:spcBef>
                <a:spcPts val="0"/>
              </a:spcBef>
              <a:defRPr/>
            </a:pPr>
            <a:r>
              <a:rPr lang="en-NZ" sz="2000" dirty="0">
                <a:solidFill>
                  <a:schemeClr val="tx1"/>
                </a:solidFill>
                <a:ea typeface="Calibri" panose="020F0502020204030204" pitchFamily="34" charset="0"/>
                <a:cs typeface="Times New Roman" panose="02020603050405020304" pitchFamily="18" charset="0"/>
              </a:rPr>
              <a:t>Locally Nga Potiki have successfully established the Manawa Community Housing Trust to do this.</a:t>
            </a:r>
          </a:p>
          <a:p>
            <a:pPr marL="1079500" indent="-449263">
              <a:lnSpc>
                <a:spcPct val="100000"/>
              </a:lnSpc>
              <a:spcBef>
                <a:spcPts val="0"/>
              </a:spcBef>
              <a:defRPr/>
            </a:pPr>
            <a:r>
              <a:rPr lang="en-NZ" sz="2000" dirty="0">
                <a:solidFill>
                  <a:schemeClr val="tx1"/>
                </a:solidFill>
                <a:ea typeface="Calibri" panose="020F0502020204030204" pitchFamily="34" charset="0"/>
                <a:cs typeface="Times New Roman" panose="02020603050405020304" pitchFamily="18" charset="0"/>
              </a:rPr>
              <a:t>Tamaki Regeneration established the Tamaki Housing Association. </a:t>
            </a:r>
          </a:p>
          <a:p>
            <a:pPr marL="1079500" indent="-449263">
              <a:lnSpc>
                <a:spcPct val="100000"/>
              </a:lnSpc>
              <a:spcBef>
                <a:spcPts val="0"/>
              </a:spcBef>
              <a:defRPr/>
            </a:pPr>
            <a:r>
              <a:rPr lang="en-NZ" sz="2000" dirty="0">
                <a:solidFill>
                  <a:schemeClr val="tx1"/>
                </a:solidFill>
                <a:ea typeface="Calibri" panose="020F0502020204030204" pitchFamily="34" charset="0"/>
                <a:cs typeface="Times New Roman" panose="02020603050405020304" pitchFamily="18" charset="0"/>
              </a:rPr>
              <a:t>A wide range of CHO’s throughout NZ that provide a range of Community Housing models.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a:extLst>
              <a:ext uri="{FF2B5EF4-FFF2-40B4-BE49-F238E27FC236}">
                <a16:creationId xmlns:a16="http://schemas.microsoft.com/office/drawing/2014/main" id="{24F4C9BC-E892-4814-8AFE-1CA48B43E195}"/>
              </a:ext>
            </a:extLst>
          </p:cNvPr>
          <p:cNvSpPr>
            <a:spLocks noGrp="1" noChangeArrowheads="1"/>
          </p:cNvSpPr>
          <p:nvPr>
            <p:ph type="title"/>
          </p:nvPr>
        </p:nvSpPr>
        <p:spPr>
          <a:xfrm>
            <a:off x="838200" y="369888"/>
            <a:ext cx="10515600" cy="1268412"/>
          </a:xfrm>
        </p:spPr>
        <p:txBody>
          <a:bodyPr/>
          <a:lstStyle/>
          <a:p>
            <a:r>
              <a:rPr lang="en-US" altLang="en-US"/>
              <a:t> </a:t>
            </a:r>
            <a:r>
              <a:rPr lang="en-US" altLang="en-US" sz="4000">
                <a:solidFill>
                  <a:srgbClr val="6D2929"/>
                </a:solidFill>
              </a:rPr>
              <a:t>Housing for Owners:</a:t>
            </a:r>
            <a:endParaRPr lang="en-US" altLang="en-US" sz="4000"/>
          </a:p>
        </p:txBody>
      </p:sp>
      <p:pic>
        <p:nvPicPr>
          <p:cNvPr id="66562" name="Picture 4" descr="Decorative Panel - Te Tukutuku">
            <a:extLst>
              <a:ext uri="{FF2B5EF4-FFF2-40B4-BE49-F238E27FC236}">
                <a16:creationId xmlns:a16="http://schemas.microsoft.com/office/drawing/2014/main" id="{052AF4D9-8CA5-41F8-BA3B-C9EB3C7B79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3" name="Picture 4" descr="Decorative Panel - Te Tukutuku">
            <a:extLst>
              <a:ext uri="{FF2B5EF4-FFF2-40B4-BE49-F238E27FC236}">
                <a16:creationId xmlns:a16="http://schemas.microsoft.com/office/drawing/2014/main" id="{CE7535DE-D469-49D7-BD38-AAA99E287F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0D7DC78E-FA78-4BB1-BF8D-25181A07C913}"/>
              </a:ext>
            </a:extLst>
          </p:cNvPr>
          <p:cNvSpPr txBox="1">
            <a:spLocks/>
          </p:cNvSpPr>
          <p:nvPr/>
        </p:nvSpPr>
        <p:spPr>
          <a:xfrm>
            <a:off x="838200" y="1517650"/>
            <a:ext cx="10515600" cy="382270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107000"/>
              </a:lnSpc>
              <a:spcAft>
                <a:spcPts val="800"/>
              </a:spcAft>
              <a:buFont typeface="+mj-lt"/>
              <a:buAutoNum type="arabicPeriod" startAt="4"/>
              <a:defRPr/>
            </a:pPr>
            <a:r>
              <a:rPr lang="mi-NZ" sz="2000" b="1" dirty="0">
                <a:solidFill>
                  <a:schemeClr val="tx1"/>
                </a:solidFill>
                <a:ea typeface="Calibri" panose="020F0502020204030204" pitchFamily="34" charset="0"/>
                <a:cs typeface="Times New Roman" panose="02020603050405020304" pitchFamily="18" charset="0"/>
              </a:rPr>
              <a:t>Transitional housing for our people without stable accommodation.</a:t>
            </a:r>
          </a:p>
          <a:p>
            <a:pPr marL="0" indent="0" fontAlgn="auto">
              <a:lnSpc>
                <a:spcPct val="100000"/>
              </a:lnSpc>
              <a:spcBef>
                <a:spcPts val="0"/>
              </a:spcBef>
              <a:spcAft>
                <a:spcPts val="0"/>
              </a:spcAft>
              <a:buFont typeface="Arial" panose="020B0604020202020204" pitchFamily="34" charset="0"/>
              <a:buNone/>
              <a:defRPr/>
            </a:pPr>
            <a:r>
              <a:rPr lang="mi-NZ" sz="2000" u="sng" dirty="0">
                <a:solidFill>
                  <a:schemeClr val="tx1"/>
                </a:solidFill>
                <a:ea typeface="Calibri" panose="020F0502020204030204" pitchFamily="34" charset="0"/>
                <a:cs typeface="Times New Roman" panose="02020603050405020304" pitchFamily="18" charset="0"/>
              </a:rPr>
              <a:t>Comments for Discussion</a:t>
            </a:r>
          </a:p>
          <a:p>
            <a:pPr marL="0" indent="0" fontAlgn="auto">
              <a:lnSpc>
                <a:spcPct val="100000"/>
              </a:lnSpc>
              <a:spcBef>
                <a:spcPts val="0"/>
              </a:spcBef>
              <a:spcAft>
                <a:spcPts val="0"/>
              </a:spcAft>
              <a:buFont typeface="Arial" panose="020B0604020202020204" pitchFamily="34" charset="0"/>
              <a:buNone/>
              <a:defRPr/>
            </a:pPr>
            <a:r>
              <a:rPr lang="en-NZ" sz="2000" dirty="0">
                <a:solidFill>
                  <a:schemeClr val="tx1"/>
                </a:solidFill>
                <a:ea typeface="Calibri" panose="020F0502020204030204" pitchFamily="34" charset="0"/>
                <a:cs typeface="Times New Roman" panose="02020603050405020304" pitchFamily="18" charset="0"/>
              </a:rPr>
              <a:t>KO are interested in partnering on this and are willing to provide the houses (preferably relocatable) which return to the Trust after an initial term of 5-10 years.</a:t>
            </a:r>
          </a:p>
          <a:p>
            <a:pPr>
              <a:lnSpc>
                <a:spcPct val="107000"/>
              </a:lnSpc>
              <a:spcBef>
                <a:spcPts val="0"/>
              </a:spcBef>
              <a:spcAft>
                <a:spcPts val="0"/>
              </a:spcAft>
              <a:defRPr/>
            </a:pPr>
            <a:r>
              <a:rPr lang="en-NZ" sz="2000" dirty="0">
                <a:solidFill>
                  <a:schemeClr val="tx1"/>
                </a:solidFill>
                <a:ea typeface="Calibri" panose="020F0502020204030204" pitchFamily="34" charset="0"/>
                <a:cs typeface="Times New Roman" panose="02020603050405020304" pitchFamily="18" charset="0"/>
              </a:rPr>
              <a:t>Enables affordable housing to be moved around the TK14 as the block is developed.</a:t>
            </a:r>
          </a:p>
          <a:p>
            <a:pPr>
              <a:lnSpc>
                <a:spcPct val="107000"/>
              </a:lnSpc>
              <a:spcBef>
                <a:spcPts val="0"/>
              </a:spcBef>
              <a:spcAft>
                <a:spcPts val="0"/>
              </a:spcAft>
              <a:defRPr/>
            </a:pPr>
            <a:r>
              <a:rPr lang="en-NZ" sz="2000" dirty="0">
                <a:solidFill>
                  <a:schemeClr val="tx1"/>
                </a:solidFill>
                <a:ea typeface="Calibri" panose="020F0502020204030204" pitchFamily="34" charset="0"/>
                <a:cs typeface="Times New Roman" panose="02020603050405020304" pitchFamily="18" charset="0"/>
              </a:rPr>
              <a:t>May contribute towards infrastructure development for permanent housing after transitional housing moved.</a:t>
            </a:r>
          </a:p>
          <a:p>
            <a:pPr>
              <a:lnSpc>
                <a:spcPct val="107000"/>
              </a:lnSpc>
              <a:spcBef>
                <a:spcPts val="0"/>
              </a:spcBef>
              <a:spcAft>
                <a:spcPts val="0"/>
              </a:spcAft>
              <a:defRPr/>
            </a:pPr>
            <a:r>
              <a:rPr lang="en-NZ" sz="2000" dirty="0">
                <a:solidFill>
                  <a:schemeClr val="tx1"/>
                </a:solidFill>
                <a:ea typeface="Calibri" panose="020F0502020204030204" pitchFamily="34" charset="0"/>
                <a:cs typeface="Times New Roman" panose="02020603050405020304" pitchFamily="18" charset="0"/>
              </a:rPr>
              <a:t>A pathway to a permanent home whether leased or owned.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3">
            <a:extLst>
              <a:ext uri="{FF2B5EF4-FFF2-40B4-BE49-F238E27FC236}">
                <a16:creationId xmlns:a16="http://schemas.microsoft.com/office/drawing/2014/main" id="{420D57C9-6B0D-4A9E-A106-101F224C6FB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16100"/>
            <a:ext cx="10515600" cy="4368800"/>
          </a:xfrm>
          <a:prstGeom prst="rect">
            <a:avLst/>
          </a:prstGeom>
          <a:noFill/>
          <a:extLst>
            <a:ext uri="{909E8E84-426E-40DD-AFC4-6F175D3DCCD1}">
              <a14:hiddenFill xmlns:a14="http://schemas.microsoft.com/office/drawing/2010/main">
                <a:solidFill>
                  <a:srgbClr val="FFFFFF"/>
                </a:solidFill>
              </a14:hiddenFill>
            </a:ext>
          </a:extLst>
        </p:spPr>
      </p:pic>
      <p:sp>
        <p:nvSpPr>
          <p:cNvPr id="68610" name="Title 1">
            <a:extLst>
              <a:ext uri="{FF2B5EF4-FFF2-40B4-BE49-F238E27FC236}">
                <a16:creationId xmlns:a16="http://schemas.microsoft.com/office/drawing/2014/main" id="{59C001F2-B694-4EA9-A50E-3181DF7C1D0A}"/>
              </a:ext>
            </a:extLst>
          </p:cNvPr>
          <p:cNvSpPr>
            <a:spLocks noGrp="1" noChangeArrowheads="1"/>
          </p:cNvSpPr>
          <p:nvPr>
            <p:ph type="title"/>
          </p:nvPr>
        </p:nvSpPr>
        <p:spPr/>
        <p:txBody>
          <a:bodyPr/>
          <a:lstStyle/>
          <a:p>
            <a:pPr algn="ctr" eaLnBrk="1" hangingPunct="1"/>
            <a:r>
              <a:rPr lang="en-NZ" altLang="en-US">
                <a:solidFill>
                  <a:srgbClr val="6D2929"/>
                </a:solidFill>
              </a:rPr>
              <a:t>To Date Development Costs</a:t>
            </a:r>
          </a:p>
        </p:txBody>
      </p:sp>
      <p:pic>
        <p:nvPicPr>
          <p:cNvPr id="68611" name="Picture 4" descr="Decorative Panel - Te Tukutuku">
            <a:extLst>
              <a:ext uri="{FF2B5EF4-FFF2-40B4-BE49-F238E27FC236}">
                <a16:creationId xmlns:a16="http://schemas.microsoft.com/office/drawing/2014/main" id="{3127DBF4-A88A-495D-96B7-C323730A47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4" descr="Decorative Panel - Te Tukutuku">
            <a:extLst>
              <a:ext uri="{FF2B5EF4-FFF2-40B4-BE49-F238E27FC236}">
                <a16:creationId xmlns:a16="http://schemas.microsoft.com/office/drawing/2014/main" id="{EEEC2BC4-AB58-4105-8CFA-07508B112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4D9D3D75-E482-4316-B7DC-22475CA985E0}"/>
              </a:ext>
            </a:extLst>
          </p:cNvPr>
          <p:cNvSpPr>
            <a:spLocks noGrp="1" noChangeArrowheads="1"/>
          </p:cNvSpPr>
          <p:nvPr>
            <p:ph type="title"/>
          </p:nvPr>
        </p:nvSpPr>
        <p:spPr>
          <a:xfrm>
            <a:off x="838200" y="369888"/>
            <a:ext cx="10515600" cy="1268412"/>
          </a:xfrm>
        </p:spPr>
        <p:txBody>
          <a:bodyPr/>
          <a:lstStyle/>
          <a:p>
            <a:pPr algn="ctr" eaLnBrk="1" hangingPunct="1"/>
            <a:r>
              <a:rPr lang="en-US" altLang="en-US">
                <a:solidFill>
                  <a:srgbClr val="6D2929"/>
                </a:solidFill>
              </a:rPr>
              <a:t>Te Tumu Development Update</a:t>
            </a:r>
          </a:p>
        </p:txBody>
      </p:sp>
      <p:pic>
        <p:nvPicPr>
          <p:cNvPr id="69634" name="Picture 4" descr="Decorative Panel - Te Tukutuku">
            <a:extLst>
              <a:ext uri="{FF2B5EF4-FFF2-40B4-BE49-F238E27FC236}">
                <a16:creationId xmlns:a16="http://schemas.microsoft.com/office/drawing/2014/main" id="{C548E7BC-7BB1-49E8-8C13-6AD0E7A358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4" descr="Decorative Panel - Te Tukutuku">
            <a:extLst>
              <a:ext uri="{FF2B5EF4-FFF2-40B4-BE49-F238E27FC236}">
                <a16:creationId xmlns:a16="http://schemas.microsoft.com/office/drawing/2014/main" id="{BB994711-EBD3-4D92-8E40-70CEE644DB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6" name="Picture 9" descr="C:\Documents and Settings\JFletcher\My Documents\Associations &amp; Publications\Transit\TEM Photomontage Mar'09\IMG_5367_sim_20090403.jpg">
            <a:extLst>
              <a:ext uri="{FF2B5EF4-FFF2-40B4-BE49-F238E27FC236}">
                <a16:creationId xmlns:a16="http://schemas.microsoft.com/office/drawing/2014/main" id="{CC9A5D30-53E9-4FDF-BF2A-1AFF086963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36" b="22005"/>
          <a:stretch>
            <a:fillRect/>
          </a:stretch>
        </p:blipFill>
        <p:spPr bwMode="auto">
          <a:xfrm>
            <a:off x="1409700" y="1422400"/>
            <a:ext cx="906145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E8DBA738-416F-4D5B-836D-B8F3E7E1F804}"/>
              </a:ext>
            </a:extLst>
          </p:cNvPr>
          <p:cNvSpPr>
            <a:spLocks noGrp="1" noChangeArrowheads="1"/>
          </p:cNvSpPr>
          <p:nvPr>
            <p:ph type="title"/>
          </p:nvPr>
        </p:nvSpPr>
        <p:spPr>
          <a:xfrm>
            <a:off x="838200" y="222250"/>
            <a:ext cx="10515600" cy="1325563"/>
          </a:xfrm>
        </p:spPr>
        <p:txBody>
          <a:bodyPr/>
          <a:lstStyle/>
          <a:p>
            <a:pPr algn="ctr" eaLnBrk="1" hangingPunct="1"/>
            <a:r>
              <a:rPr lang="en-US" altLang="en-US">
                <a:solidFill>
                  <a:srgbClr val="6D2929"/>
                </a:solidFill>
              </a:rPr>
              <a:t>Preliminaries / House Keeping</a:t>
            </a:r>
          </a:p>
        </p:txBody>
      </p:sp>
      <p:sp>
        <p:nvSpPr>
          <p:cNvPr id="30722" name="Content Placeholder 2">
            <a:extLst>
              <a:ext uri="{FF2B5EF4-FFF2-40B4-BE49-F238E27FC236}">
                <a16:creationId xmlns:a16="http://schemas.microsoft.com/office/drawing/2014/main" id="{DA4F747F-F8D9-4968-8D13-DFAA54A60EE2}"/>
              </a:ext>
            </a:extLst>
          </p:cNvPr>
          <p:cNvSpPr>
            <a:spLocks noGrp="1" noChangeArrowheads="1"/>
          </p:cNvSpPr>
          <p:nvPr>
            <p:ph idx="1"/>
          </p:nvPr>
        </p:nvSpPr>
        <p:spPr>
          <a:xfrm>
            <a:off x="838200" y="1300163"/>
            <a:ext cx="10515600" cy="4854575"/>
          </a:xfrm>
        </p:spPr>
        <p:txBody>
          <a:bodyPr/>
          <a:lstStyle/>
          <a:p>
            <a:pPr eaLnBrk="1" hangingPunct="1"/>
            <a:r>
              <a:rPr lang="en-US" altLang="en-US" sz="2400"/>
              <a:t>Karakia</a:t>
            </a:r>
          </a:p>
          <a:p>
            <a:pPr eaLnBrk="1" hangingPunct="1"/>
            <a:r>
              <a:rPr lang="en-US" altLang="en-US" sz="2400"/>
              <a:t>Introduction of Facilitator, Trustees and Support Team</a:t>
            </a:r>
          </a:p>
          <a:p>
            <a:pPr eaLnBrk="1" hangingPunct="1"/>
            <a:r>
              <a:rPr lang="en-US" altLang="en-US" sz="2400"/>
              <a:t>Owners must register – Amber Taare will message if details are required.</a:t>
            </a:r>
          </a:p>
          <a:p>
            <a:pPr eaLnBrk="1" hangingPunct="1"/>
            <a:r>
              <a:rPr lang="en-US" altLang="en-US" sz="2400"/>
              <a:t>If in a group please provide participants’ details.</a:t>
            </a:r>
          </a:p>
          <a:p>
            <a:pPr eaLnBrk="1" hangingPunct="1"/>
            <a:r>
              <a:rPr lang="en-US" altLang="en-US" sz="2400"/>
              <a:t>Hui Protocols:  Hui will be recorded and made available on the website to owners.  This presentation will also be posted on the website.  </a:t>
            </a:r>
          </a:p>
          <a:p>
            <a:pPr eaLnBrk="1" hangingPunct="1"/>
            <a:r>
              <a:rPr lang="en-US" altLang="en-US" sz="2400"/>
              <a:t>Please note that Covid is impacting resourcing and responses to questions.</a:t>
            </a:r>
          </a:p>
          <a:p>
            <a:pPr eaLnBrk="1" hangingPunct="1"/>
            <a:r>
              <a:rPr lang="en-US" altLang="en-US" sz="2400"/>
              <a:t>Webinar style via Zoom: How to participate by asking questions or giving feedback or giving apologies?   Use the Q&amp;A function; </a:t>
            </a:r>
          </a:p>
          <a:p>
            <a:pPr eaLnBrk="1" hangingPunct="1"/>
            <a:endParaRPr lang="en-US" altLang="en-US" sz="2400"/>
          </a:p>
          <a:p>
            <a:pPr eaLnBrk="1" hangingPunct="1"/>
            <a:endParaRPr lang="en-US" altLang="en-US"/>
          </a:p>
        </p:txBody>
      </p:sp>
      <p:pic>
        <p:nvPicPr>
          <p:cNvPr id="30723" name="Picture 4" descr="Decorative Panel - Te Tukutuku">
            <a:extLst>
              <a:ext uri="{FF2B5EF4-FFF2-40B4-BE49-F238E27FC236}">
                <a16:creationId xmlns:a16="http://schemas.microsoft.com/office/drawing/2014/main" id="{4AFC0AED-E2D7-494B-8BB9-98085A11F3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5363"/>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4" descr="Decorative Panel - Te Tukutuku">
            <a:extLst>
              <a:ext uri="{FF2B5EF4-FFF2-40B4-BE49-F238E27FC236}">
                <a16:creationId xmlns:a16="http://schemas.microsoft.com/office/drawing/2014/main" id="{F50D2397-9BD4-44C0-B879-8EAF03F45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995363"/>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5">
            <a:extLst>
              <a:ext uri="{FF2B5EF4-FFF2-40B4-BE49-F238E27FC236}">
                <a16:creationId xmlns:a16="http://schemas.microsoft.com/office/drawing/2014/main" id="{38E2C5BE-81D3-45CF-82FB-033A4ADA49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0750" y="5514975"/>
            <a:ext cx="10350500" cy="91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4" descr="Decorative Panel - Te Tukutuku">
            <a:extLst>
              <a:ext uri="{FF2B5EF4-FFF2-40B4-BE49-F238E27FC236}">
                <a16:creationId xmlns:a16="http://schemas.microsoft.com/office/drawing/2014/main" id="{A400DA85-8126-4F0E-9558-A4071ECEF4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2" name="Picture 4" descr="Decorative Panel - Te Tukutuku">
            <a:extLst>
              <a:ext uri="{FF2B5EF4-FFF2-40B4-BE49-F238E27FC236}">
                <a16:creationId xmlns:a16="http://schemas.microsoft.com/office/drawing/2014/main" id="{8F69A349-DBB2-4E07-B735-CDBD5BE9E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5BDBDC24-2649-4C6B-BFC1-F39AE46DF3D9}"/>
              </a:ext>
            </a:extLst>
          </p:cNvPr>
          <p:cNvSpPr>
            <a:spLocks noGrp="1"/>
          </p:cNvSpPr>
          <p:nvPr>
            <p:ph type="title"/>
          </p:nvPr>
        </p:nvSpPr>
        <p:spPr>
          <a:xfrm>
            <a:off x="838200" y="890588"/>
            <a:ext cx="10723563" cy="555625"/>
          </a:xfrm>
        </p:spPr>
        <p:txBody>
          <a:bodyPr rtlCol="0">
            <a:normAutofit fontScale="90000"/>
          </a:bodyPr>
          <a:lstStyle/>
          <a:p>
            <a:pPr algn="ctr" eaLnBrk="1" fontAlgn="auto" hangingPunct="1">
              <a:spcBef>
                <a:spcPts val="0"/>
              </a:spcBef>
              <a:spcAft>
                <a:spcPts val="0"/>
              </a:spcAft>
              <a:defRPr/>
            </a:pPr>
            <a:r>
              <a:rPr lang="en-US" sz="4900" dirty="0">
                <a:solidFill>
                  <a:srgbClr val="6D2929"/>
                </a:solidFill>
              </a:rPr>
              <a:t>Te Tumu Draft Structure Plan</a:t>
            </a:r>
            <a:br>
              <a:rPr lang="en-AU" dirty="0">
                <a:solidFill>
                  <a:srgbClr val="009900"/>
                </a:solidFill>
              </a:rPr>
            </a:br>
            <a:endParaRPr lang="en-NZ" dirty="0">
              <a:solidFill>
                <a:schemeClr val="tx2">
                  <a:lumMod val="60000"/>
                  <a:lumOff val="40000"/>
                </a:schemeClr>
              </a:solidFill>
            </a:endParaRPr>
          </a:p>
        </p:txBody>
      </p:sp>
      <p:pic>
        <p:nvPicPr>
          <p:cNvPr id="71684" name="Picture 8">
            <a:extLst>
              <a:ext uri="{FF2B5EF4-FFF2-40B4-BE49-F238E27FC236}">
                <a16:creationId xmlns:a16="http://schemas.microsoft.com/office/drawing/2014/main" id="{B2CAC22F-6A6C-4044-AE24-FDF19678C6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050" y="5522913"/>
            <a:ext cx="58547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6" descr="A close up of a map&#10;&#10;Description automatically generated">
            <a:extLst>
              <a:ext uri="{FF2B5EF4-FFF2-40B4-BE49-F238E27FC236}">
                <a16:creationId xmlns:a16="http://schemas.microsoft.com/office/drawing/2014/main" id="{F4075717-E44C-4C69-A984-CA2121C3A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3438" y="1217613"/>
            <a:ext cx="79851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4" descr="Decorative Panel - Te Tukutuku">
            <a:extLst>
              <a:ext uri="{FF2B5EF4-FFF2-40B4-BE49-F238E27FC236}">
                <a16:creationId xmlns:a16="http://schemas.microsoft.com/office/drawing/2014/main" id="{BF3CFC52-A836-4AC9-BF0E-C0F8B3046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0" name="Picture 4" descr="Decorative Panel - Te Tukutuku">
            <a:extLst>
              <a:ext uri="{FF2B5EF4-FFF2-40B4-BE49-F238E27FC236}">
                <a16:creationId xmlns:a16="http://schemas.microsoft.com/office/drawing/2014/main" id="{2F20B15D-47C6-4820-8D02-80C9CB1F6C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C134AC47-E527-472C-9174-4B95A1E4C34C}"/>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900" dirty="0">
                <a:solidFill>
                  <a:srgbClr val="6D2929"/>
                </a:solidFill>
              </a:rPr>
              <a:t>Surrounding Development </a:t>
            </a:r>
            <a:br>
              <a:rPr lang="en-AU" dirty="0">
                <a:solidFill>
                  <a:srgbClr val="009900"/>
                </a:solidFill>
              </a:rPr>
            </a:br>
            <a:endParaRPr lang="en-NZ" dirty="0">
              <a:solidFill>
                <a:schemeClr val="tx2">
                  <a:lumMod val="60000"/>
                  <a:lumOff val="40000"/>
                </a:schemeClr>
              </a:solidFill>
            </a:endParaRPr>
          </a:p>
        </p:txBody>
      </p:sp>
      <p:sp>
        <p:nvSpPr>
          <p:cNvPr id="10" name="Text Box 7">
            <a:extLst>
              <a:ext uri="{FF2B5EF4-FFF2-40B4-BE49-F238E27FC236}">
                <a16:creationId xmlns:a16="http://schemas.microsoft.com/office/drawing/2014/main" id="{F195ADA5-EC90-42A1-A1AB-9E5F86DCFD8B}"/>
              </a:ext>
            </a:extLst>
          </p:cNvPr>
          <p:cNvSpPr txBox="1">
            <a:spLocks noChangeArrowheads="1"/>
          </p:cNvSpPr>
          <p:nvPr/>
        </p:nvSpPr>
        <p:spPr bwMode="auto">
          <a:xfrm>
            <a:off x="976313" y="1038225"/>
            <a:ext cx="10377487" cy="2462213"/>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fontAlgn="auto" hangingPunct="1">
              <a:spcBef>
                <a:spcPts val="0"/>
              </a:spcBef>
              <a:spcAft>
                <a:spcPts val="0"/>
              </a:spcAft>
              <a:buFont typeface="+mj-lt"/>
              <a:buAutoNum type="arabicPeriod"/>
              <a:defRPr/>
            </a:pPr>
            <a:r>
              <a:rPr lang="en-US" altLang="en-US" sz="2200" dirty="0">
                <a:latin typeface="+mn-lt"/>
                <a:cs typeface="Arial" panose="020B0604020202020204" pitchFamily="34" charset="0"/>
              </a:rPr>
              <a:t>Papamoa East Interchange (PEI): Due to commence in 2022 (subject to funding); completion in 2025.</a:t>
            </a:r>
          </a:p>
          <a:p>
            <a:pPr marL="457200" indent="-457200" eaLnBrk="1" fontAlgn="auto" hangingPunct="1">
              <a:spcBef>
                <a:spcPts val="0"/>
              </a:spcBef>
              <a:spcAft>
                <a:spcPts val="0"/>
              </a:spcAft>
              <a:buFont typeface="+mj-lt"/>
              <a:buAutoNum type="arabicPeriod"/>
              <a:defRPr/>
            </a:pPr>
            <a:r>
              <a:rPr lang="en-US" altLang="en-US" sz="2200" dirty="0">
                <a:latin typeface="+mn-lt"/>
                <a:cs typeface="Arial" panose="020B0604020202020204" pitchFamily="34" charset="0"/>
              </a:rPr>
              <a:t>The Sands Town Centre: Commencement of first stage 2022/23 based on PEI commencement. To see more on this substantial development directly adjacent to TK14 go to </a:t>
            </a:r>
            <a:r>
              <a:rPr lang="en-US" altLang="en-US" sz="2200" dirty="0">
                <a:latin typeface="+mn-lt"/>
                <a:cs typeface="Arial" panose="020B0604020202020204" pitchFamily="34" charset="0"/>
                <a:hlinkClick r:id="rId4"/>
              </a:rPr>
              <a:t>https://www.youtube.com/watch?v=uTnFT2vRdNw</a:t>
            </a:r>
            <a:endParaRPr lang="en-US" altLang="en-US" sz="2200" dirty="0">
              <a:latin typeface="+mn-lt"/>
              <a:cs typeface="Arial" panose="020B0604020202020204" pitchFamily="34" charset="0"/>
            </a:endParaRPr>
          </a:p>
          <a:p>
            <a:pPr marL="457200" indent="-457200" eaLnBrk="1" fontAlgn="auto" hangingPunct="1">
              <a:spcBef>
                <a:spcPts val="0"/>
              </a:spcBef>
              <a:spcAft>
                <a:spcPts val="0"/>
              </a:spcAft>
              <a:buFont typeface="+mj-lt"/>
              <a:buAutoNum type="arabicPeriod"/>
              <a:defRPr/>
            </a:pPr>
            <a:r>
              <a:rPr lang="en-US" altLang="en-US" sz="2200" dirty="0">
                <a:latin typeface="+mn-lt"/>
                <a:cs typeface="Arial" panose="020B0604020202020204" pitchFamily="34" charset="0"/>
              </a:rPr>
              <a:t>Rangiuru Business Park: Earthworks for Interchange and Subdivision commenced late 2021.</a:t>
            </a:r>
          </a:p>
        </p:txBody>
      </p:sp>
      <p:pic>
        <p:nvPicPr>
          <p:cNvPr id="73733" name="Picture 6">
            <a:extLst>
              <a:ext uri="{FF2B5EF4-FFF2-40B4-BE49-F238E27FC236}">
                <a16:creationId xmlns:a16="http://schemas.microsoft.com/office/drawing/2014/main" id="{6C702D3F-E771-4980-99B0-E8AB11B00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739" b="7666"/>
          <a:stretch>
            <a:fillRect/>
          </a:stretch>
        </p:blipFill>
        <p:spPr bwMode="auto">
          <a:xfrm>
            <a:off x="976313" y="3130550"/>
            <a:ext cx="3748087" cy="372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3B30E795-56EE-4E5A-AC14-38411C88F0F7}"/>
              </a:ext>
            </a:extLst>
          </p:cNvPr>
          <p:cNvSpPr/>
          <p:nvPr/>
        </p:nvSpPr>
        <p:spPr>
          <a:xfrm>
            <a:off x="976313" y="3500438"/>
            <a:ext cx="1258887" cy="9969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ln>
                <a:solidFill>
                  <a:srgbClr val="FF0000"/>
                </a:solidFill>
              </a:ln>
              <a:noFill/>
            </a:endParaRPr>
          </a:p>
        </p:txBody>
      </p:sp>
      <p:sp>
        <p:nvSpPr>
          <p:cNvPr id="73735" name="TextBox 11">
            <a:extLst>
              <a:ext uri="{FF2B5EF4-FFF2-40B4-BE49-F238E27FC236}">
                <a16:creationId xmlns:a16="http://schemas.microsoft.com/office/drawing/2014/main" id="{27C06ED7-F6F4-42B1-8149-4122377F5B67}"/>
              </a:ext>
            </a:extLst>
          </p:cNvPr>
          <p:cNvSpPr txBox="1">
            <a:spLocks noChangeArrowheads="1"/>
          </p:cNvSpPr>
          <p:nvPr/>
        </p:nvSpPr>
        <p:spPr bwMode="auto">
          <a:xfrm>
            <a:off x="4941888" y="3429000"/>
            <a:ext cx="2779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1800">
                <a:latin typeface="Avenir Next LT Pro" panose="020B0504020202020204" pitchFamily="34" charset="0"/>
              </a:rPr>
              <a:t>Papamoa East Interchange</a:t>
            </a:r>
          </a:p>
        </p:txBody>
      </p:sp>
      <p:cxnSp>
        <p:nvCxnSpPr>
          <p:cNvPr id="14" name="Straight Arrow Connector 13">
            <a:extLst>
              <a:ext uri="{FF2B5EF4-FFF2-40B4-BE49-F238E27FC236}">
                <a16:creationId xmlns:a16="http://schemas.microsoft.com/office/drawing/2014/main" id="{63B21465-DDC4-4267-BE3F-704682154B59}"/>
              </a:ext>
            </a:extLst>
          </p:cNvPr>
          <p:cNvCxnSpPr>
            <a:cxnSpLocks/>
          </p:cNvCxnSpPr>
          <p:nvPr/>
        </p:nvCxnSpPr>
        <p:spPr>
          <a:xfrm flipH="1">
            <a:off x="1736725" y="3633788"/>
            <a:ext cx="3205163" cy="23812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63372-B124-45BE-B7F9-C74FBF5762D7}"/>
              </a:ext>
            </a:extLst>
          </p:cNvPr>
          <p:cNvSpPr>
            <a:spLocks noGrp="1"/>
          </p:cNvSpPr>
          <p:nvPr>
            <p:ph type="title"/>
          </p:nvPr>
        </p:nvSpPr>
        <p:spPr>
          <a:xfrm>
            <a:off x="838200" y="460375"/>
            <a:ext cx="10515600" cy="1268413"/>
          </a:xfrm>
        </p:spPr>
        <p:txBody>
          <a:bodyPr rtlCol="0">
            <a:normAutofit fontScale="90000"/>
          </a:bodyPr>
          <a:lstStyle/>
          <a:p>
            <a:pPr algn="ctr" eaLnBrk="1" fontAlgn="auto" hangingPunct="1">
              <a:spcAft>
                <a:spcPts val="0"/>
              </a:spcAft>
              <a:defRPr/>
            </a:pPr>
            <a:r>
              <a:rPr lang="en-US" dirty="0">
                <a:solidFill>
                  <a:srgbClr val="6D2929"/>
                </a:solidFill>
              </a:rPr>
              <a:t>Infrastructure Corridors &amp; Active Reserve  Options &amp; Process</a:t>
            </a:r>
          </a:p>
        </p:txBody>
      </p:sp>
      <p:pic>
        <p:nvPicPr>
          <p:cNvPr id="75778" name="Picture 4" descr="Decorative Panel - Te Tukutuku">
            <a:extLst>
              <a:ext uri="{FF2B5EF4-FFF2-40B4-BE49-F238E27FC236}">
                <a16:creationId xmlns:a16="http://schemas.microsoft.com/office/drawing/2014/main" id="{E7E442D0-92FE-4F10-AE11-6619FB435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4" descr="Decorative Panel - Te Tukutuku">
            <a:extLst>
              <a:ext uri="{FF2B5EF4-FFF2-40B4-BE49-F238E27FC236}">
                <a16:creationId xmlns:a16="http://schemas.microsoft.com/office/drawing/2014/main" id="{40AF8FA5-59A3-4232-899C-313FF76FE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Box 9">
            <a:extLst>
              <a:ext uri="{FF2B5EF4-FFF2-40B4-BE49-F238E27FC236}">
                <a16:creationId xmlns:a16="http://schemas.microsoft.com/office/drawing/2014/main" id="{CE8A5DD1-D4BE-4F2A-959B-9E1BFA210C4E}"/>
              </a:ext>
            </a:extLst>
          </p:cNvPr>
          <p:cNvSpPr txBox="1">
            <a:spLocks noChangeArrowheads="1"/>
          </p:cNvSpPr>
          <p:nvPr/>
        </p:nvSpPr>
        <p:spPr bwMode="auto">
          <a:xfrm>
            <a:off x="4627563" y="1812925"/>
            <a:ext cx="6934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1800" b="1">
                <a:latin typeface="Calibri (Body)"/>
                <a:cs typeface="Calibri" panose="020F0502020204030204" pitchFamily="34" charset="0"/>
              </a:rPr>
              <a:t>The Boulevard (Purple)</a:t>
            </a:r>
            <a:endParaRPr lang="en-NZ" altLang="en-US" sz="1800">
              <a:latin typeface="Calibri (Body)"/>
              <a:cs typeface="Calibri" panose="020F0502020204030204" pitchFamily="34" charset="0"/>
            </a:endParaRPr>
          </a:p>
          <a:p>
            <a:pPr eaLnBrk="1" hangingPunct="1">
              <a:lnSpc>
                <a:spcPct val="100000"/>
              </a:lnSpc>
              <a:spcBef>
                <a:spcPct val="0"/>
              </a:spcBef>
              <a:buFontTx/>
              <a:buNone/>
            </a:pPr>
            <a:r>
              <a:rPr lang="en-NZ" altLang="en-US" sz="1800">
                <a:latin typeface="Calibri (Body)"/>
                <a:cs typeface="Calibri" panose="020F0502020204030204" pitchFamily="34" charset="0"/>
              </a:rPr>
              <a:t> 38m wide x 1350m total length (approx.) = 51,300m (5.13ha) approx.</a:t>
            </a:r>
          </a:p>
          <a:p>
            <a:pPr eaLnBrk="1" hangingPunct="1">
              <a:lnSpc>
                <a:spcPct val="100000"/>
              </a:lnSpc>
              <a:spcBef>
                <a:spcPct val="0"/>
              </a:spcBef>
              <a:buFontTx/>
              <a:buNone/>
            </a:pPr>
            <a:r>
              <a:rPr lang="en-NZ" altLang="en-US" sz="1800">
                <a:latin typeface="Calibri (Body)"/>
                <a:cs typeface="Calibri" panose="020F0502020204030204" pitchFamily="34" charset="0"/>
              </a:rPr>
              <a:t>Note: this does not include intersections.  With intersections (at approx. 45m width) </a:t>
            </a:r>
            <a:r>
              <a:rPr lang="en-NZ" altLang="en-US" sz="1800" u="sng">
                <a:latin typeface="Calibri (Body)"/>
                <a:cs typeface="Calibri" panose="020F0502020204030204" pitchFamily="34" charset="0"/>
              </a:rPr>
              <a:t>total area for corridor is approx. </a:t>
            </a:r>
            <a:r>
              <a:rPr lang="en-NZ" altLang="en-US" sz="1800" b="1" u="sng">
                <a:latin typeface="Calibri (Body)"/>
                <a:cs typeface="Calibri" panose="020F0502020204030204" pitchFamily="34" charset="0"/>
              </a:rPr>
              <a:t>5.45ha.</a:t>
            </a:r>
          </a:p>
          <a:p>
            <a:pPr eaLnBrk="1" hangingPunct="1">
              <a:lnSpc>
                <a:spcPct val="100000"/>
              </a:lnSpc>
              <a:spcBef>
                <a:spcPct val="0"/>
              </a:spcBef>
              <a:buFontTx/>
              <a:buNone/>
            </a:pPr>
            <a:r>
              <a:rPr lang="en-NZ" altLang="en-US" sz="1800">
                <a:latin typeface="Calibri (Body)"/>
                <a:cs typeface="Calibri" panose="020F0502020204030204" pitchFamily="34" charset="0"/>
              </a:rPr>
              <a:t> </a:t>
            </a:r>
          </a:p>
          <a:p>
            <a:pPr eaLnBrk="1" hangingPunct="1">
              <a:lnSpc>
                <a:spcPct val="100000"/>
              </a:lnSpc>
              <a:spcBef>
                <a:spcPct val="0"/>
              </a:spcBef>
              <a:buFontTx/>
              <a:buNone/>
            </a:pPr>
            <a:r>
              <a:rPr lang="en-NZ" altLang="en-US" sz="1800" b="1">
                <a:latin typeface="Calibri (Body)"/>
                <a:cs typeface="Calibri" panose="020F0502020204030204" pitchFamily="34" charset="0"/>
              </a:rPr>
              <a:t>Extension of Te Okuroa Drive (Blue) </a:t>
            </a:r>
            <a:endParaRPr lang="en-NZ" altLang="en-US" sz="1800">
              <a:latin typeface="Calibri (Body)"/>
              <a:cs typeface="Calibri" panose="020F0502020204030204" pitchFamily="34" charset="0"/>
            </a:endParaRPr>
          </a:p>
          <a:p>
            <a:pPr eaLnBrk="1" hangingPunct="1">
              <a:lnSpc>
                <a:spcPct val="100000"/>
              </a:lnSpc>
              <a:spcBef>
                <a:spcPct val="0"/>
              </a:spcBef>
              <a:buFontTx/>
              <a:buNone/>
            </a:pPr>
            <a:r>
              <a:rPr lang="en-NZ" altLang="en-US" sz="1800">
                <a:latin typeface="Calibri (Body)"/>
                <a:cs typeface="Calibri" panose="020F0502020204030204" pitchFamily="34" charset="0"/>
              </a:rPr>
              <a:t> 37m wide x 1160m total length (approx.) = 42,920m (4.29ha) approx..</a:t>
            </a:r>
          </a:p>
          <a:p>
            <a:pPr eaLnBrk="1" hangingPunct="1">
              <a:lnSpc>
                <a:spcPct val="100000"/>
              </a:lnSpc>
              <a:spcBef>
                <a:spcPct val="0"/>
              </a:spcBef>
              <a:buFontTx/>
              <a:buNone/>
            </a:pPr>
            <a:r>
              <a:rPr lang="en-NZ" altLang="en-US" sz="1800">
                <a:latin typeface="Calibri (Body)"/>
                <a:cs typeface="Calibri" panose="020F0502020204030204" pitchFamily="34" charset="0"/>
              </a:rPr>
              <a:t>Note: this does not include intersections.  With intersections (at approx. 45m width) </a:t>
            </a:r>
            <a:r>
              <a:rPr lang="en-NZ" altLang="en-US" sz="1800" u="sng">
                <a:latin typeface="Calibri (Body)"/>
                <a:cs typeface="Calibri" panose="020F0502020204030204" pitchFamily="34" charset="0"/>
              </a:rPr>
              <a:t>total area for corridor is approx. </a:t>
            </a:r>
            <a:r>
              <a:rPr lang="en-NZ" altLang="en-US" sz="1800" b="1" u="sng">
                <a:latin typeface="Calibri (Body)"/>
                <a:cs typeface="Calibri" panose="020F0502020204030204" pitchFamily="34" charset="0"/>
              </a:rPr>
              <a:t>4.50ha</a:t>
            </a:r>
            <a:r>
              <a:rPr lang="en-NZ" altLang="en-US" sz="1800" u="sng">
                <a:latin typeface="Calibri (Body)"/>
                <a:cs typeface="Calibri" panose="020F0502020204030204" pitchFamily="34" charset="0"/>
              </a:rPr>
              <a:t>.</a:t>
            </a:r>
          </a:p>
          <a:p>
            <a:pPr eaLnBrk="1" hangingPunct="1">
              <a:lnSpc>
                <a:spcPct val="100000"/>
              </a:lnSpc>
              <a:spcBef>
                <a:spcPct val="0"/>
              </a:spcBef>
              <a:buFontTx/>
              <a:buNone/>
            </a:pPr>
            <a:endParaRPr lang="en-NZ" altLang="en-US" sz="1800">
              <a:latin typeface="Calibri (Body)"/>
            </a:endParaRPr>
          </a:p>
          <a:p>
            <a:pPr eaLnBrk="1" hangingPunct="1">
              <a:lnSpc>
                <a:spcPct val="100000"/>
              </a:lnSpc>
              <a:spcBef>
                <a:spcPct val="0"/>
              </a:spcBef>
              <a:buFontTx/>
              <a:buNone/>
            </a:pPr>
            <a:r>
              <a:rPr lang="en-NZ" altLang="en-US" sz="1800" b="1">
                <a:latin typeface="Calibri (Body)"/>
                <a:cs typeface="Calibri" panose="020F0502020204030204" pitchFamily="34" charset="0"/>
              </a:rPr>
              <a:t>Active Reserve (Red Circle)</a:t>
            </a:r>
          </a:p>
          <a:p>
            <a:pPr eaLnBrk="1" hangingPunct="1">
              <a:lnSpc>
                <a:spcPct val="100000"/>
              </a:lnSpc>
              <a:spcBef>
                <a:spcPct val="0"/>
              </a:spcBef>
              <a:buFontTx/>
              <a:buNone/>
            </a:pPr>
            <a:r>
              <a:rPr lang="en-NZ" altLang="en-US" sz="1800">
                <a:latin typeface="Calibri (Body)"/>
                <a:cs typeface="Calibri" panose="020F0502020204030204" pitchFamily="34" charset="0"/>
              </a:rPr>
              <a:t>20 ha Active Reserve.</a:t>
            </a:r>
          </a:p>
        </p:txBody>
      </p:sp>
      <p:grpSp>
        <p:nvGrpSpPr>
          <p:cNvPr id="75781" name="Group 5">
            <a:extLst>
              <a:ext uri="{FF2B5EF4-FFF2-40B4-BE49-F238E27FC236}">
                <a16:creationId xmlns:a16="http://schemas.microsoft.com/office/drawing/2014/main" id="{722A4625-0A2F-4E1E-8E0E-A66467ADABF4}"/>
              </a:ext>
            </a:extLst>
          </p:cNvPr>
          <p:cNvGrpSpPr>
            <a:grpSpLocks/>
          </p:cNvGrpSpPr>
          <p:nvPr/>
        </p:nvGrpSpPr>
        <p:grpSpPr bwMode="auto">
          <a:xfrm>
            <a:off x="838200" y="1230313"/>
            <a:ext cx="3354388" cy="5032375"/>
            <a:chOff x="838200" y="1728882"/>
            <a:chExt cx="2909633" cy="4437647"/>
          </a:xfrm>
        </p:grpSpPr>
        <p:pic>
          <p:nvPicPr>
            <p:cNvPr id="75782" name="Picture 8" descr="Diagram&#10;&#10;Description automatically generated">
              <a:extLst>
                <a:ext uri="{FF2B5EF4-FFF2-40B4-BE49-F238E27FC236}">
                  <a16:creationId xmlns:a16="http://schemas.microsoft.com/office/drawing/2014/main" id="{3E35A27E-9595-408D-AD52-3D1A93AFC4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2383" t="7037" r="11423" b="3149"/>
            <a:stretch>
              <a:fillRect/>
            </a:stretch>
          </p:blipFill>
          <p:spPr bwMode="auto">
            <a:xfrm>
              <a:off x="838200" y="1728882"/>
              <a:ext cx="2909633" cy="443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EECE0F55-6D06-4B38-A15F-5790A8D24D7B}"/>
                </a:ext>
              </a:extLst>
            </p:cNvPr>
            <p:cNvSpPr/>
            <p:nvPr/>
          </p:nvSpPr>
          <p:spPr>
            <a:xfrm rot="2409262">
              <a:off x="1674049" y="3148369"/>
              <a:ext cx="995581" cy="7447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NZ"/>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4" descr="Decorative Panel - Te Tukutuku">
            <a:extLst>
              <a:ext uri="{FF2B5EF4-FFF2-40B4-BE49-F238E27FC236}">
                <a16:creationId xmlns:a16="http://schemas.microsoft.com/office/drawing/2014/main" id="{DCF5CFAD-92C4-4577-B393-DE4678B43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6" name="Picture 4" descr="Decorative Panel - Te Tukutuku">
            <a:extLst>
              <a:ext uri="{FF2B5EF4-FFF2-40B4-BE49-F238E27FC236}">
                <a16:creationId xmlns:a16="http://schemas.microsoft.com/office/drawing/2014/main" id="{335A903D-CD15-4CAF-B877-0D3E83C8D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09392CE0-1E60-49F7-B9E2-62A231A3FB12}"/>
              </a:ext>
            </a:extLst>
          </p:cNvPr>
          <p:cNvSpPr>
            <a:spLocks noGrp="1"/>
          </p:cNvSpPr>
          <p:nvPr>
            <p:ph type="title"/>
          </p:nvPr>
        </p:nvSpPr>
        <p:spPr>
          <a:xfrm>
            <a:off x="250825" y="903288"/>
            <a:ext cx="11625263" cy="466725"/>
          </a:xfrm>
        </p:spPr>
        <p:txBody>
          <a:bodyPr rtlCol="0">
            <a:normAutofit fontScale="90000"/>
          </a:bodyPr>
          <a:lstStyle/>
          <a:p>
            <a:pPr algn="ctr" eaLnBrk="1" fontAlgn="auto" hangingPunct="1">
              <a:spcBef>
                <a:spcPts val="0"/>
              </a:spcBef>
              <a:spcAft>
                <a:spcPts val="0"/>
              </a:spcAft>
              <a:defRPr/>
            </a:pPr>
            <a:r>
              <a:rPr lang="en-US" sz="4200" dirty="0">
                <a:solidFill>
                  <a:srgbClr val="6D2929"/>
                </a:solidFill>
              </a:rPr>
              <a:t>Infrastructure Corridors &amp; Active Reserve|TK14 Benefits </a:t>
            </a:r>
            <a:br>
              <a:rPr lang="en-AU" dirty="0">
                <a:solidFill>
                  <a:srgbClr val="009900"/>
                </a:solidFill>
              </a:rPr>
            </a:br>
            <a:endParaRPr lang="en-NZ" dirty="0">
              <a:solidFill>
                <a:schemeClr val="tx2">
                  <a:lumMod val="60000"/>
                  <a:lumOff val="40000"/>
                </a:schemeClr>
              </a:solidFill>
            </a:endParaRPr>
          </a:p>
        </p:txBody>
      </p:sp>
      <p:sp>
        <p:nvSpPr>
          <p:cNvPr id="79878" name="Text Box 7">
            <a:extLst>
              <a:ext uri="{FF2B5EF4-FFF2-40B4-BE49-F238E27FC236}">
                <a16:creationId xmlns:a16="http://schemas.microsoft.com/office/drawing/2014/main" id="{5D5A55C6-7A05-49E4-BC71-C72B33FF6243}"/>
              </a:ext>
            </a:extLst>
          </p:cNvPr>
          <p:cNvSpPr txBox="1">
            <a:spLocks noChangeArrowheads="1"/>
          </p:cNvSpPr>
          <p:nvPr/>
        </p:nvSpPr>
        <p:spPr bwMode="auto">
          <a:xfrm>
            <a:off x="976313" y="1136650"/>
            <a:ext cx="10377487" cy="2462213"/>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defRPr/>
            </a:pPr>
            <a:r>
              <a:rPr lang="en-NZ" altLang="en-US" sz="2200" dirty="0">
                <a:solidFill>
                  <a:schemeClr val="tx1"/>
                </a:solidFill>
                <a:latin typeface="Calibri (Body)"/>
                <a:cs typeface="Arial" panose="020B0604020202020204" pitchFamily="34" charset="0"/>
              </a:rPr>
              <a:t>The benefits of the infrastructure corridors and Active Reserve to TK14 include:</a:t>
            </a:r>
          </a:p>
          <a:p>
            <a:pPr marL="360363" indent="-268288" eaLnBrk="1" hangingPunct="1">
              <a:lnSpc>
                <a:spcPct val="100000"/>
              </a:lnSpc>
              <a:spcBef>
                <a:spcPct val="0"/>
              </a:spcBef>
              <a:defRPr/>
            </a:pPr>
            <a:r>
              <a:rPr lang="en-NZ" altLang="en-US" sz="2200" dirty="0">
                <a:solidFill>
                  <a:schemeClr val="tx1"/>
                </a:solidFill>
                <a:latin typeface="Calibri (Body)"/>
                <a:cs typeface="Arial" panose="020B0604020202020204" pitchFamily="34" charset="0"/>
              </a:rPr>
              <a:t>Enabling the Te Tumu Plan Change and in turn the Trustee Guiding Principles.</a:t>
            </a:r>
          </a:p>
          <a:p>
            <a:pPr marL="360363" indent="-268288" eaLnBrk="1" hangingPunct="1">
              <a:lnSpc>
                <a:spcPct val="100000"/>
              </a:lnSpc>
              <a:spcBef>
                <a:spcPct val="0"/>
              </a:spcBef>
              <a:defRPr/>
            </a:pPr>
            <a:r>
              <a:rPr lang="en-NZ" altLang="en-US" sz="2200" dirty="0">
                <a:solidFill>
                  <a:schemeClr val="tx1"/>
                </a:solidFill>
                <a:latin typeface="Calibri (Body)"/>
                <a:cs typeface="Arial" panose="020B0604020202020204" pitchFamily="34" charset="0"/>
              </a:rPr>
              <a:t>Provides required infrastructure to TK14 for housing and commercial development.</a:t>
            </a:r>
          </a:p>
          <a:p>
            <a:pPr marL="360363" indent="-268288" eaLnBrk="1" hangingPunct="1">
              <a:lnSpc>
                <a:spcPct val="100000"/>
              </a:lnSpc>
              <a:spcBef>
                <a:spcPct val="0"/>
              </a:spcBef>
              <a:defRPr/>
            </a:pPr>
            <a:r>
              <a:rPr lang="en-NZ" altLang="en-US" sz="2200" dirty="0">
                <a:solidFill>
                  <a:schemeClr val="tx1"/>
                </a:solidFill>
                <a:latin typeface="Calibri (Body)"/>
                <a:cs typeface="Arial" panose="020B0604020202020204" pitchFamily="34" charset="0"/>
              </a:rPr>
              <a:t>Links TK14 to the wider transport network.</a:t>
            </a:r>
          </a:p>
          <a:p>
            <a:pPr marL="360363" indent="-268288" eaLnBrk="1" hangingPunct="1">
              <a:lnSpc>
                <a:spcPct val="100000"/>
              </a:lnSpc>
              <a:spcBef>
                <a:spcPct val="0"/>
              </a:spcBef>
              <a:defRPr/>
            </a:pPr>
            <a:r>
              <a:rPr lang="en-NZ" altLang="en-US" sz="2200" dirty="0">
                <a:solidFill>
                  <a:schemeClr val="tx1"/>
                </a:solidFill>
                <a:latin typeface="Calibri (Body)"/>
                <a:cs typeface="Arial" panose="020B0604020202020204" pitchFamily="34" charset="0"/>
              </a:rPr>
              <a:t>Enables Government Funding opportunities to be realised ie </a:t>
            </a:r>
            <a:r>
              <a:rPr lang="en-NZ" altLang="en-US" sz="2200" i="1" dirty="0" err="1">
                <a:solidFill>
                  <a:srgbClr val="000000"/>
                </a:solidFill>
                <a:latin typeface="Calibri (Body)"/>
                <a:cs typeface="Times New Roman" panose="02020603050405020304" pitchFamily="18" charset="0"/>
              </a:rPr>
              <a:t>Whai</a:t>
            </a:r>
            <a:r>
              <a:rPr lang="en-NZ" altLang="en-US" sz="2200" i="1" dirty="0">
                <a:solidFill>
                  <a:srgbClr val="000000"/>
                </a:solidFill>
                <a:latin typeface="Calibri (Body)"/>
                <a:cs typeface="Times New Roman" panose="02020603050405020304" pitchFamily="18" charset="0"/>
              </a:rPr>
              <a:t> Kāinga </a:t>
            </a:r>
            <a:r>
              <a:rPr lang="en-NZ" altLang="en-US" sz="2200" i="1" dirty="0" err="1">
                <a:solidFill>
                  <a:srgbClr val="000000"/>
                </a:solidFill>
                <a:latin typeface="Calibri (Body)"/>
                <a:cs typeface="Times New Roman" panose="02020603050405020304" pitchFamily="18" charset="0"/>
              </a:rPr>
              <a:t>Whai</a:t>
            </a:r>
            <a:r>
              <a:rPr lang="en-NZ" altLang="en-US" sz="2200" i="1" dirty="0">
                <a:solidFill>
                  <a:srgbClr val="000000"/>
                </a:solidFill>
                <a:latin typeface="Calibri (Body)"/>
                <a:cs typeface="Times New Roman" panose="02020603050405020304" pitchFamily="18" charset="0"/>
              </a:rPr>
              <a:t> </a:t>
            </a:r>
            <a:r>
              <a:rPr lang="en-NZ" altLang="en-US" sz="2200" i="1" dirty="0" err="1">
                <a:solidFill>
                  <a:srgbClr val="000000"/>
                </a:solidFill>
                <a:latin typeface="Calibri (Body)"/>
                <a:cs typeface="Times New Roman" panose="02020603050405020304" pitchFamily="18" charset="0"/>
              </a:rPr>
              <a:t>Oranga</a:t>
            </a:r>
            <a:r>
              <a:rPr lang="en-NZ" altLang="en-US" sz="2200" i="1" dirty="0">
                <a:solidFill>
                  <a:srgbClr val="000000"/>
                </a:solidFill>
                <a:latin typeface="Calibri (Body)"/>
                <a:cs typeface="Times New Roman" panose="02020603050405020304" pitchFamily="18" charset="0"/>
              </a:rPr>
              <a:t>.</a:t>
            </a:r>
          </a:p>
          <a:p>
            <a:pPr marL="360363" indent="-268288" eaLnBrk="1" hangingPunct="1">
              <a:lnSpc>
                <a:spcPct val="100000"/>
              </a:lnSpc>
              <a:spcBef>
                <a:spcPct val="0"/>
              </a:spcBef>
              <a:defRPr/>
            </a:pPr>
            <a:r>
              <a:rPr lang="en-NZ" altLang="en-US" sz="2200" dirty="0">
                <a:solidFill>
                  <a:srgbClr val="000000"/>
                </a:solidFill>
                <a:latin typeface="Calibri (Body)"/>
                <a:cs typeface="Times New Roman" panose="02020603050405020304" pitchFamily="18" charset="0"/>
              </a:rPr>
              <a:t>Provision of Income Streams through long term land leases.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4" descr="Decorative Panel - Te Tukutuku">
            <a:extLst>
              <a:ext uri="{FF2B5EF4-FFF2-40B4-BE49-F238E27FC236}">
                <a16:creationId xmlns:a16="http://schemas.microsoft.com/office/drawing/2014/main" id="{0A387C83-0F3A-4F21-83B9-0A34A14FA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4" name="Picture 4" descr="Decorative Panel - Te Tukutuku">
            <a:extLst>
              <a:ext uri="{FF2B5EF4-FFF2-40B4-BE49-F238E27FC236}">
                <a16:creationId xmlns:a16="http://schemas.microsoft.com/office/drawing/2014/main" id="{8D281475-CD94-4305-886F-85AD46A7A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AAF0C411-8F87-47F5-8874-579316E58A25}"/>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200" dirty="0">
                <a:solidFill>
                  <a:srgbClr val="6D2929"/>
                </a:solidFill>
              </a:rPr>
              <a:t>Infrastructure Corridors &amp; Active Reserve| Options</a:t>
            </a:r>
            <a:br>
              <a:rPr lang="en-AU" dirty="0">
                <a:solidFill>
                  <a:srgbClr val="009900"/>
                </a:solidFill>
              </a:rPr>
            </a:br>
            <a:endParaRPr lang="en-NZ" dirty="0">
              <a:solidFill>
                <a:schemeClr val="tx2">
                  <a:lumMod val="60000"/>
                  <a:lumOff val="40000"/>
                </a:schemeClr>
              </a:solidFill>
            </a:endParaRPr>
          </a:p>
        </p:txBody>
      </p:sp>
      <p:sp>
        <p:nvSpPr>
          <p:cNvPr id="79876" name="Text Box 7">
            <a:extLst>
              <a:ext uri="{FF2B5EF4-FFF2-40B4-BE49-F238E27FC236}">
                <a16:creationId xmlns:a16="http://schemas.microsoft.com/office/drawing/2014/main" id="{18043D6D-0C49-4B3E-B4D4-467AA7FBD94E}"/>
              </a:ext>
            </a:extLst>
          </p:cNvPr>
          <p:cNvSpPr txBox="1">
            <a:spLocks noChangeArrowheads="1"/>
          </p:cNvSpPr>
          <p:nvPr/>
        </p:nvSpPr>
        <p:spPr bwMode="auto">
          <a:xfrm>
            <a:off x="976313" y="1212850"/>
            <a:ext cx="10377487"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NZ" altLang="en-US" sz="2200">
                <a:latin typeface="Calibri (Body)"/>
                <a:cs typeface="Calibri" panose="020F0502020204030204" pitchFamily="34" charset="0"/>
              </a:rPr>
              <a:t>The options identified for infrastructure corridors and Active Reserve are:</a:t>
            </a:r>
          </a:p>
          <a:p>
            <a:pPr eaLnBrk="1" hangingPunct="1">
              <a:lnSpc>
                <a:spcPct val="100000"/>
              </a:lnSpc>
              <a:spcBef>
                <a:spcPct val="0"/>
              </a:spcBef>
              <a:buFont typeface="Footlight MT Light" panose="0204060206030A020304" pitchFamily="18" charset="0"/>
              <a:buAutoNum type="arabicPeriod"/>
            </a:pPr>
            <a:r>
              <a:rPr lang="en-NZ" altLang="en-US" sz="2200">
                <a:latin typeface="Calibri (Body)"/>
                <a:cs typeface="Calibri" panose="020F0502020204030204" pitchFamily="34" charset="0"/>
              </a:rPr>
              <a:t>TCC interest in these land areas is enabled by easements and compensated for by transfer of TCC surplus land titles to TK14 (adjacent to TK14 boundary).</a:t>
            </a:r>
          </a:p>
          <a:p>
            <a:pPr eaLnBrk="1" hangingPunct="1">
              <a:lnSpc>
                <a:spcPct val="100000"/>
              </a:lnSpc>
              <a:spcBef>
                <a:spcPct val="0"/>
              </a:spcBef>
              <a:buFont typeface="Footlight MT Light" panose="0204060206030A020304" pitchFamily="18" charset="0"/>
              <a:buAutoNum type="arabicPeriod"/>
            </a:pPr>
            <a:r>
              <a:rPr lang="en-NZ" altLang="en-US" sz="2200">
                <a:latin typeface="Calibri (Body)"/>
                <a:cs typeface="Calibri" panose="020F0502020204030204" pitchFamily="34" charset="0"/>
              </a:rPr>
              <a:t>Land exchange; land areas are exchanged for TCC surplus land titles to TK14 (adjacent  to TK14 boundary).</a:t>
            </a:r>
          </a:p>
          <a:p>
            <a:pPr eaLnBrk="1" hangingPunct="1">
              <a:lnSpc>
                <a:spcPct val="100000"/>
              </a:lnSpc>
              <a:spcBef>
                <a:spcPct val="0"/>
              </a:spcBef>
              <a:buFont typeface="Footlight MT Light" panose="0204060206030A020304" pitchFamily="18" charset="0"/>
              <a:buAutoNum type="arabicPeriod"/>
            </a:pPr>
            <a:r>
              <a:rPr lang="en-NZ" altLang="en-US" sz="2200">
                <a:latin typeface="Calibri (Body)"/>
                <a:cs typeface="Calibri" panose="020F0502020204030204" pitchFamily="34" charset="0"/>
              </a:rPr>
              <a:t>Interest in the land areas enabled by easements and financial compensation.</a:t>
            </a:r>
          </a:p>
          <a:p>
            <a:pPr eaLnBrk="1" hangingPunct="1">
              <a:lnSpc>
                <a:spcPct val="100000"/>
              </a:lnSpc>
              <a:spcBef>
                <a:spcPct val="0"/>
              </a:spcBef>
              <a:buFont typeface="Footlight MT Light" panose="0204060206030A020304" pitchFamily="18" charset="0"/>
              <a:buAutoNum type="arabicPeriod"/>
            </a:pPr>
            <a:r>
              <a:rPr lang="mi-NZ" altLang="en-US" sz="2200">
                <a:latin typeface="Calibri (Body)"/>
                <a:cs typeface="Calibri" panose="020F0502020204030204" pitchFamily="34" charset="0"/>
              </a:rPr>
              <a:t>Māori Roadways over infrastructure corridors</a:t>
            </a:r>
            <a:r>
              <a:rPr lang="en-NZ" altLang="en-US" sz="2200">
                <a:latin typeface="Calibri (Body)"/>
                <a:cs typeface="Calibri" panose="020F0502020204030204" pitchFamily="34" charset="0"/>
              </a:rPr>
              <a:t>.</a:t>
            </a:r>
          </a:p>
          <a:p>
            <a:pPr eaLnBrk="1" hangingPunct="1">
              <a:lnSpc>
                <a:spcPct val="100000"/>
              </a:lnSpc>
              <a:spcBef>
                <a:spcPct val="0"/>
              </a:spcBef>
              <a:buFont typeface="Footlight MT Light" panose="0204060206030A020304" pitchFamily="18" charset="0"/>
              <a:buAutoNum type="arabicPeriod"/>
            </a:pPr>
            <a:r>
              <a:rPr lang="en-NZ" altLang="en-US" sz="2200">
                <a:latin typeface="Calibri (Body)"/>
                <a:cs typeface="Calibri" panose="020F0502020204030204" pitchFamily="34" charset="0"/>
              </a:rPr>
              <a:t>Long Term Lease &gt;52 years as carried out at Mangatawa Papamoa ie conversion of land to General Title registration of Long Term lease then convert land back to </a:t>
            </a:r>
            <a:r>
              <a:rPr lang="mi-NZ" altLang="en-US" sz="2200">
                <a:latin typeface="Calibri (Body)"/>
                <a:cs typeface="Calibri" panose="020F0502020204030204" pitchFamily="34" charset="0"/>
              </a:rPr>
              <a:t>Māori Freehold Title</a:t>
            </a:r>
            <a:r>
              <a:rPr lang="en-NZ" altLang="en-US" sz="2200" i="1">
                <a:solidFill>
                  <a:srgbClr val="000000"/>
                </a:solidFill>
                <a:latin typeface="Calibri (Body)"/>
                <a:cs typeface="Calibri" panose="020F0502020204030204" pitchFamily="34" charset="0"/>
              </a:rPr>
              <a:t>.</a:t>
            </a:r>
            <a:endParaRPr lang="en-NZ" altLang="en-US" sz="2200">
              <a:latin typeface="Calibri (Body)"/>
              <a:cs typeface="Calibri" panose="020F0502020204030204" pitchFamily="34" charset="0"/>
            </a:endParaRPr>
          </a:p>
          <a:p>
            <a:pPr eaLnBrk="1" hangingPunct="1">
              <a:lnSpc>
                <a:spcPct val="100000"/>
              </a:lnSpc>
              <a:spcBef>
                <a:spcPct val="0"/>
              </a:spcBef>
              <a:buFont typeface="Footlight MT Light" panose="0204060206030A020304" pitchFamily="18" charset="0"/>
              <a:buAutoNum type="arabicPeriod"/>
            </a:pPr>
            <a:r>
              <a:rPr lang="en-NZ" altLang="en-US" sz="2200">
                <a:latin typeface="Calibri (Body)"/>
                <a:cs typeface="Calibri" panose="020F0502020204030204" pitchFamily="34" charset="0"/>
              </a:rPr>
              <a:t>Long Term Lease &gt;52 years</a:t>
            </a:r>
            <a:r>
              <a:rPr lang="en-NZ" altLang="en-US" sz="2200" i="1">
                <a:solidFill>
                  <a:srgbClr val="000000"/>
                </a:solidFill>
                <a:latin typeface="Calibri (Body)"/>
                <a:cs typeface="Calibri" panose="020F0502020204030204" pitchFamily="34" charset="0"/>
              </a:rPr>
              <a:t>.</a:t>
            </a:r>
          </a:p>
          <a:p>
            <a:pPr eaLnBrk="1" hangingPunct="1">
              <a:lnSpc>
                <a:spcPct val="100000"/>
              </a:lnSpc>
              <a:spcBef>
                <a:spcPct val="0"/>
              </a:spcBef>
              <a:buFont typeface="Footlight MT Light" panose="0204060206030A020304" pitchFamily="18" charset="0"/>
              <a:buAutoNum type="arabicPeriod"/>
            </a:pPr>
            <a:r>
              <a:rPr lang="en-NZ" altLang="en-US" sz="2200">
                <a:solidFill>
                  <a:srgbClr val="000000"/>
                </a:solidFill>
                <a:latin typeface="Calibri (Body)"/>
                <a:cs typeface="Calibri" panose="020F0502020204030204" pitchFamily="34" charset="0"/>
              </a:rPr>
              <a:t>Covenant in favour of TCC over </a:t>
            </a:r>
            <a:r>
              <a:rPr lang="mi-NZ" altLang="en-US" sz="2200">
                <a:latin typeface="Calibri (Body)"/>
                <a:cs typeface="Calibri" panose="020F0502020204030204" pitchFamily="34" charset="0"/>
              </a:rPr>
              <a:t>infrastructure corridors</a:t>
            </a:r>
            <a:r>
              <a:rPr lang="en-NZ" altLang="en-US" sz="2200">
                <a:latin typeface="Calibri (Body)"/>
                <a:cs typeface="Calibri" panose="020F0502020204030204" pitchFamily="34" charset="0"/>
              </a:rPr>
              <a:t>.</a:t>
            </a:r>
            <a:endParaRPr lang="en-NZ" altLang="en-US" sz="2200">
              <a:solidFill>
                <a:srgbClr val="000000"/>
              </a:solidFill>
              <a:latin typeface="Calibri (Body)"/>
              <a:cs typeface="Calibri" panose="020F0502020204030204" pitchFamily="34" charset="0"/>
            </a:endParaRPr>
          </a:p>
          <a:p>
            <a:pPr eaLnBrk="1" hangingPunct="1">
              <a:lnSpc>
                <a:spcPct val="100000"/>
              </a:lnSpc>
              <a:spcBef>
                <a:spcPct val="0"/>
              </a:spcBef>
              <a:buFont typeface="Footlight MT Light" panose="0204060206030A020304" pitchFamily="18" charset="0"/>
              <a:buAutoNum type="arabicPeriod"/>
            </a:pPr>
            <a:endParaRPr lang="en-NZ" altLang="en-US" sz="2200" i="1">
              <a:solidFill>
                <a:srgbClr val="000000"/>
              </a:solidFill>
              <a:latin typeface="Calibri (Body)"/>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4" descr="Decorative Panel - Te Tukutuku">
            <a:extLst>
              <a:ext uri="{FF2B5EF4-FFF2-40B4-BE49-F238E27FC236}">
                <a16:creationId xmlns:a16="http://schemas.microsoft.com/office/drawing/2014/main" id="{BE15EBC4-C23A-4F73-B407-5FA5AD8984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2" name="Picture 4" descr="Decorative Panel - Te Tukutuku">
            <a:extLst>
              <a:ext uri="{FF2B5EF4-FFF2-40B4-BE49-F238E27FC236}">
                <a16:creationId xmlns:a16="http://schemas.microsoft.com/office/drawing/2014/main" id="{F2DC8D0C-375C-4EC4-84A2-C1BB7E784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20444997-F862-4583-B6FF-EC5D639887F2}"/>
              </a:ext>
            </a:extLst>
          </p:cNvPr>
          <p:cNvSpPr>
            <a:spLocks noGrp="1"/>
          </p:cNvSpPr>
          <p:nvPr>
            <p:ph type="title"/>
          </p:nvPr>
        </p:nvSpPr>
        <p:spPr>
          <a:xfrm>
            <a:off x="484188" y="915988"/>
            <a:ext cx="11223625" cy="466725"/>
          </a:xfrm>
        </p:spPr>
        <p:txBody>
          <a:bodyPr rtlCol="0">
            <a:normAutofit fontScale="90000"/>
          </a:bodyPr>
          <a:lstStyle/>
          <a:p>
            <a:pPr algn="ctr" eaLnBrk="1" fontAlgn="auto" hangingPunct="1">
              <a:spcBef>
                <a:spcPts val="0"/>
              </a:spcBef>
              <a:spcAft>
                <a:spcPts val="0"/>
              </a:spcAft>
              <a:defRPr/>
            </a:pPr>
            <a:br>
              <a:rPr lang="en-US" sz="4000" dirty="0">
                <a:solidFill>
                  <a:schemeClr val="tx2">
                    <a:lumMod val="60000"/>
                    <a:lumOff val="40000"/>
                  </a:schemeClr>
                </a:solidFill>
              </a:rPr>
            </a:br>
            <a:r>
              <a:rPr lang="en-US" sz="3600" dirty="0">
                <a:solidFill>
                  <a:srgbClr val="6D2929"/>
                </a:solidFill>
                <a:latin typeface="Calibri (Body)"/>
              </a:rPr>
              <a:t>Infrastructure Corridors &amp; Active Reserve|High Level Assessment</a:t>
            </a:r>
            <a:br>
              <a:rPr lang="en-US" sz="4000" dirty="0">
                <a:solidFill>
                  <a:schemeClr val="tx2">
                    <a:lumMod val="60000"/>
                    <a:lumOff val="40000"/>
                  </a:schemeClr>
                </a:solidFill>
              </a:rPr>
            </a:br>
            <a:br>
              <a:rPr lang="en-AU" dirty="0">
                <a:solidFill>
                  <a:srgbClr val="009900"/>
                </a:solidFill>
              </a:rPr>
            </a:br>
            <a:endParaRPr lang="en-NZ" dirty="0">
              <a:solidFill>
                <a:schemeClr val="tx2">
                  <a:lumMod val="60000"/>
                  <a:lumOff val="40000"/>
                </a:schemeClr>
              </a:solidFill>
            </a:endParaRPr>
          </a:p>
        </p:txBody>
      </p:sp>
      <p:graphicFrame>
        <p:nvGraphicFramePr>
          <p:cNvPr id="2" name="Table 2">
            <a:extLst>
              <a:ext uri="{FF2B5EF4-FFF2-40B4-BE49-F238E27FC236}">
                <a16:creationId xmlns:a16="http://schemas.microsoft.com/office/drawing/2014/main" id="{04511A3C-F2C0-46D2-9518-7261C4C730C2}"/>
              </a:ext>
            </a:extLst>
          </p:cNvPr>
          <p:cNvGraphicFramePr>
            <a:graphicFrameLocks noGrp="1"/>
          </p:cNvGraphicFramePr>
          <p:nvPr/>
        </p:nvGraphicFramePr>
        <p:xfrm>
          <a:off x="838200" y="1166813"/>
          <a:ext cx="10515600" cy="5060950"/>
        </p:xfrm>
        <a:graphic>
          <a:graphicData uri="http://schemas.openxmlformats.org/drawingml/2006/table">
            <a:tbl>
              <a:tblPr firstRow="1" bandRow="1">
                <a:tableStyleId>{5C22544A-7EE6-4342-B048-85BDC9FD1C3A}</a:tableStyleId>
              </a:tblPr>
              <a:tblGrid>
                <a:gridCol w="4780547">
                  <a:extLst>
                    <a:ext uri="{9D8B030D-6E8A-4147-A177-3AD203B41FA5}">
                      <a16:colId xmlns:a16="http://schemas.microsoft.com/office/drawing/2014/main" val="20000"/>
                    </a:ext>
                  </a:extLst>
                </a:gridCol>
                <a:gridCol w="5735053">
                  <a:extLst>
                    <a:ext uri="{9D8B030D-6E8A-4147-A177-3AD203B41FA5}">
                      <a16:colId xmlns:a16="http://schemas.microsoft.com/office/drawing/2014/main" val="20001"/>
                    </a:ext>
                  </a:extLst>
                </a:gridCol>
              </a:tblGrid>
              <a:tr h="365797">
                <a:tc>
                  <a:txBody>
                    <a:bodyPr/>
                    <a:lstStyle/>
                    <a:p>
                      <a:r>
                        <a:rPr lang="en-NZ" sz="1800" dirty="0">
                          <a:solidFill>
                            <a:schemeClr val="tx1"/>
                          </a:solidFill>
                        </a:rPr>
                        <a:t>Options</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800" dirty="0">
                          <a:solidFill>
                            <a:schemeClr val="tx1"/>
                          </a:solidFill>
                        </a:rPr>
                        <a:t>Pros /Cons</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94">
                <a:tc>
                  <a:txBody>
                    <a:bodyPr/>
                    <a:lstStyle/>
                    <a:p>
                      <a:r>
                        <a:rPr lang="en-NZ" altLang="en-US" sz="1400" dirty="0">
                          <a:latin typeface="+mn-lt"/>
                          <a:cs typeface="Arial" panose="020B0604020202020204" pitchFamily="34" charset="0"/>
                        </a:rPr>
                        <a:t>1. TCC Interest in these land areas is enabled by easements and compensated for by transfer of TCC surplus land titles to TK14.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and an increase in TK14 lands to the west. Operational considerations to be worked through.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18969">
                <a:tc>
                  <a:txBody>
                    <a:bodyPr/>
                    <a:lstStyle/>
                    <a:p>
                      <a:r>
                        <a:rPr lang="en-NZ" sz="1400" dirty="0"/>
                        <a:t>2.</a:t>
                      </a:r>
                      <a:r>
                        <a:rPr lang="en-NZ" altLang="en-US" sz="1400" dirty="0">
                          <a:latin typeface="+mn-lt"/>
                          <a:cs typeface="Arial" panose="020B0604020202020204" pitchFamily="34" charset="0"/>
                        </a:rPr>
                        <a:t> Land exchange; land areas are exchanged for TCC surplus land titles to TK14.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TK14 doesn’t retain the land for </a:t>
                      </a:r>
                      <a:r>
                        <a:rPr lang="en-NZ" altLang="en-US" sz="1400" dirty="0">
                          <a:latin typeface="+mn-lt"/>
                          <a:cs typeface="Arial" panose="020B0604020202020204" pitchFamily="34" charset="0"/>
                        </a:rPr>
                        <a:t>infrastructure corridors; however may be able to acquire additional surplus land.</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18213">
                <a:tc>
                  <a:txBody>
                    <a:bodyPr/>
                    <a:lstStyle/>
                    <a:p>
                      <a:r>
                        <a:rPr lang="en-NZ" sz="1400" dirty="0"/>
                        <a:t>3.</a:t>
                      </a:r>
                      <a:r>
                        <a:rPr lang="en-NZ" altLang="en-US" sz="1400" dirty="0">
                          <a:latin typeface="+mn-lt"/>
                          <a:cs typeface="Arial" panose="020B0604020202020204" pitchFamily="34" charset="0"/>
                        </a:rPr>
                        <a:t> Interest in the land areas is enabled by easements and financial compensation</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for financial compensation. Has operational considerations / risks.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94">
                <a:tc>
                  <a:txBody>
                    <a:bodyPr/>
                    <a:lstStyle/>
                    <a:p>
                      <a:r>
                        <a:rPr lang="en-NZ" sz="1400" dirty="0"/>
                        <a:t>4.</a:t>
                      </a:r>
                      <a:r>
                        <a:rPr lang="mi-NZ" sz="1400" dirty="0">
                          <a:effectLst/>
                          <a:latin typeface="+mn-lt"/>
                          <a:ea typeface="Calibri" panose="020F0502020204030204" pitchFamily="34" charset="0"/>
                          <a:cs typeface="Times New Roman" panose="02020603050405020304" pitchFamily="18" charset="0"/>
                        </a:rPr>
                        <a:t> Māori Roadways over infrastructure corridors.</a:t>
                      </a:r>
                    </a:p>
                    <a:p>
                      <a:endParaRPr lang="mi-NZ" sz="1400" dirty="0">
                        <a:effectLst/>
                        <a:latin typeface="+mn-lt"/>
                        <a:cs typeface="Times New Roman" panose="02020603050405020304" pitchFamily="18" charset="0"/>
                      </a:endParaRP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for financial compensation. Infrastructure security of tenure maybe an issue to infrastructure providers. </a:t>
                      </a:r>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94">
                <a:tc>
                  <a:txBody>
                    <a:bodyPr/>
                    <a:lstStyle/>
                    <a:p>
                      <a:r>
                        <a:rPr lang="en-NZ" sz="1400" dirty="0"/>
                        <a:t>5. </a:t>
                      </a:r>
                      <a:r>
                        <a:rPr lang="en-NZ" altLang="en-US" sz="1400" dirty="0">
                          <a:latin typeface="+mn-lt"/>
                          <a:cs typeface="Arial" panose="020B0604020202020204" pitchFamily="34" charset="0"/>
                        </a:rPr>
                        <a:t>Long Term Lease &gt;52 years as carried out at Mangatawa Papamoa.</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altLang="en-US" sz="1400" dirty="0">
                          <a:latin typeface="+mn-lt"/>
                          <a:cs typeface="Arial" panose="020B0604020202020204" pitchFamily="34" charset="0"/>
                        </a:rPr>
                        <a:t>ie conversion of land to General Title registration of Long Term lease then convert land back to </a:t>
                      </a:r>
                      <a:r>
                        <a:rPr lang="mi-NZ" sz="1400" dirty="0">
                          <a:effectLst/>
                          <a:latin typeface="+mn-lt"/>
                          <a:ea typeface="Calibri" panose="020F0502020204030204" pitchFamily="34" charset="0"/>
                          <a:cs typeface="Times New Roman" panose="02020603050405020304" pitchFamily="18" charset="0"/>
                        </a:rPr>
                        <a:t>Māori Freehold Title. Requires broad owner support and Māori Land Court approval.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94">
                <a:tc>
                  <a:txBody>
                    <a:bodyPr/>
                    <a:lstStyle/>
                    <a:p>
                      <a:r>
                        <a:rPr lang="en-NZ" sz="1400" dirty="0"/>
                        <a:t>6.</a:t>
                      </a:r>
                      <a:r>
                        <a:rPr lang="en-NZ" altLang="en-US" sz="1400" dirty="0">
                          <a:latin typeface="+mn-lt"/>
                          <a:cs typeface="Arial" panose="020B0604020202020204" pitchFamily="34" charset="0"/>
                        </a:rPr>
                        <a:t> Long Term Lease &gt;52 years</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NZ" sz="1400" dirty="0"/>
                        <a:t>Enables TK14 retention of land for </a:t>
                      </a:r>
                      <a:r>
                        <a:rPr lang="en-NZ" altLang="en-US" sz="1400" dirty="0">
                          <a:latin typeface="+mn-lt"/>
                          <a:cs typeface="Arial" panose="020B0604020202020204" pitchFamily="34" charset="0"/>
                        </a:rPr>
                        <a:t>infrastructure corridors for financial compensation. Difficult to satisfy the threshold for owner support</a:t>
                      </a:r>
                      <a:r>
                        <a:rPr lang="mi-NZ" sz="1400" dirty="0">
                          <a:effectLst/>
                          <a:latin typeface="+mn-lt"/>
                          <a:ea typeface="Calibri" panose="020F0502020204030204" pitchFamily="34" charset="0"/>
                          <a:cs typeface="Times New Roman" panose="02020603050405020304" pitchFamily="18" charset="0"/>
                        </a:rPr>
                        <a:t> requirements.</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94">
                <a:tc>
                  <a:txBody>
                    <a:bodyPr/>
                    <a:lstStyle/>
                    <a:p>
                      <a:r>
                        <a:rPr lang="en-NZ" sz="1400" dirty="0"/>
                        <a:t>7.</a:t>
                      </a:r>
                      <a:r>
                        <a:rPr lang="en-NZ" sz="1400" dirty="0">
                          <a:solidFill>
                            <a:srgbClr val="000000"/>
                          </a:solidFill>
                          <a:latin typeface="+mn-lt"/>
                          <a:ea typeface="Times New Roman" panose="02020603050405020304" pitchFamily="18" charset="0"/>
                        </a:rPr>
                        <a:t> Covenant in favour of TCC over </a:t>
                      </a:r>
                      <a:r>
                        <a:rPr lang="mi-NZ" sz="1400" dirty="0">
                          <a:effectLst/>
                          <a:latin typeface="+mn-lt"/>
                          <a:ea typeface="Calibri" panose="020F0502020204030204" pitchFamily="34" charset="0"/>
                          <a:cs typeface="Times New Roman" panose="02020603050405020304" pitchFamily="18" charset="0"/>
                        </a:rPr>
                        <a:t>infrastructure corridors</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t>Enables TK14 retention of land for </a:t>
                      </a:r>
                      <a:r>
                        <a:rPr lang="en-NZ" altLang="en-US" sz="1400" dirty="0">
                          <a:latin typeface="+mn-lt"/>
                          <a:cs typeface="Arial" panose="020B0604020202020204" pitchFamily="34" charset="0"/>
                        </a:rPr>
                        <a:t>infrastructure corridors for financial compensation. Infrastructure security of tenure maybe an issue to infrastructure providers. </a:t>
                      </a:r>
                      <a:endParaRPr lang="en-NZ" sz="1400" dirty="0"/>
                    </a:p>
                  </a:txBody>
                  <a:tcPr marT="45725" marB="45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4" descr="Decorative Panel - Te Tukutuku">
            <a:extLst>
              <a:ext uri="{FF2B5EF4-FFF2-40B4-BE49-F238E27FC236}">
                <a16:creationId xmlns:a16="http://schemas.microsoft.com/office/drawing/2014/main" id="{C9FBDEA3-294E-4C31-A1FC-1FCCFA97B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0" name="Picture 4" descr="Decorative Panel - Te Tukutuku">
            <a:extLst>
              <a:ext uri="{FF2B5EF4-FFF2-40B4-BE49-F238E27FC236}">
                <a16:creationId xmlns:a16="http://schemas.microsoft.com/office/drawing/2014/main" id="{4B9CB43F-1497-4180-B20C-1580DB4F8F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DAA06A56-8F20-4F4E-8279-BDF6E2B569CC}"/>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dirty="0">
                <a:solidFill>
                  <a:srgbClr val="6D2929"/>
                </a:solidFill>
              </a:rPr>
              <a:t>Infrastructure Corridors &amp; Active Reserve| Process</a:t>
            </a:r>
            <a:br>
              <a:rPr lang="en-AU" dirty="0">
                <a:solidFill>
                  <a:srgbClr val="009900"/>
                </a:solidFill>
              </a:rPr>
            </a:br>
            <a:endParaRPr lang="en-NZ" dirty="0">
              <a:solidFill>
                <a:schemeClr val="tx2">
                  <a:lumMod val="60000"/>
                  <a:lumOff val="40000"/>
                </a:schemeClr>
              </a:solidFill>
            </a:endParaRPr>
          </a:p>
        </p:txBody>
      </p:sp>
      <p:sp>
        <p:nvSpPr>
          <p:cNvPr id="9" name="Text Box 7">
            <a:extLst>
              <a:ext uri="{FF2B5EF4-FFF2-40B4-BE49-F238E27FC236}">
                <a16:creationId xmlns:a16="http://schemas.microsoft.com/office/drawing/2014/main" id="{8AA00AC6-904A-4045-B74E-4980AA10A635}"/>
              </a:ext>
            </a:extLst>
          </p:cNvPr>
          <p:cNvSpPr txBox="1">
            <a:spLocks noChangeArrowheads="1"/>
          </p:cNvSpPr>
          <p:nvPr/>
        </p:nvSpPr>
        <p:spPr bwMode="auto">
          <a:xfrm>
            <a:off x="976313" y="1136650"/>
            <a:ext cx="10377487" cy="2462213"/>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fontAlgn="auto">
              <a:spcAft>
                <a:spcPts val="0"/>
              </a:spcAft>
              <a:defRPr/>
            </a:pPr>
            <a:r>
              <a:rPr lang="en-NZ" sz="2200" u="sng" dirty="0">
                <a:latin typeface="Calibri (Body)"/>
              </a:rPr>
              <a:t>Questions &amp; Answers from Hui Nos 1&amp;2:</a:t>
            </a:r>
          </a:p>
          <a:p>
            <a:pPr marL="457200" lvl="1" indent="0" fontAlgn="auto">
              <a:spcAft>
                <a:spcPts val="0"/>
              </a:spcAft>
              <a:defRPr/>
            </a:pPr>
            <a:r>
              <a:rPr lang="en-US" sz="2200" dirty="0">
                <a:latin typeface="Calibri (Body)"/>
              </a:rPr>
              <a:t>Q1: Will the exchange of land (interests) be in favour of the owners?</a:t>
            </a:r>
          </a:p>
          <a:p>
            <a:pPr marL="457200" lvl="1" indent="0" fontAlgn="auto">
              <a:spcAft>
                <a:spcPts val="0"/>
              </a:spcAft>
              <a:defRPr/>
            </a:pPr>
            <a:r>
              <a:rPr lang="en-US" sz="2200" dirty="0">
                <a:latin typeface="Calibri (Body)"/>
              </a:rPr>
              <a:t>A1: If this is the preferred option the Trustees are committed to negotiating the best outcome for owners. </a:t>
            </a:r>
          </a:p>
          <a:p>
            <a:pPr marL="457200" lvl="1" indent="0" fontAlgn="auto">
              <a:spcAft>
                <a:spcPts val="0"/>
              </a:spcAft>
              <a:defRPr/>
            </a:pPr>
            <a:r>
              <a:rPr lang="en-US" sz="2200" dirty="0">
                <a:latin typeface="Calibri (Body)"/>
              </a:rPr>
              <a:t>Q2: Will any exchange land be held as General Land or Māori Freehold Land.</a:t>
            </a:r>
          </a:p>
          <a:p>
            <a:pPr marL="803275" lvl="1" indent="-346075" fontAlgn="auto">
              <a:spcAft>
                <a:spcPts val="0"/>
              </a:spcAft>
              <a:defRPr/>
            </a:pPr>
            <a:r>
              <a:rPr lang="en-US" sz="2200" dirty="0">
                <a:latin typeface="Calibri (Body)"/>
              </a:rPr>
              <a:t>A2: The law requires exchange land to be held as Māori Freehold Land, however there are exceptions.  Feedback from owners is sought on this.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7" name="Picture 4" descr="Decorative Panel - Te Tukutuku">
            <a:extLst>
              <a:ext uri="{FF2B5EF4-FFF2-40B4-BE49-F238E27FC236}">
                <a16:creationId xmlns:a16="http://schemas.microsoft.com/office/drawing/2014/main" id="{13598D47-3A4A-44C1-8128-24407607D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8" name="Picture 4" descr="Decorative Panel - Te Tukutuku">
            <a:extLst>
              <a:ext uri="{FF2B5EF4-FFF2-40B4-BE49-F238E27FC236}">
                <a16:creationId xmlns:a16="http://schemas.microsoft.com/office/drawing/2014/main" id="{BACC3C66-E4BA-47F8-AD49-CDC3C6DAAB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5C427A98-6AA8-4923-8DD9-EA33C478374F}"/>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dirty="0">
                <a:solidFill>
                  <a:srgbClr val="6D2929"/>
                </a:solidFill>
              </a:rPr>
              <a:t>Infrastructure Corridors &amp; Active Reserve</a:t>
            </a:r>
            <a:br>
              <a:rPr lang="en-AU" dirty="0">
                <a:solidFill>
                  <a:srgbClr val="009900"/>
                </a:solidFill>
              </a:rPr>
            </a:br>
            <a:endParaRPr lang="en-NZ" dirty="0">
              <a:solidFill>
                <a:schemeClr val="tx2">
                  <a:lumMod val="60000"/>
                  <a:lumOff val="40000"/>
                </a:schemeClr>
              </a:solidFill>
            </a:endParaRPr>
          </a:p>
        </p:txBody>
      </p:sp>
      <p:sp>
        <p:nvSpPr>
          <p:cNvPr id="9" name="Text Box 7">
            <a:extLst>
              <a:ext uri="{FF2B5EF4-FFF2-40B4-BE49-F238E27FC236}">
                <a16:creationId xmlns:a16="http://schemas.microsoft.com/office/drawing/2014/main" id="{8EBC1149-30A6-4F62-99AD-B616969037D8}"/>
              </a:ext>
            </a:extLst>
          </p:cNvPr>
          <p:cNvSpPr txBox="1">
            <a:spLocks noChangeArrowheads="1"/>
          </p:cNvSpPr>
          <p:nvPr/>
        </p:nvSpPr>
        <p:spPr bwMode="auto">
          <a:xfrm>
            <a:off x="630238" y="1136650"/>
            <a:ext cx="10931525" cy="5005388"/>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fontAlgn="auto">
              <a:spcAft>
                <a:spcPts val="0"/>
              </a:spcAft>
              <a:defRPr/>
            </a:pPr>
            <a:r>
              <a:rPr lang="en-NZ" altLang="en-US" sz="2400" u="sng" dirty="0">
                <a:latin typeface="+mn-lt"/>
                <a:cs typeface="Arial" panose="020B0604020202020204" pitchFamily="34" charset="0"/>
              </a:rPr>
              <a:t>Option No1: </a:t>
            </a:r>
          </a:p>
          <a:p>
            <a:pPr marL="0" indent="0" fontAlgn="auto">
              <a:spcAft>
                <a:spcPts val="0"/>
              </a:spcAft>
              <a:defRPr/>
            </a:pPr>
            <a:r>
              <a:rPr lang="en-NZ" altLang="en-US" sz="2400" dirty="0">
                <a:latin typeface="+mn-lt"/>
                <a:cs typeface="Arial" panose="020B0604020202020204" pitchFamily="34" charset="0"/>
              </a:rPr>
              <a:t>TCC Interest in these land areas is enabled by easements and compensated for by transfer of TCC surplus land titles to TK14. </a:t>
            </a:r>
          </a:p>
          <a:p>
            <a:pPr marL="0" indent="0" fontAlgn="auto">
              <a:spcAft>
                <a:spcPts val="0"/>
              </a:spcAft>
              <a:defRPr/>
            </a:pPr>
            <a:r>
              <a:rPr lang="en-NZ" sz="2400" dirty="0">
                <a:latin typeface="+mn-lt"/>
                <a:cs typeface="Arial" panose="020B0604020202020204" pitchFamily="34" charset="0"/>
              </a:rPr>
              <a:t>Based on the feedback from Hui Nos 1&amp;2 the Trustees believe that this option provides the best outcome short, medium and long term outcome for the owners.</a:t>
            </a:r>
          </a:p>
          <a:p>
            <a:pPr eaLnBrk="1" hangingPunct="1">
              <a:defRPr/>
            </a:pPr>
            <a:endParaRPr lang="en-NZ" altLang="en-US" sz="1200" dirty="0">
              <a:latin typeface="Calibri (Body)"/>
              <a:cs typeface="Arial" panose="020B0604020202020204" pitchFamily="34" charset="0"/>
            </a:endParaRPr>
          </a:p>
          <a:p>
            <a:pPr eaLnBrk="1" hangingPunct="1">
              <a:defRPr/>
            </a:pPr>
            <a:r>
              <a:rPr lang="en-NZ" altLang="en-US" sz="2200" u="sng" dirty="0">
                <a:latin typeface="Calibri (Body)"/>
                <a:cs typeface="Arial" panose="020B0604020202020204" pitchFamily="34" charset="0"/>
              </a:rPr>
              <a:t>The benefits of Option 1 are</a:t>
            </a:r>
            <a:r>
              <a:rPr lang="en-NZ" altLang="en-US" sz="2200" dirty="0">
                <a:latin typeface="Calibri (Body)"/>
                <a:cs typeface="Arial" panose="020B0604020202020204" pitchFamily="34" charset="0"/>
              </a:rPr>
              <a:t>:</a:t>
            </a:r>
          </a:p>
          <a:p>
            <a:pPr marL="549275" indent="-457200" eaLnBrk="1" hangingPunct="1">
              <a:lnSpc>
                <a:spcPct val="108000"/>
              </a:lnSpc>
              <a:buFont typeface="+mj-lt"/>
              <a:buAutoNum type="arabicPeriod"/>
              <a:defRPr/>
            </a:pPr>
            <a:r>
              <a:rPr lang="en-NZ" altLang="en-US" sz="2200" dirty="0">
                <a:latin typeface="Calibri (Body)"/>
                <a:cs typeface="Arial" panose="020B0604020202020204" pitchFamily="34" charset="0"/>
              </a:rPr>
              <a:t>Retains the underlying land ownership of the Infrastructure Corridors land with the Trust.</a:t>
            </a:r>
          </a:p>
          <a:p>
            <a:pPr marL="549275" indent="-457200" eaLnBrk="1" hangingPunct="1">
              <a:lnSpc>
                <a:spcPct val="108000"/>
              </a:lnSpc>
              <a:buFont typeface="+mj-lt"/>
              <a:buAutoNum type="arabicPeriod"/>
              <a:defRPr/>
            </a:pPr>
            <a:r>
              <a:rPr lang="en-NZ" altLang="en-US" sz="2200" dirty="0">
                <a:latin typeface="Calibri (Body)"/>
                <a:cs typeface="Arial" panose="020B0604020202020204" pitchFamily="34" charset="0"/>
              </a:rPr>
              <a:t>Increases the Trust’s land ownership by 17ha (approx) of commercially zoned land</a:t>
            </a:r>
          </a:p>
          <a:p>
            <a:pPr marL="549275" indent="-457200" eaLnBrk="1" hangingPunct="1">
              <a:lnSpc>
                <a:spcPct val="108000"/>
              </a:lnSpc>
              <a:buFont typeface="+mj-lt"/>
              <a:buAutoNum type="arabicPeriod"/>
              <a:defRPr/>
            </a:pPr>
            <a:r>
              <a:rPr lang="en-NZ" altLang="en-US" sz="2200" dirty="0">
                <a:latin typeface="Calibri (Body)"/>
                <a:cs typeface="Arial" panose="020B0604020202020204" pitchFamily="34" charset="0"/>
              </a:rPr>
              <a:t>Enabling the Te Tumu Plan Change and in turn the Trustee Guiding Principles.</a:t>
            </a:r>
          </a:p>
          <a:p>
            <a:pPr marL="549275" indent="-457200" eaLnBrk="1" hangingPunct="1">
              <a:lnSpc>
                <a:spcPct val="108000"/>
              </a:lnSpc>
              <a:buFont typeface="+mj-lt"/>
              <a:buAutoNum type="arabicPeriod"/>
              <a:defRPr/>
            </a:pPr>
            <a:r>
              <a:rPr lang="en-NZ" altLang="en-US" sz="2200" dirty="0">
                <a:latin typeface="Calibri (Body)"/>
                <a:cs typeface="Arial" panose="020B0604020202020204" pitchFamily="34" charset="0"/>
              </a:rPr>
              <a:t>Provides required infrastructure to TK14 for housing and commercial development.</a:t>
            </a:r>
          </a:p>
          <a:p>
            <a:pPr marL="549275" indent="-457200" eaLnBrk="1" hangingPunct="1">
              <a:lnSpc>
                <a:spcPct val="108000"/>
              </a:lnSpc>
              <a:buFont typeface="+mj-lt"/>
              <a:buAutoNum type="arabicPeriod"/>
              <a:defRPr/>
            </a:pPr>
            <a:r>
              <a:rPr lang="en-NZ" altLang="en-US" sz="2200" dirty="0">
                <a:latin typeface="Calibri (Body)"/>
                <a:cs typeface="Arial" panose="020B0604020202020204" pitchFamily="34" charset="0"/>
              </a:rPr>
              <a:t>Links TK14 to the wider transport network.</a:t>
            </a:r>
          </a:p>
          <a:p>
            <a:pPr marL="549275" indent="-457200" eaLnBrk="1" hangingPunct="1">
              <a:lnSpc>
                <a:spcPct val="108000"/>
              </a:lnSpc>
              <a:buFont typeface="+mj-lt"/>
              <a:buAutoNum type="arabicPeriod"/>
              <a:defRPr/>
            </a:pPr>
            <a:r>
              <a:rPr lang="en-NZ" altLang="en-US" sz="2200" dirty="0">
                <a:latin typeface="Calibri (Body)"/>
                <a:cs typeface="Arial" panose="020B0604020202020204" pitchFamily="34" charset="0"/>
              </a:rPr>
              <a:t>Enables Government Funding opportunities to be realised ie </a:t>
            </a:r>
            <a:r>
              <a:rPr lang="en-NZ" altLang="en-US" sz="2200" i="1" dirty="0" err="1">
                <a:solidFill>
                  <a:srgbClr val="000000"/>
                </a:solidFill>
                <a:latin typeface="Calibri (Body)"/>
                <a:cs typeface="Times New Roman" panose="02020603050405020304" pitchFamily="18" charset="0"/>
              </a:rPr>
              <a:t>Whai</a:t>
            </a:r>
            <a:r>
              <a:rPr lang="en-NZ" altLang="en-US" sz="2200" i="1" dirty="0">
                <a:solidFill>
                  <a:srgbClr val="000000"/>
                </a:solidFill>
                <a:latin typeface="Calibri (Body)"/>
                <a:cs typeface="Times New Roman" panose="02020603050405020304" pitchFamily="18" charset="0"/>
              </a:rPr>
              <a:t> Kāinga </a:t>
            </a:r>
            <a:r>
              <a:rPr lang="en-NZ" altLang="en-US" sz="2200" i="1" dirty="0" err="1">
                <a:solidFill>
                  <a:srgbClr val="000000"/>
                </a:solidFill>
                <a:latin typeface="Calibri (Body)"/>
                <a:cs typeface="Times New Roman" panose="02020603050405020304" pitchFamily="18" charset="0"/>
              </a:rPr>
              <a:t>Whai</a:t>
            </a:r>
            <a:r>
              <a:rPr lang="en-NZ" altLang="en-US" sz="2200" i="1" dirty="0">
                <a:solidFill>
                  <a:srgbClr val="000000"/>
                </a:solidFill>
                <a:latin typeface="Calibri (Body)"/>
                <a:cs typeface="Times New Roman" panose="02020603050405020304" pitchFamily="18" charset="0"/>
              </a:rPr>
              <a:t> </a:t>
            </a:r>
            <a:r>
              <a:rPr lang="en-NZ" altLang="en-US" sz="2200" i="1" dirty="0" err="1">
                <a:solidFill>
                  <a:srgbClr val="000000"/>
                </a:solidFill>
                <a:latin typeface="Calibri (Body)"/>
                <a:cs typeface="Times New Roman" panose="02020603050405020304" pitchFamily="18" charset="0"/>
              </a:rPr>
              <a:t>Oranga</a:t>
            </a:r>
            <a:r>
              <a:rPr lang="en-NZ" altLang="en-US" sz="2200" i="1" dirty="0">
                <a:solidFill>
                  <a:srgbClr val="000000"/>
                </a:solidFill>
                <a:latin typeface="Calibri (Body)"/>
                <a:cs typeface="Times New Roman" panose="02020603050405020304" pitchFamily="18" charset="0"/>
              </a:rPr>
              <a:t>.</a:t>
            </a:r>
          </a:p>
          <a:p>
            <a:pPr marL="549275" indent="-457200" eaLnBrk="1" hangingPunct="1">
              <a:lnSpc>
                <a:spcPct val="108000"/>
              </a:lnSpc>
              <a:buFont typeface="+mj-lt"/>
              <a:buAutoNum type="arabicPeriod"/>
              <a:defRPr/>
            </a:pPr>
            <a:r>
              <a:rPr lang="en-NZ" altLang="en-US" sz="2200" dirty="0">
                <a:solidFill>
                  <a:srgbClr val="000000"/>
                </a:solidFill>
                <a:latin typeface="Calibri (Body)"/>
                <a:cs typeface="Times New Roman" panose="02020603050405020304" pitchFamily="18" charset="0"/>
              </a:rPr>
              <a:t>Provision of Income Streams through long term land leases.</a:t>
            </a:r>
            <a:endParaRPr lang="en-NZ" sz="2200" dirty="0">
              <a:latin typeface="+mn-lt"/>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descr="Decorative Panel - Te Tukutuku">
            <a:extLst>
              <a:ext uri="{FF2B5EF4-FFF2-40B4-BE49-F238E27FC236}">
                <a16:creationId xmlns:a16="http://schemas.microsoft.com/office/drawing/2014/main" id="{34E2269D-A726-4A00-BE26-E37B15403E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6" name="Picture 4" descr="Decorative Panel - Te Tukutuku">
            <a:extLst>
              <a:ext uri="{FF2B5EF4-FFF2-40B4-BE49-F238E27FC236}">
                <a16:creationId xmlns:a16="http://schemas.microsoft.com/office/drawing/2014/main" id="{46A1C1C6-3194-4BFB-AEC1-B94560DEE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028DF39D-15A9-44A6-AF09-BD003ABED265}"/>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dirty="0">
                <a:solidFill>
                  <a:srgbClr val="6D2929"/>
                </a:solidFill>
              </a:rPr>
              <a:t>Infrastructure Corridors &amp; Active Reserve</a:t>
            </a:r>
            <a:br>
              <a:rPr lang="en-AU" dirty="0">
                <a:solidFill>
                  <a:srgbClr val="009900"/>
                </a:solidFill>
              </a:rPr>
            </a:br>
            <a:endParaRPr lang="en-NZ" dirty="0">
              <a:solidFill>
                <a:schemeClr val="tx2">
                  <a:lumMod val="60000"/>
                  <a:lumOff val="40000"/>
                </a:schemeClr>
              </a:solidFill>
            </a:endParaRPr>
          </a:p>
        </p:txBody>
      </p:sp>
      <p:sp>
        <p:nvSpPr>
          <p:cNvPr id="9" name="Text Box 7">
            <a:extLst>
              <a:ext uri="{FF2B5EF4-FFF2-40B4-BE49-F238E27FC236}">
                <a16:creationId xmlns:a16="http://schemas.microsoft.com/office/drawing/2014/main" id="{5D95557B-4B5D-49E6-95F9-CE0013721285}"/>
              </a:ext>
            </a:extLst>
          </p:cNvPr>
          <p:cNvSpPr txBox="1">
            <a:spLocks noChangeArrowheads="1"/>
          </p:cNvSpPr>
          <p:nvPr/>
        </p:nvSpPr>
        <p:spPr bwMode="auto">
          <a:xfrm>
            <a:off x="630238" y="1136650"/>
            <a:ext cx="10931525" cy="461963"/>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fontAlgn="auto">
              <a:spcAft>
                <a:spcPts val="0"/>
              </a:spcAft>
              <a:defRPr/>
            </a:pPr>
            <a:endParaRPr lang="en-NZ" sz="2400" dirty="0">
              <a:latin typeface="+mn-lt"/>
              <a:cs typeface="Arial" panose="020B0604020202020204" pitchFamily="34" charset="0"/>
            </a:endParaRPr>
          </a:p>
        </p:txBody>
      </p:sp>
      <p:sp>
        <p:nvSpPr>
          <p:cNvPr id="88069" name="TextBox 4">
            <a:extLst>
              <a:ext uri="{FF2B5EF4-FFF2-40B4-BE49-F238E27FC236}">
                <a16:creationId xmlns:a16="http://schemas.microsoft.com/office/drawing/2014/main" id="{20209FAF-BDED-4638-8E04-7DBC5A11A696}"/>
              </a:ext>
            </a:extLst>
          </p:cNvPr>
          <p:cNvSpPr txBox="1">
            <a:spLocks noChangeArrowheads="1"/>
          </p:cNvSpPr>
          <p:nvPr/>
        </p:nvSpPr>
        <p:spPr bwMode="auto">
          <a:xfrm>
            <a:off x="838200" y="1370013"/>
            <a:ext cx="71120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NZ" altLang="en-US" sz="1800">
              <a:latin typeface="Avenir Next LT Pro" panose="020B0504020202020204" pitchFamily="34" charset="0"/>
            </a:endParaRPr>
          </a:p>
        </p:txBody>
      </p:sp>
      <p:pic>
        <p:nvPicPr>
          <p:cNvPr id="88070" name="Picture 6" descr="A picture containing text, envelope, businesscard, stationary&#10;&#10;Description automatically generated">
            <a:extLst>
              <a:ext uri="{FF2B5EF4-FFF2-40B4-BE49-F238E27FC236}">
                <a16:creationId xmlns:a16="http://schemas.microsoft.com/office/drawing/2014/main" id="{201DCA7A-C56D-407F-832E-3EE06578CF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615" t="12032" r="30394" b="12250"/>
          <a:stretch>
            <a:fillRect/>
          </a:stretch>
        </p:blipFill>
        <p:spPr bwMode="auto">
          <a:xfrm>
            <a:off x="676275" y="1136650"/>
            <a:ext cx="54832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B144F376-D791-4613-8494-0D03EA74EC50}"/>
              </a:ext>
            </a:extLst>
          </p:cNvPr>
          <p:cNvSpPr txBox="1"/>
          <p:nvPr/>
        </p:nvSpPr>
        <p:spPr>
          <a:xfrm>
            <a:off x="6199188" y="1136650"/>
            <a:ext cx="5570537" cy="2462213"/>
          </a:xfrm>
          <a:prstGeom prst="rect">
            <a:avLst/>
          </a:prstGeom>
          <a:noFill/>
        </p:spPr>
        <p:txBody>
          <a:bodyPr>
            <a:spAutoFit/>
          </a:bodyPr>
          <a:lstStyle/>
          <a:p>
            <a:pPr>
              <a:defRPr/>
            </a:pPr>
            <a:r>
              <a:rPr lang="en-NZ" sz="2200" u="sng" dirty="0">
                <a:latin typeface="Calibri (Body)"/>
              </a:rPr>
              <a:t>Option 1 Information:</a:t>
            </a:r>
          </a:p>
          <a:p>
            <a:pPr marL="266700" indent="-266700">
              <a:buFont typeface="Arial" panose="020B0604020202020204" pitchFamily="34" charset="0"/>
              <a:buChar char="•"/>
              <a:defRPr/>
            </a:pPr>
            <a:r>
              <a:rPr lang="en-NZ" sz="2200" dirty="0">
                <a:latin typeface="Calibri (Body)"/>
              </a:rPr>
              <a:t>TCC Surplus Lands = PEI Land Holdings</a:t>
            </a:r>
          </a:p>
          <a:p>
            <a:pPr marL="266700" indent="-266700">
              <a:buFont typeface="Arial" panose="020B0604020202020204" pitchFamily="34" charset="0"/>
              <a:buChar char="•"/>
              <a:defRPr/>
            </a:pPr>
            <a:r>
              <a:rPr lang="en-NZ" sz="2200" dirty="0">
                <a:latin typeface="Calibri (Body)"/>
              </a:rPr>
              <a:t>TCC Surplus Lands = 17ha (approx) for two Commercially Zoned Parcels </a:t>
            </a:r>
          </a:p>
          <a:p>
            <a:pPr marL="266700" indent="-266700">
              <a:buFont typeface="Arial" panose="020B0604020202020204" pitchFamily="34" charset="0"/>
              <a:buChar char="•"/>
              <a:defRPr/>
            </a:pPr>
            <a:r>
              <a:rPr lang="en-NZ" sz="2200" dirty="0">
                <a:latin typeface="Calibri (Body)"/>
              </a:rPr>
              <a:t>TK14 Infrastructure Corridors = 10ha (approx)</a:t>
            </a:r>
          </a:p>
          <a:p>
            <a:pPr marL="266700" indent="-266700">
              <a:buFont typeface="Arial" panose="020B0604020202020204" pitchFamily="34" charset="0"/>
              <a:buChar char="•"/>
              <a:defRPr/>
            </a:pPr>
            <a:r>
              <a:rPr lang="en-NZ" sz="2200" dirty="0">
                <a:latin typeface="Calibri (Body)"/>
              </a:rPr>
              <a:t>TK14 Active Reserve = 20ha (approx).</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4" descr="Decorative Panel - Te Tukutuku">
            <a:extLst>
              <a:ext uri="{FF2B5EF4-FFF2-40B4-BE49-F238E27FC236}">
                <a16:creationId xmlns:a16="http://schemas.microsoft.com/office/drawing/2014/main" id="{43967F14-2AA6-4244-950B-4E5434163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4" name="Picture 4" descr="Decorative Panel - Te Tukutuku">
            <a:extLst>
              <a:ext uri="{FF2B5EF4-FFF2-40B4-BE49-F238E27FC236}">
                <a16:creationId xmlns:a16="http://schemas.microsoft.com/office/drawing/2014/main" id="{CF8C528F-34D8-4659-8647-AE1F9CB35E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A7B6BA3B-B6A6-48AC-BBBB-50A060015DD7}"/>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dirty="0">
                <a:solidFill>
                  <a:srgbClr val="6D2929"/>
                </a:solidFill>
              </a:rPr>
              <a:t>Infrastructure Corridors &amp; Active Reserve</a:t>
            </a:r>
            <a:br>
              <a:rPr lang="en-AU" dirty="0">
                <a:solidFill>
                  <a:srgbClr val="009900"/>
                </a:solidFill>
              </a:rPr>
            </a:br>
            <a:endParaRPr lang="en-NZ" dirty="0">
              <a:solidFill>
                <a:schemeClr val="tx2">
                  <a:lumMod val="60000"/>
                  <a:lumOff val="40000"/>
                </a:schemeClr>
              </a:solidFill>
            </a:endParaRPr>
          </a:p>
        </p:txBody>
      </p:sp>
      <p:sp>
        <p:nvSpPr>
          <p:cNvPr id="9" name="Text Box 7">
            <a:extLst>
              <a:ext uri="{FF2B5EF4-FFF2-40B4-BE49-F238E27FC236}">
                <a16:creationId xmlns:a16="http://schemas.microsoft.com/office/drawing/2014/main" id="{8485BA05-9A4E-4C6F-95F6-697792D9F3B9}"/>
              </a:ext>
            </a:extLst>
          </p:cNvPr>
          <p:cNvSpPr txBox="1">
            <a:spLocks noChangeArrowheads="1"/>
          </p:cNvSpPr>
          <p:nvPr/>
        </p:nvSpPr>
        <p:spPr bwMode="auto">
          <a:xfrm>
            <a:off x="630238" y="1136650"/>
            <a:ext cx="10931525" cy="461963"/>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fontAlgn="auto">
              <a:spcAft>
                <a:spcPts val="0"/>
              </a:spcAft>
              <a:defRPr/>
            </a:pPr>
            <a:endParaRPr lang="en-NZ" sz="2400" dirty="0">
              <a:latin typeface="+mn-lt"/>
              <a:cs typeface="Arial" panose="020B0604020202020204" pitchFamily="34" charset="0"/>
            </a:endParaRPr>
          </a:p>
        </p:txBody>
      </p:sp>
      <p:sp>
        <p:nvSpPr>
          <p:cNvPr id="90117" name="TextBox 4">
            <a:extLst>
              <a:ext uri="{FF2B5EF4-FFF2-40B4-BE49-F238E27FC236}">
                <a16:creationId xmlns:a16="http://schemas.microsoft.com/office/drawing/2014/main" id="{F972F3BD-1E02-455C-BDC8-D3F7223F9666}"/>
              </a:ext>
            </a:extLst>
          </p:cNvPr>
          <p:cNvSpPr txBox="1">
            <a:spLocks noChangeArrowheads="1"/>
          </p:cNvSpPr>
          <p:nvPr/>
        </p:nvSpPr>
        <p:spPr bwMode="auto">
          <a:xfrm>
            <a:off x="838200" y="1370013"/>
            <a:ext cx="71120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NZ" altLang="en-US" sz="1800">
              <a:latin typeface="Avenir Next LT Pro" panose="020B0504020202020204" pitchFamily="34" charset="0"/>
            </a:endParaRPr>
          </a:p>
        </p:txBody>
      </p:sp>
      <p:sp>
        <p:nvSpPr>
          <p:cNvPr id="11" name="TextBox 10">
            <a:extLst>
              <a:ext uri="{FF2B5EF4-FFF2-40B4-BE49-F238E27FC236}">
                <a16:creationId xmlns:a16="http://schemas.microsoft.com/office/drawing/2014/main" id="{2C69519B-13E2-4937-A6DB-2B8B826186F7}"/>
              </a:ext>
            </a:extLst>
          </p:cNvPr>
          <p:cNvSpPr txBox="1"/>
          <p:nvPr/>
        </p:nvSpPr>
        <p:spPr>
          <a:xfrm>
            <a:off x="7818438" y="1209675"/>
            <a:ext cx="3667125" cy="3140075"/>
          </a:xfrm>
          <a:prstGeom prst="rect">
            <a:avLst/>
          </a:prstGeom>
          <a:noFill/>
        </p:spPr>
        <p:txBody>
          <a:bodyPr>
            <a:spAutoFit/>
          </a:bodyPr>
          <a:lstStyle/>
          <a:p>
            <a:pPr>
              <a:defRPr/>
            </a:pPr>
            <a:r>
              <a:rPr lang="en-NZ" sz="2200" u="sng" dirty="0">
                <a:latin typeface="Calibri (Body)"/>
              </a:rPr>
              <a:t>Option 1 Information:</a:t>
            </a:r>
          </a:p>
          <a:p>
            <a:pPr>
              <a:defRPr/>
            </a:pPr>
            <a:r>
              <a:rPr lang="en-NZ" sz="2200" dirty="0">
                <a:latin typeface="Calibri (Body)"/>
              </a:rPr>
              <a:t>TCC Surplus Lands:</a:t>
            </a:r>
          </a:p>
          <a:p>
            <a:pPr marL="266700" indent="-266700">
              <a:buFont typeface="Arial" panose="020B0604020202020204" pitchFamily="34" charset="0"/>
              <a:buChar char="•"/>
              <a:defRPr/>
            </a:pPr>
            <a:r>
              <a:rPr lang="en-NZ" sz="2200" dirty="0">
                <a:latin typeface="Calibri (Body)"/>
              </a:rPr>
              <a:t>Located between Te Okuroa Drive; the Papamoa East Interchange; The Sands Ave (from PEI).</a:t>
            </a:r>
          </a:p>
          <a:p>
            <a:pPr marL="266700" indent="-266700">
              <a:buFont typeface="Arial" panose="020B0604020202020204" pitchFamily="34" charset="0"/>
              <a:buChar char="•"/>
              <a:defRPr/>
            </a:pPr>
            <a:r>
              <a:rPr lang="en-NZ" sz="2200" dirty="0">
                <a:latin typeface="Calibri (Body)"/>
              </a:rPr>
              <a:t>Access from Te Okuroa Drive.</a:t>
            </a:r>
          </a:p>
          <a:p>
            <a:pPr marL="266700" indent="-266700">
              <a:buFont typeface="Arial" panose="020B0604020202020204" pitchFamily="34" charset="0"/>
              <a:buChar char="•"/>
              <a:defRPr/>
            </a:pPr>
            <a:r>
              <a:rPr lang="en-NZ" sz="2200" dirty="0">
                <a:latin typeface="Calibri (Body)"/>
              </a:rPr>
              <a:t>Commercially Zoned.</a:t>
            </a:r>
          </a:p>
        </p:txBody>
      </p:sp>
      <p:pic>
        <p:nvPicPr>
          <p:cNvPr id="90119" name="Picture 2" descr="Diagram, engineering drawing&#10;&#10;Description automatically generated">
            <a:extLst>
              <a:ext uri="{FF2B5EF4-FFF2-40B4-BE49-F238E27FC236}">
                <a16:creationId xmlns:a16="http://schemas.microsoft.com/office/drawing/2014/main" id="{9A0D4671-9F76-4D46-8359-353C1D3BE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73"/>
          <a:stretch>
            <a:fillRect/>
          </a:stretch>
        </p:blipFill>
        <p:spPr bwMode="auto">
          <a:xfrm>
            <a:off x="698500" y="1136650"/>
            <a:ext cx="71755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a:extLst>
              <a:ext uri="{FF2B5EF4-FFF2-40B4-BE49-F238E27FC236}">
                <a16:creationId xmlns:a16="http://schemas.microsoft.com/office/drawing/2014/main" id="{D463AF5E-A5F2-40FC-816D-6CFDD309DDB1}"/>
              </a:ext>
            </a:extLst>
          </p:cNvPr>
          <p:cNvSpPr>
            <a:spLocks noGrp="1" noChangeArrowheads="1"/>
          </p:cNvSpPr>
          <p:nvPr>
            <p:ph type="title"/>
          </p:nvPr>
        </p:nvSpPr>
        <p:spPr>
          <a:xfrm>
            <a:off x="838200" y="396875"/>
            <a:ext cx="10515600" cy="1325563"/>
          </a:xfrm>
        </p:spPr>
        <p:txBody>
          <a:bodyPr/>
          <a:lstStyle/>
          <a:p>
            <a:pPr algn="ctr" eaLnBrk="1" hangingPunct="1"/>
            <a:r>
              <a:rPr lang="en-US" altLang="en-US">
                <a:solidFill>
                  <a:srgbClr val="6D2929"/>
                </a:solidFill>
              </a:rPr>
              <a:t>Asking questions or providing feedback</a:t>
            </a:r>
          </a:p>
        </p:txBody>
      </p:sp>
      <p:sp>
        <p:nvSpPr>
          <p:cNvPr id="31746" name="Content Placeholder 2">
            <a:extLst>
              <a:ext uri="{FF2B5EF4-FFF2-40B4-BE49-F238E27FC236}">
                <a16:creationId xmlns:a16="http://schemas.microsoft.com/office/drawing/2014/main" id="{020344FE-7CE3-4C66-8825-67C7F88083C7}"/>
              </a:ext>
            </a:extLst>
          </p:cNvPr>
          <p:cNvSpPr>
            <a:spLocks noGrp="1" noChangeArrowheads="1"/>
          </p:cNvSpPr>
          <p:nvPr>
            <p:ph idx="1"/>
          </p:nvPr>
        </p:nvSpPr>
        <p:spPr>
          <a:xfrm>
            <a:off x="838200" y="1517650"/>
            <a:ext cx="10515600" cy="4400550"/>
          </a:xfrm>
        </p:spPr>
        <p:txBody>
          <a:bodyPr/>
          <a:lstStyle/>
          <a:p>
            <a:pPr eaLnBrk="1" hangingPunct="1"/>
            <a:endParaRPr lang="en-US" altLang="en-US" sz="2400"/>
          </a:p>
          <a:p>
            <a:pPr eaLnBrk="1" hangingPunct="1"/>
            <a:endParaRPr lang="en-US" altLang="en-US"/>
          </a:p>
        </p:txBody>
      </p:sp>
      <p:pic>
        <p:nvPicPr>
          <p:cNvPr id="31747" name="Picture 4" descr="Decorative Panel - Te Tukutuku">
            <a:extLst>
              <a:ext uri="{FF2B5EF4-FFF2-40B4-BE49-F238E27FC236}">
                <a16:creationId xmlns:a16="http://schemas.microsoft.com/office/drawing/2014/main" id="{077A082D-C8CA-444E-868D-4376A9B55A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4" descr="Decorative Panel - Te Tukutuku">
            <a:extLst>
              <a:ext uri="{FF2B5EF4-FFF2-40B4-BE49-F238E27FC236}">
                <a16:creationId xmlns:a16="http://schemas.microsoft.com/office/drawing/2014/main" id="{CE419876-0423-40BE-8DB1-01DA97B63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a:extLst>
              <a:ext uri="{FF2B5EF4-FFF2-40B4-BE49-F238E27FC236}">
                <a16:creationId xmlns:a16="http://schemas.microsoft.com/office/drawing/2014/main" id="{C387DAB5-EDB6-4ADC-9446-E07D149E80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9850" y="1490663"/>
            <a:ext cx="350043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7">
            <a:extLst>
              <a:ext uri="{FF2B5EF4-FFF2-40B4-BE49-F238E27FC236}">
                <a16:creationId xmlns:a16="http://schemas.microsoft.com/office/drawing/2014/main" id="{464EE8D8-59C8-46B0-B499-D3251EECC1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788" y="1490663"/>
            <a:ext cx="36099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4" descr="Decorative Panel - Te Tukutuku">
            <a:extLst>
              <a:ext uri="{FF2B5EF4-FFF2-40B4-BE49-F238E27FC236}">
                <a16:creationId xmlns:a16="http://schemas.microsoft.com/office/drawing/2014/main" id="{AC0EB085-39EA-459B-9A7F-79F98EE0E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2" name="Picture 4" descr="Decorative Panel - Te Tukutuku">
            <a:extLst>
              <a:ext uri="{FF2B5EF4-FFF2-40B4-BE49-F238E27FC236}">
                <a16:creationId xmlns:a16="http://schemas.microsoft.com/office/drawing/2014/main" id="{DD7CE1B8-3538-4EF6-88E0-EAD34A16C0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220D92C5-0DC9-4F24-938C-EF8B6481379B}"/>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dirty="0">
                <a:solidFill>
                  <a:srgbClr val="6D2929"/>
                </a:solidFill>
              </a:rPr>
              <a:t>Infrastructure Corridors &amp; Active Reserve</a:t>
            </a:r>
            <a:br>
              <a:rPr lang="en-AU" dirty="0">
                <a:solidFill>
                  <a:srgbClr val="009900"/>
                </a:solidFill>
              </a:rPr>
            </a:br>
            <a:endParaRPr lang="en-NZ" dirty="0">
              <a:solidFill>
                <a:schemeClr val="tx2">
                  <a:lumMod val="60000"/>
                  <a:lumOff val="40000"/>
                </a:schemeClr>
              </a:solidFill>
            </a:endParaRPr>
          </a:p>
        </p:txBody>
      </p:sp>
      <p:sp>
        <p:nvSpPr>
          <p:cNvPr id="9" name="Text Box 7">
            <a:extLst>
              <a:ext uri="{FF2B5EF4-FFF2-40B4-BE49-F238E27FC236}">
                <a16:creationId xmlns:a16="http://schemas.microsoft.com/office/drawing/2014/main" id="{002ED571-9D0E-4E1B-A883-8625BCD6D1FE}"/>
              </a:ext>
            </a:extLst>
          </p:cNvPr>
          <p:cNvSpPr txBox="1">
            <a:spLocks noChangeArrowheads="1"/>
          </p:cNvSpPr>
          <p:nvPr/>
        </p:nvSpPr>
        <p:spPr bwMode="auto">
          <a:xfrm>
            <a:off x="630238" y="1136650"/>
            <a:ext cx="10931525" cy="461963"/>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fontAlgn="auto">
              <a:spcAft>
                <a:spcPts val="0"/>
              </a:spcAft>
              <a:defRPr/>
            </a:pPr>
            <a:endParaRPr lang="en-NZ" sz="2400" dirty="0">
              <a:latin typeface="+mn-lt"/>
              <a:cs typeface="Arial" panose="020B0604020202020204" pitchFamily="34" charset="0"/>
            </a:endParaRPr>
          </a:p>
        </p:txBody>
      </p:sp>
      <p:sp>
        <p:nvSpPr>
          <p:cNvPr id="92165" name="TextBox 4">
            <a:extLst>
              <a:ext uri="{FF2B5EF4-FFF2-40B4-BE49-F238E27FC236}">
                <a16:creationId xmlns:a16="http://schemas.microsoft.com/office/drawing/2014/main" id="{B449D55A-4F0D-4EC9-9A81-361D2F0F1195}"/>
              </a:ext>
            </a:extLst>
          </p:cNvPr>
          <p:cNvSpPr txBox="1">
            <a:spLocks noChangeArrowheads="1"/>
          </p:cNvSpPr>
          <p:nvPr/>
        </p:nvSpPr>
        <p:spPr bwMode="auto">
          <a:xfrm>
            <a:off x="838200" y="1370013"/>
            <a:ext cx="71120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NZ" altLang="en-US" sz="1800">
              <a:latin typeface="Avenir Next LT Pro" panose="020B0504020202020204" pitchFamily="34" charset="0"/>
            </a:endParaRPr>
          </a:p>
        </p:txBody>
      </p:sp>
      <p:pic>
        <p:nvPicPr>
          <p:cNvPr id="92166" name="Picture 2" descr="Diagram, engineering drawing&#10;&#10;Description automatically generated">
            <a:extLst>
              <a:ext uri="{FF2B5EF4-FFF2-40B4-BE49-F238E27FC236}">
                <a16:creationId xmlns:a16="http://schemas.microsoft.com/office/drawing/2014/main" id="{C19A465C-2FDF-45F4-8F6C-DDAB7BEFCC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864" t="8765" r="11984" b="17751"/>
          <a:stretch>
            <a:fillRect/>
          </a:stretch>
        </p:blipFill>
        <p:spPr bwMode="auto">
          <a:xfrm>
            <a:off x="1485900" y="1054100"/>
            <a:ext cx="8839200" cy="580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4" descr="Decorative Panel - Te Tukutuku">
            <a:extLst>
              <a:ext uri="{FF2B5EF4-FFF2-40B4-BE49-F238E27FC236}">
                <a16:creationId xmlns:a16="http://schemas.microsoft.com/office/drawing/2014/main" id="{3D5C0FEF-CC7C-4A2F-855B-8C13CCED6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0" name="Picture 4" descr="Decorative Panel - Te Tukutuku">
            <a:extLst>
              <a:ext uri="{FF2B5EF4-FFF2-40B4-BE49-F238E27FC236}">
                <a16:creationId xmlns:a16="http://schemas.microsoft.com/office/drawing/2014/main" id="{88F72BD3-FF2F-405F-9D79-A3DE81084B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6CC9A1B1-968C-4D41-AB96-ECC1AC98410B}"/>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dirty="0">
                <a:solidFill>
                  <a:srgbClr val="6D2929"/>
                </a:solidFill>
              </a:rPr>
              <a:t>Infrastructure Corridors &amp; Active Reserve</a:t>
            </a:r>
            <a:br>
              <a:rPr lang="en-AU" dirty="0">
                <a:solidFill>
                  <a:srgbClr val="009900"/>
                </a:solidFill>
              </a:rPr>
            </a:br>
            <a:endParaRPr lang="en-NZ" dirty="0">
              <a:solidFill>
                <a:schemeClr val="tx2">
                  <a:lumMod val="60000"/>
                  <a:lumOff val="40000"/>
                </a:schemeClr>
              </a:solidFill>
            </a:endParaRPr>
          </a:p>
        </p:txBody>
      </p:sp>
      <p:sp>
        <p:nvSpPr>
          <p:cNvPr id="9" name="Text Box 7">
            <a:extLst>
              <a:ext uri="{FF2B5EF4-FFF2-40B4-BE49-F238E27FC236}">
                <a16:creationId xmlns:a16="http://schemas.microsoft.com/office/drawing/2014/main" id="{A5BD5B75-7A43-41F5-B9F3-84802EDE1B4F}"/>
              </a:ext>
            </a:extLst>
          </p:cNvPr>
          <p:cNvSpPr txBox="1">
            <a:spLocks noChangeArrowheads="1"/>
          </p:cNvSpPr>
          <p:nvPr/>
        </p:nvSpPr>
        <p:spPr bwMode="auto">
          <a:xfrm>
            <a:off x="630238" y="1136650"/>
            <a:ext cx="10931525" cy="461963"/>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fontAlgn="auto">
              <a:spcAft>
                <a:spcPts val="0"/>
              </a:spcAft>
              <a:defRPr/>
            </a:pPr>
            <a:endParaRPr lang="en-NZ" sz="2400" dirty="0">
              <a:latin typeface="+mn-lt"/>
              <a:cs typeface="Arial" panose="020B0604020202020204" pitchFamily="34" charset="0"/>
            </a:endParaRPr>
          </a:p>
        </p:txBody>
      </p:sp>
      <p:sp>
        <p:nvSpPr>
          <p:cNvPr id="94213" name="TextBox 4">
            <a:extLst>
              <a:ext uri="{FF2B5EF4-FFF2-40B4-BE49-F238E27FC236}">
                <a16:creationId xmlns:a16="http://schemas.microsoft.com/office/drawing/2014/main" id="{B5A0A222-B59B-4E81-8B38-7A4F249C1238}"/>
              </a:ext>
            </a:extLst>
          </p:cNvPr>
          <p:cNvSpPr txBox="1">
            <a:spLocks noChangeArrowheads="1"/>
          </p:cNvSpPr>
          <p:nvPr/>
        </p:nvSpPr>
        <p:spPr bwMode="auto">
          <a:xfrm>
            <a:off x="838200" y="1370013"/>
            <a:ext cx="71120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NZ" altLang="en-US" sz="1800">
              <a:latin typeface="Avenir Next LT Pro" panose="020B0504020202020204" pitchFamily="34" charset="0"/>
            </a:endParaRPr>
          </a:p>
        </p:txBody>
      </p:sp>
      <p:pic>
        <p:nvPicPr>
          <p:cNvPr id="94214" name="Picture 6" descr="A picture containing text, envelope, businesscard, stationary&#10;&#10;Description automatically generated">
            <a:extLst>
              <a:ext uri="{FF2B5EF4-FFF2-40B4-BE49-F238E27FC236}">
                <a16:creationId xmlns:a16="http://schemas.microsoft.com/office/drawing/2014/main" id="{CE2417A8-9500-4DFA-A84B-BA3E8C6E17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615" t="12032" r="30394" b="12250"/>
          <a:stretch>
            <a:fillRect/>
          </a:stretch>
        </p:blipFill>
        <p:spPr bwMode="auto">
          <a:xfrm>
            <a:off x="676275" y="1136650"/>
            <a:ext cx="5483225"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476AE4BC-A1CA-4B7A-B81B-25D9BCD2DF2D}"/>
              </a:ext>
            </a:extLst>
          </p:cNvPr>
          <p:cNvSpPr txBox="1"/>
          <p:nvPr/>
        </p:nvSpPr>
        <p:spPr>
          <a:xfrm>
            <a:off x="6199188" y="1136650"/>
            <a:ext cx="5570537" cy="2800350"/>
          </a:xfrm>
          <a:prstGeom prst="rect">
            <a:avLst/>
          </a:prstGeom>
          <a:noFill/>
        </p:spPr>
        <p:txBody>
          <a:bodyPr>
            <a:spAutoFit/>
          </a:bodyPr>
          <a:lstStyle/>
          <a:p>
            <a:pPr>
              <a:defRPr/>
            </a:pPr>
            <a:r>
              <a:rPr lang="en-NZ" sz="2200" u="sng" dirty="0">
                <a:latin typeface="Calibri (Body)"/>
              </a:rPr>
              <a:t>TCC Undertaking:</a:t>
            </a:r>
          </a:p>
          <a:p>
            <a:pPr marL="266700" indent="-266700">
              <a:buFont typeface="Arial" panose="020B0604020202020204" pitchFamily="34" charset="0"/>
              <a:buChar char="•"/>
              <a:defRPr/>
            </a:pPr>
            <a:r>
              <a:rPr lang="en-NZ" sz="2200" dirty="0">
                <a:latin typeface="Calibri (Body)"/>
              </a:rPr>
              <a:t>TCC Surplus Lands to be held in consideration of a exchange for interest in the Infrastructure Corridors on TK14</a:t>
            </a:r>
          </a:p>
          <a:p>
            <a:pPr marL="266700" indent="-266700">
              <a:buFont typeface="Arial" panose="020B0604020202020204" pitchFamily="34" charset="0"/>
              <a:buChar char="•"/>
              <a:defRPr/>
            </a:pPr>
            <a:r>
              <a:rPr lang="en-NZ" sz="2200" dirty="0">
                <a:latin typeface="Calibri (Body)"/>
              </a:rPr>
              <a:t>TCC to engage with mana whenua to </a:t>
            </a:r>
          </a:p>
          <a:p>
            <a:pPr marL="265113">
              <a:defRPr/>
            </a:pPr>
            <a:r>
              <a:rPr lang="en-NZ" sz="2200" dirty="0">
                <a:latin typeface="Calibri (Body)"/>
              </a:rPr>
              <a:t>ensure any cultural matters associated </a:t>
            </a:r>
          </a:p>
          <a:p>
            <a:pPr marL="265113">
              <a:defRPr/>
            </a:pPr>
            <a:r>
              <a:rPr lang="en-NZ" sz="2200" dirty="0">
                <a:latin typeface="Calibri (Body)"/>
              </a:rPr>
              <a:t>with the surplus lands have been appropriately identified and considered.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7" name="Picture 4" descr="Decorative Panel - Te Tukutuku">
            <a:extLst>
              <a:ext uri="{FF2B5EF4-FFF2-40B4-BE49-F238E27FC236}">
                <a16:creationId xmlns:a16="http://schemas.microsoft.com/office/drawing/2014/main" id="{C0055F14-A477-44B8-BBA4-F6975737B9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58" name="Picture 4" descr="Decorative Panel - Te Tukutuku">
            <a:extLst>
              <a:ext uri="{FF2B5EF4-FFF2-40B4-BE49-F238E27FC236}">
                <a16:creationId xmlns:a16="http://schemas.microsoft.com/office/drawing/2014/main" id="{4B847D15-6911-4951-AD9A-A208A2E6D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28B0EC41-E495-4AE0-A909-2BA5C2ACF017}"/>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dirty="0">
                <a:solidFill>
                  <a:srgbClr val="6D2929"/>
                </a:solidFill>
              </a:rPr>
              <a:t>Infrastructure Corridors &amp; Active Reserve</a:t>
            </a:r>
            <a:br>
              <a:rPr lang="en-AU" dirty="0">
                <a:solidFill>
                  <a:srgbClr val="009900"/>
                </a:solidFill>
              </a:rPr>
            </a:br>
            <a:endParaRPr lang="en-NZ" dirty="0">
              <a:solidFill>
                <a:schemeClr val="tx2">
                  <a:lumMod val="60000"/>
                  <a:lumOff val="40000"/>
                </a:schemeClr>
              </a:solidFill>
            </a:endParaRPr>
          </a:p>
        </p:txBody>
      </p:sp>
      <p:sp>
        <p:nvSpPr>
          <p:cNvPr id="9" name="Text Box 7">
            <a:extLst>
              <a:ext uri="{FF2B5EF4-FFF2-40B4-BE49-F238E27FC236}">
                <a16:creationId xmlns:a16="http://schemas.microsoft.com/office/drawing/2014/main" id="{25892DBD-B072-4D2A-9F3F-9C8E94F69BDE}"/>
              </a:ext>
            </a:extLst>
          </p:cNvPr>
          <p:cNvSpPr txBox="1">
            <a:spLocks noChangeArrowheads="1"/>
          </p:cNvSpPr>
          <p:nvPr/>
        </p:nvSpPr>
        <p:spPr bwMode="auto">
          <a:xfrm>
            <a:off x="630238" y="1136650"/>
            <a:ext cx="10931525" cy="461963"/>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fontAlgn="auto">
              <a:spcAft>
                <a:spcPts val="0"/>
              </a:spcAft>
              <a:defRPr/>
            </a:pPr>
            <a:endParaRPr lang="en-NZ" sz="2400" dirty="0">
              <a:latin typeface="+mn-lt"/>
              <a:cs typeface="Arial" panose="020B0604020202020204" pitchFamily="34" charset="0"/>
            </a:endParaRPr>
          </a:p>
        </p:txBody>
      </p:sp>
      <p:sp>
        <p:nvSpPr>
          <p:cNvPr id="96261" name="TextBox 4">
            <a:extLst>
              <a:ext uri="{FF2B5EF4-FFF2-40B4-BE49-F238E27FC236}">
                <a16:creationId xmlns:a16="http://schemas.microsoft.com/office/drawing/2014/main" id="{7B7CF123-C20A-4170-A00F-726100CCA6D8}"/>
              </a:ext>
            </a:extLst>
          </p:cNvPr>
          <p:cNvSpPr txBox="1">
            <a:spLocks noChangeArrowheads="1"/>
          </p:cNvSpPr>
          <p:nvPr/>
        </p:nvSpPr>
        <p:spPr bwMode="auto">
          <a:xfrm>
            <a:off x="838200" y="1370013"/>
            <a:ext cx="7112000"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NZ" altLang="en-US" sz="1800">
              <a:latin typeface="Avenir Next LT Pro" panose="020B0504020202020204" pitchFamily="34" charset="0"/>
            </a:endParaRPr>
          </a:p>
        </p:txBody>
      </p:sp>
      <p:sp>
        <p:nvSpPr>
          <p:cNvPr id="11" name="TextBox 10">
            <a:extLst>
              <a:ext uri="{FF2B5EF4-FFF2-40B4-BE49-F238E27FC236}">
                <a16:creationId xmlns:a16="http://schemas.microsoft.com/office/drawing/2014/main" id="{7ADCDDC9-E689-415A-A9D9-902C3DDF9F43}"/>
              </a:ext>
            </a:extLst>
          </p:cNvPr>
          <p:cNvSpPr txBox="1"/>
          <p:nvPr/>
        </p:nvSpPr>
        <p:spPr>
          <a:xfrm>
            <a:off x="6815138" y="1136650"/>
            <a:ext cx="4670425" cy="5170488"/>
          </a:xfrm>
          <a:prstGeom prst="rect">
            <a:avLst/>
          </a:prstGeom>
          <a:noFill/>
        </p:spPr>
        <p:txBody>
          <a:bodyPr>
            <a:spAutoFit/>
          </a:bodyPr>
          <a:lstStyle/>
          <a:p>
            <a:pPr>
              <a:defRPr/>
            </a:pPr>
            <a:r>
              <a:rPr lang="en-NZ" sz="2200" u="sng" dirty="0">
                <a:latin typeface="Calibri (Body)"/>
              </a:rPr>
              <a:t>Next Steps:</a:t>
            </a:r>
          </a:p>
          <a:p>
            <a:pPr marL="342900" indent="-342900">
              <a:buFont typeface="Arial" panose="020B0604020202020204" pitchFamily="34" charset="0"/>
              <a:buChar char="•"/>
              <a:defRPr/>
            </a:pPr>
            <a:r>
              <a:rPr lang="en-NZ" sz="2200" dirty="0">
                <a:latin typeface="Calibri (Body)"/>
              </a:rPr>
              <a:t>TCC to engage with mana whenua to ensure any cultural matters associated with the surplus lands have been appropriately identified and considered.</a:t>
            </a:r>
          </a:p>
          <a:p>
            <a:pPr marL="342900" indent="-342900">
              <a:buFont typeface="Arial" panose="020B0604020202020204" pitchFamily="34" charset="0"/>
              <a:buChar char="•"/>
              <a:defRPr/>
            </a:pPr>
            <a:r>
              <a:rPr lang="en-NZ" sz="2200" dirty="0">
                <a:latin typeface="Calibri (Body)"/>
              </a:rPr>
              <a:t>TK14 complete owner engagement process and get owners feedback ahead of preparing resolutions for voting.</a:t>
            </a:r>
          </a:p>
          <a:p>
            <a:pPr marL="342900" indent="-342900">
              <a:buFont typeface="Arial" panose="020B0604020202020204" pitchFamily="34" charset="0"/>
              <a:buChar char="•"/>
              <a:defRPr/>
            </a:pPr>
            <a:r>
              <a:rPr lang="en-NZ" sz="2200" dirty="0">
                <a:latin typeface="Calibri (Body)"/>
              </a:rPr>
              <a:t>TK14 have secured a Land Valuer experienced in Māori Freehold Land  compensation and valuation to represent TK14 in discussions and negotiations on the proposal . </a:t>
            </a:r>
          </a:p>
        </p:txBody>
      </p:sp>
      <p:pic>
        <p:nvPicPr>
          <p:cNvPr id="96263" name="Picture 2" descr="Diagram, engineering drawing&#10;&#10;Description automatically generated">
            <a:extLst>
              <a:ext uri="{FF2B5EF4-FFF2-40B4-BE49-F238E27FC236}">
                <a16:creationId xmlns:a16="http://schemas.microsoft.com/office/drawing/2014/main" id="{10A9D0E0-2FAA-4FF6-A1DC-51DE52C12C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973"/>
          <a:stretch>
            <a:fillRect/>
          </a:stretch>
        </p:blipFill>
        <p:spPr bwMode="auto">
          <a:xfrm>
            <a:off x="698500" y="1136650"/>
            <a:ext cx="5908675"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4" descr="Decorative Panel - Te Tukutuku">
            <a:extLst>
              <a:ext uri="{FF2B5EF4-FFF2-40B4-BE49-F238E27FC236}">
                <a16:creationId xmlns:a16="http://schemas.microsoft.com/office/drawing/2014/main" id="{BAE7BFDD-4C9E-4F38-94EF-0890DAE887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6" name="Picture 4" descr="Decorative Panel - Te Tukutuku">
            <a:extLst>
              <a:ext uri="{FF2B5EF4-FFF2-40B4-BE49-F238E27FC236}">
                <a16:creationId xmlns:a16="http://schemas.microsoft.com/office/drawing/2014/main" id="{A3650C04-F68F-4AA8-B329-C4F556A946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15189304-28CF-401E-BAF4-0FCAA0737162}"/>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dirty="0">
                <a:solidFill>
                  <a:srgbClr val="6D2929"/>
                </a:solidFill>
              </a:rPr>
              <a:t>Council Rates &amp; Revaluation Process</a:t>
            </a:r>
            <a:br>
              <a:rPr lang="en-AU" dirty="0">
                <a:solidFill>
                  <a:srgbClr val="009900"/>
                </a:solidFill>
              </a:rPr>
            </a:br>
            <a:endParaRPr lang="en-NZ" dirty="0">
              <a:solidFill>
                <a:schemeClr val="tx2">
                  <a:lumMod val="60000"/>
                  <a:lumOff val="40000"/>
                </a:schemeClr>
              </a:solidFill>
            </a:endParaRPr>
          </a:p>
        </p:txBody>
      </p:sp>
      <p:sp>
        <p:nvSpPr>
          <p:cNvPr id="9" name="Text Box 7">
            <a:extLst>
              <a:ext uri="{FF2B5EF4-FFF2-40B4-BE49-F238E27FC236}">
                <a16:creationId xmlns:a16="http://schemas.microsoft.com/office/drawing/2014/main" id="{0E886CEC-A6FB-4E9E-AE5C-B7CBD1A66ECE}"/>
              </a:ext>
            </a:extLst>
          </p:cNvPr>
          <p:cNvSpPr txBox="1">
            <a:spLocks noChangeArrowheads="1"/>
          </p:cNvSpPr>
          <p:nvPr/>
        </p:nvSpPr>
        <p:spPr bwMode="auto">
          <a:xfrm>
            <a:off x="630238" y="1098550"/>
            <a:ext cx="11460162" cy="5170488"/>
          </a:xfrm>
          <a:prstGeom prst="rect">
            <a:avLst/>
          </a:prstGeom>
          <a:noFill/>
          <a:ln>
            <a:noFill/>
          </a:ln>
        </p:spPr>
        <p:txBody>
          <a:bodyPr>
            <a:spAutoFit/>
          </a:bodyPr>
          <a:lstStyle>
            <a:lvl1pPr marL="381000" indent="-3810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defRPr/>
            </a:pPr>
            <a:r>
              <a:rPr lang="en-US" sz="2200" u="sng" dirty="0">
                <a:solidFill>
                  <a:srgbClr val="2A2A2A"/>
                </a:solidFill>
                <a:latin typeface="Calibri (Body)"/>
              </a:rPr>
              <a:t>Rates Postponement</a:t>
            </a:r>
          </a:p>
          <a:p>
            <a:pPr marL="0" indent="0">
              <a:defRPr/>
            </a:pPr>
            <a:r>
              <a:rPr lang="en-US" sz="2200" dirty="0">
                <a:solidFill>
                  <a:srgbClr val="2A2A2A"/>
                </a:solidFill>
                <a:latin typeface="Calibri (Body)"/>
              </a:rPr>
              <a:t>The Trust has a Rates Postponement Agreement in place with Tauranga City Council (TCC), this enable 50% of the Rates to be postponed every year; after six years of rates postponement </a:t>
            </a:r>
          </a:p>
          <a:p>
            <a:pPr marL="0" indent="0">
              <a:defRPr/>
            </a:pPr>
            <a:r>
              <a:rPr lang="en-US" sz="2200" dirty="0">
                <a:solidFill>
                  <a:srgbClr val="2A2A2A"/>
                </a:solidFill>
                <a:latin typeface="Calibri (Body)"/>
              </a:rPr>
              <a:t>every year one year of the rates  postponement gets written off by TCC. </a:t>
            </a:r>
          </a:p>
          <a:p>
            <a:pPr marL="0" indent="0">
              <a:defRPr/>
            </a:pPr>
            <a:endParaRPr lang="en-US" sz="2200" dirty="0">
              <a:solidFill>
                <a:srgbClr val="2A2A2A"/>
              </a:solidFill>
              <a:latin typeface="Calibri (Body)"/>
            </a:endParaRPr>
          </a:p>
          <a:p>
            <a:pPr marL="0" indent="0">
              <a:defRPr/>
            </a:pPr>
            <a:r>
              <a:rPr lang="en-US" sz="2200" dirty="0">
                <a:solidFill>
                  <a:srgbClr val="2A2A2A"/>
                </a:solidFill>
                <a:latin typeface="Calibri (Body)"/>
              </a:rPr>
              <a:t>This means the Trust’s liability at any one time is for six years of postponed rates. The current accrued liability is $71,000 (approx). </a:t>
            </a:r>
          </a:p>
          <a:p>
            <a:pPr marL="0" indent="0">
              <a:defRPr/>
            </a:pPr>
            <a:endParaRPr lang="en-US" sz="2200" dirty="0">
              <a:solidFill>
                <a:srgbClr val="2A2A2A"/>
              </a:solidFill>
              <a:latin typeface="Calibri (Body)"/>
            </a:endParaRPr>
          </a:p>
          <a:p>
            <a:pPr>
              <a:defRPr/>
            </a:pPr>
            <a:r>
              <a:rPr lang="en-US" sz="2200" u="sng" dirty="0">
                <a:solidFill>
                  <a:srgbClr val="2A2A2A"/>
                </a:solidFill>
                <a:latin typeface="Calibri (Body)"/>
              </a:rPr>
              <a:t>Rating Revaluation</a:t>
            </a:r>
          </a:p>
          <a:p>
            <a:pPr>
              <a:defRPr/>
            </a:pPr>
            <a:r>
              <a:rPr lang="en-US" sz="2200" dirty="0">
                <a:solidFill>
                  <a:srgbClr val="2A2A2A"/>
                </a:solidFill>
                <a:latin typeface="Calibri (Body)"/>
              </a:rPr>
              <a:t>The Trust is taking advice on the new rates rules under Te Ture Whenua Māori Act 1993 where the possibility of rates remissions is more likely now.  The Trust will be negotiating with TCC for rating rules to be applied equitably to Māori land and consistent with Treaty of Waitangi obligations.   </a:t>
            </a:r>
          </a:p>
          <a:p>
            <a:pPr>
              <a:defRPr/>
            </a:pPr>
            <a:endParaRPr lang="en-US" sz="2200" dirty="0">
              <a:solidFill>
                <a:srgbClr val="2A2A2A"/>
              </a:solidFill>
              <a:latin typeface="Calibri (Body)"/>
            </a:endParaRPr>
          </a:p>
          <a:p>
            <a:pPr>
              <a:defRPr/>
            </a:pPr>
            <a:r>
              <a:rPr lang="en-US" sz="2200" dirty="0">
                <a:solidFill>
                  <a:srgbClr val="2A2A2A"/>
                </a:solidFill>
                <a:latin typeface="Calibri (Body)"/>
              </a:rPr>
              <a:t>This includes challenging the rating re-valuation process, see next slide.  </a:t>
            </a:r>
            <a:endParaRPr lang="en-NZ" sz="2200" i="1" dirty="0">
              <a:latin typeface="Calibri (Body)"/>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4" descr="Decorative Panel - Te Tukutuku">
            <a:extLst>
              <a:ext uri="{FF2B5EF4-FFF2-40B4-BE49-F238E27FC236}">
                <a16:creationId xmlns:a16="http://schemas.microsoft.com/office/drawing/2014/main" id="{9FE168E1-EC59-4E73-8C93-8EF043382D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54" name="Picture 4" descr="Decorative Panel - Te Tukutuku">
            <a:extLst>
              <a:ext uri="{FF2B5EF4-FFF2-40B4-BE49-F238E27FC236}">
                <a16:creationId xmlns:a16="http://schemas.microsoft.com/office/drawing/2014/main" id="{9C7C066E-D8D9-466E-AC38-461851996B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8DF0AAA5-C337-4484-91E5-42F0F448F35B}"/>
              </a:ext>
            </a:extLst>
          </p:cNvPr>
          <p:cNvSpPr>
            <a:spLocks noGrp="1"/>
          </p:cNvSpPr>
          <p:nvPr>
            <p:ph type="title"/>
          </p:nvPr>
        </p:nvSpPr>
        <p:spPr>
          <a:xfrm>
            <a:off x="838200" y="1427163"/>
            <a:ext cx="10723563" cy="314325"/>
          </a:xfrm>
        </p:spPr>
        <p:txBody>
          <a:bodyPr rtlCol="0">
            <a:normAutofit fontScale="90000"/>
          </a:bodyPr>
          <a:lstStyle/>
          <a:p>
            <a:pPr algn="ctr" eaLnBrk="1" fontAlgn="auto" hangingPunct="1">
              <a:spcBef>
                <a:spcPts val="0"/>
              </a:spcBef>
              <a:spcAft>
                <a:spcPts val="0"/>
              </a:spcAft>
              <a:defRPr/>
            </a:pPr>
            <a:r>
              <a:rPr lang="en-US" dirty="0">
                <a:solidFill>
                  <a:srgbClr val="6D2929"/>
                </a:solidFill>
                <a:latin typeface="Calibri (Body)"/>
              </a:rPr>
              <a:t>Council Rates &amp; Revaluation Process</a:t>
            </a:r>
            <a:br>
              <a:rPr lang="en-AU" dirty="0">
                <a:solidFill>
                  <a:srgbClr val="009900"/>
                </a:solidFill>
                <a:latin typeface="Calibri (Body)"/>
              </a:rPr>
            </a:br>
            <a:br>
              <a:rPr lang="en-AU" sz="2400" dirty="0">
                <a:latin typeface="Calibri (Body)"/>
              </a:rPr>
            </a:br>
            <a:endParaRPr lang="en-NZ" sz="2400" dirty="0">
              <a:latin typeface="Calibri (Body)"/>
            </a:endParaRPr>
          </a:p>
        </p:txBody>
      </p:sp>
      <p:graphicFrame>
        <p:nvGraphicFramePr>
          <p:cNvPr id="2" name="Table 1">
            <a:extLst>
              <a:ext uri="{FF2B5EF4-FFF2-40B4-BE49-F238E27FC236}">
                <a16:creationId xmlns:a16="http://schemas.microsoft.com/office/drawing/2014/main" id="{75A6DBEB-18FF-4DA1-B101-088C399C1A6F}"/>
              </a:ext>
            </a:extLst>
          </p:cNvPr>
          <p:cNvGraphicFramePr>
            <a:graphicFrameLocks noGrp="1"/>
          </p:cNvGraphicFramePr>
          <p:nvPr/>
        </p:nvGraphicFramePr>
        <p:xfrm>
          <a:off x="1085850" y="2981325"/>
          <a:ext cx="10020300" cy="2838450"/>
        </p:xfrm>
        <a:graphic>
          <a:graphicData uri="http://schemas.openxmlformats.org/drawingml/2006/table">
            <a:tbl>
              <a:tblPr firstRow="1" firstCol="1" bandRow="1">
                <a:tableStyleId>{5940675A-B579-460E-94D1-54222C63F5DA}</a:tableStyleId>
              </a:tblPr>
              <a:tblGrid>
                <a:gridCol w="1732701">
                  <a:extLst>
                    <a:ext uri="{9D8B030D-6E8A-4147-A177-3AD203B41FA5}">
                      <a16:colId xmlns:a16="http://schemas.microsoft.com/office/drawing/2014/main" val="20000"/>
                    </a:ext>
                  </a:extLst>
                </a:gridCol>
                <a:gridCol w="1986913">
                  <a:extLst>
                    <a:ext uri="{9D8B030D-6E8A-4147-A177-3AD203B41FA5}">
                      <a16:colId xmlns:a16="http://schemas.microsoft.com/office/drawing/2014/main" val="20001"/>
                    </a:ext>
                  </a:extLst>
                </a:gridCol>
                <a:gridCol w="1284551">
                  <a:extLst>
                    <a:ext uri="{9D8B030D-6E8A-4147-A177-3AD203B41FA5}">
                      <a16:colId xmlns:a16="http://schemas.microsoft.com/office/drawing/2014/main" val="20002"/>
                    </a:ext>
                  </a:extLst>
                </a:gridCol>
                <a:gridCol w="2075729">
                  <a:extLst>
                    <a:ext uri="{9D8B030D-6E8A-4147-A177-3AD203B41FA5}">
                      <a16:colId xmlns:a16="http://schemas.microsoft.com/office/drawing/2014/main" val="20003"/>
                    </a:ext>
                  </a:extLst>
                </a:gridCol>
                <a:gridCol w="1659436">
                  <a:extLst>
                    <a:ext uri="{9D8B030D-6E8A-4147-A177-3AD203B41FA5}">
                      <a16:colId xmlns:a16="http://schemas.microsoft.com/office/drawing/2014/main" val="20004"/>
                    </a:ext>
                  </a:extLst>
                </a:gridCol>
                <a:gridCol w="1280969">
                  <a:extLst>
                    <a:ext uri="{9D8B030D-6E8A-4147-A177-3AD203B41FA5}">
                      <a16:colId xmlns:a16="http://schemas.microsoft.com/office/drawing/2014/main" val="20005"/>
                    </a:ext>
                  </a:extLst>
                </a:gridCol>
              </a:tblGrid>
              <a:tr h="1419241">
                <a:tc>
                  <a:txBody>
                    <a:bodyPr/>
                    <a:lstStyle/>
                    <a:p>
                      <a:pPr algn="ctr">
                        <a:lnSpc>
                          <a:spcPct val="107000"/>
                        </a:lnSpc>
                        <a:spcAft>
                          <a:spcPts val="800"/>
                        </a:spcAft>
                      </a:pPr>
                      <a:r>
                        <a:rPr lang="en-NZ" sz="2200" b="1" dirty="0">
                          <a:effectLst/>
                        </a:rPr>
                        <a:t>2018 Revaluation</a:t>
                      </a:r>
                      <a:endParaRPr lang="en-NZ"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solidFill>
                      <a:schemeClr val="bg1">
                        <a:lumMod val="95000"/>
                      </a:schemeClr>
                    </a:solidFill>
                  </a:tcPr>
                </a:tc>
                <a:tc>
                  <a:txBody>
                    <a:bodyPr/>
                    <a:lstStyle/>
                    <a:p>
                      <a:pPr algn="ctr">
                        <a:lnSpc>
                          <a:spcPct val="107000"/>
                        </a:lnSpc>
                        <a:spcAft>
                          <a:spcPts val="800"/>
                        </a:spcAft>
                      </a:pPr>
                      <a:r>
                        <a:rPr lang="en-NZ" sz="2200" b="1" dirty="0">
                          <a:effectLst/>
                        </a:rPr>
                        <a:t>2018 Post Objection Adjusted Valuation</a:t>
                      </a:r>
                      <a:endParaRPr lang="en-NZ"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solidFill>
                      <a:schemeClr val="bg1">
                        <a:lumMod val="95000"/>
                      </a:schemeClr>
                    </a:solidFill>
                  </a:tcPr>
                </a:tc>
                <a:tc>
                  <a:txBody>
                    <a:bodyPr/>
                    <a:lstStyle/>
                    <a:p>
                      <a:pPr algn="ctr">
                        <a:lnSpc>
                          <a:spcPct val="107000"/>
                        </a:lnSpc>
                        <a:spcAft>
                          <a:spcPts val="800"/>
                        </a:spcAft>
                      </a:pPr>
                      <a:r>
                        <a:rPr lang="en-NZ" sz="22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en-NZ" sz="2200" b="1" dirty="0">
                          <a:effectLst/>
                          <a:latin typeface="Calibri" panose="020F0502020204030204" pitchFamily="34" charset="0"/>
                          <a:ea typeface="Calibri" panose="020F0502020204030204" pitchFamily="34" charset="0"/>
                          <a:cs typeface="Times New Roman" panose="02020603050405020304" pitchFamily="18" charset="0"/>
                        </a:rPr>
                        <a:t>Change</a:t>
                      </a:r>
                    </a:p>
                  </a:txBody>
                  <a:tcPr marL="68581" marR="68581" marT="0" marB="0">
                    <a:solidFill>
                      <a:schemeClr val="bg1">
                        <a:lumMod val="95000"/>
                      </a:schemeClr>
                    </a:solidFill>
                  </a:tcPr>
                </a:tc>
                <a:tc>
                  <a:txBody>
                    <a:bodyPr/>
                    <a:lstStyle/>
                    <a:p>
                      <a:pPr algn="ctr">
                        <a:lnSpc>
                          <a:spcPct val="107000"/>
                        </a:lnSpc>
                        <a:spcAft>
                          <a:spcPts val="800"/>
                        </a:spcAft>
                      </a:pPr>
                      <a:r>
                        <a:rPr lang="en-NZ" sz="2200" b="1" dirty="0">
                          <a:effectLst/>
                        </a:rPr>
                        <a:t>2021 Revaluation</a:t>
                      </a:r>
                      <a:endParaRPr lang="en-NZ"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solidFill>
                      <a:schemeClr val="bg1">
                        <a:lumMod val="95000"/>
                      </a:schemeClr>
                    </a:solidFill>
                  </a:tcPr>
                </a:tc>
                <a:tc>
                  <a:txBody>
                    <a:bodyPr/>
                    <a:lstStyle/>
                    <a:p>
                      <a:pPr algn="ctr">
                        <a:lnSpc>
                          <a:spcPct val="107000"/>
                        </a:lnSpc>
                        <a:spcAft>
                          <a:spcPts val="800"/>
                        </a:spcAft>
                      </a:pPr>
                      <a:r>
                        <a:rPr lang="en-NZ" sz="2200" b="1" dirty="0">
                          <a:effectLst/>
                        </a:rPr>
                        <a:t>2021 Post Objection Valuation</a:t>
                      </a:r>
                      <a:endParaRPr lang="en-NZ"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solidFill>
                      <a:schemeClr val="bg1">
                        <a:lumMod val="95000"/>
                      </a:schemeClr>
                    </a:solidFill>
                  </a:tcPr>
                </a:tc>
                <a:tc>
                  <a:txBody>
                    <a:bodyPr/>
                    <a:lstStyle/>
                    <a:p>
                      <a:pPr algn="ctr">
                        <a:lnSpc>
                          <a:spcPct val="107000"/>
                        </a:lnSpc>
                        <a:spcAft>
                          <a:spcPts val="800"/>
                        </a:spcAft>
                      </a:pPr>
                      <a:r>
                        <a:rPr lang="en-NZ" sz="2200" b="1" dirty="0">
                          <a:effectLst/>
                          <a:latin typeface="Calibri" panose="020F0502020204030204"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en-NZ" sz="2200" b="1" dirty="0">
                          <a:effectLst/>
                          <a:latin typeface="Calibri" panose="020F0502020204030204" pitchFamily="34" charset="0"/>
                          <a:ea typeface="Calibri" panose="020F0502020204030204" pitchFamily="34" charset="0"/>
                          <a:cs typeface="Times New Roman" panose="02020603050405020304" pitchFamily="18" charset="0"/>
                        </a:rPr>
                        <a:t>Change</a:t>
                      </a:r>
                    </a:p>
                    <a:p>
                      <a:pPr algn="ctr">
                        <a:lnSpc>
                          <a:spcPct val="107000"/>
                        </a:lnSpc>
                        <a:spcAft>
                          <a:spcPts val="800"/>
                        </a:spcAft>
                      </a:pPr>
                      <a:endParaRPr lang="en-NZ"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solidFill>
                      <a:schemeClr val="bg1">
                        <a:lumMod val="95000"/>
                      </a:schemeClr>
                    </a:solidFill>
                  </a:tcPr>
                </a:tc>
                <a:extLst>
                  <a:ext uri="{0D108BD9-81ED-4DB2-BD59-A6C34878D82A}">
                    <a16:rowId xmlns:a16="http://schemas.microsoft.com/office/drawing/2014/main" val="10000"/>
                  </a:ext>
                </a:extLst>
              </a:tr>
              <a:tr h="1419209">
                <a:tc>
                  <a:txBody>
                    <a:bodyPr/>
                    <a:lstStyle/>
                    <a:p>
                      <a:pPr algn="ctr">
                        <a:lnSpc>
                          <a:spcPct val="107000"/>
                        </a:lnSpc>
                        <a:spcAft>
                          <a:spcPts val="800"/>
                        </a:spcAft>
                      </a:pPr>
                      <a:r>
                        <a:rPr lang="en-NZ" sz="2200" dirty="0">
                          <a:effectLst/>
                        </a:rPr>
                        <a:t>$84,600,000</a:t>
                      </a:r>
                      <a:endParaRPr lang="en-N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07000"/>
                        </a:lnSpc>
                        <a:spcAft>
                          <a:spcPts val="800"/>
                        </a:spcAft>
                      </a:pPr>
                      <a:r>
                        <a:rPr lang="en-NZ" sz="2200" dirty="0">
                          <a:effectLst/>
                        </a:rPr>
                        <a:t>$8,185,000</a:t>
                      </a:r>
                      <a:endParaRPr lang="en-N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07000"/>
                        </a:lnSpc>
                        <a:spcAft>
                          <a:spcPts val="800"/>
                        </a:spcAft>
                      </a:pPr>
                      <a:r>
                        <a:rPr lang="en-NZ" sz="2200" dirty="0">
                          <a:effectLst/>
                          <a:latin typeface="Calibri" panose="020F0502020204030204" pitchFamily="34" charset="0"/>
                          <a:ea typeface="Calibri" panose="020F0502020204030204" pitchFamily="34" charset="0"/>
                          <a:cs typeface="Times New Roman" panose="02020603050405020304" pitchFamily="18" charset="0"/>
                        </a:rPr>
                        <a:t>90% reduction</a:t>
                      </a:r>
                    </a:p>
                  </a:txBody>
                  <a:tcPr marL="68581" marR="68581" marT="0" marB="0"/>
                </a:tc>
                <a:tc>
                  <a:txBody>
                    <a:bodyPr/>
                    <a:lstStyle/>
                    <a:p>
                      <a:pPr algn="ctr">
                        <a:lnSpc>
                          <a:spcPct val="107000"/>
                        </a:lnSpc>
                        <a:spcAft>
                          <a:spcPts val="800"/>
                        </a:spcAft>
                      </a:pPr>
                      <a:r>
                        <a:rPr lang="en-NZ" sz="2200" dirty="0">
                          <a:effectLst/>
                        </a:rPr>
                        <a:t>$194,214,000</a:t>
                      </a:r>
                      <a:endParaRPr lang="en-N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algn="ctr">
                        <a:lnSpc>
                          <a:spcPct val="107000"/>
                        </a:lnSpc>
                        <a:spcAft>
                          <a:spcPts val="0"/>
                        </a:spcAft>
                      </a:pPr>
                      <a:r>
                        <a:rPr lang="en-NZ" sz="2200" dirty="0">
                          <a:effectLst/>
                        </a:rPr>
                        <a:t>$8,185,000 requested</a:t>
                      </a:r>
                    </a:p>
                    <a:p>
                      <a:pPr algn="ctr">
                        <a:lnSpc>
                          <a:spcPct val="107000"/>
                        </a:lnSpc>
                        <a:spcAft>
                          <a:spcPts val="0"/>
                        </a:spcAft>
                      </a:pPr>
                      <a:r>
                        <a:rPr lang="en-NZ" sz="2200" dirty="0">
                          <a:effectLst/>
                        </a:rPr>
                        <a:t>(TBC)</a:t>
                      </a:r>
                      <a:endParaRPr lang="en-NZ"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1" marR="68581" marT="0" marB="0"/>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NZ" sz="2200" dirty="0">
                          <a:effectLst/>
                          <a:latin typeface="Calibri" panose="020F0502020204030204" pitchFamily="34" charset="0"/>
                          <a:ea typeface="Calibri" panose="020F0502020204030204" pitchFamily="34" charset="0"/>
                          <a:cs typeface="Times New Roman" panose="02020603050405020304" pitchFamily="18" charset="0"/>
                        </a:rPr>
                        <a:t>95% reduction</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NZ" sz="2200" dirty="0">
                          <a:effectLst/>
                          <a:latin typeface="Calibri" panose="020F0502020204030204" pitchFamily="34" charset="0"/>
                          <a:ea typeface="Calibri" panose="020F0502020204030204" pitchFamily="34" charset="0"/>
                          <a:cs typeface="Times New Roman" panose="02020603050405020304" pitchFamily="18" charset="0"/>
                        </a:rPr>
                        <a:t>based on request</a:t>
                      </a:r>
                    </a:p>
                  </a:txBody>
                  <a:tcPr marL="68581" marR="68581" marT="0" marB="0"/>
                </a:tc>
                <a:extLst>
                  <a:ext uri="{0D108BD9-81ED-4DB2-BD59-A6C34878D82A}">
                    <a16:rowId xmlns:a16="http://schemas.microsoft.com/office/drawing/2014/main" val="10001"/>
                  </a:ext>
                </a:extLst>
              </a:tr>
            </a:tbl>
          </a:graphicData>
        </a:graphic>
      </p:graphicFrame>
      <p:sp>
        <p:nvSpPr>
          <p:cNvPr id="88086" name="TextBox 2">
            <a:extLst>
              <a:ext uri="{FF2B5EF4-FFF2-40B4-BE49-F238E27FC236}">
                <a16:creationId xmlns:a16="http://schemas.microsoft.com/office/drawing/2014/main" id="{F9A46CC4-C468-4EBF-836F-D7E3C5465F4F}"/>
              </a:ext>
            </a:extLst>
          </p:cNvPr>
          <p:cNvSpPr txBox="1">
            <a:spLocks noChangeArrowheads="1"/>
          </p:cNvSpPr>
          <p:nvPr/>
        </p:nvSpPr>
        <p:spPr bwMode="auto">
          <a:xfrm>
            <a:off x="1974850" y="1481138"/>
            <a:ext cx="8824913" cy="1447800"/>
          </a:xfrm>
          <a:prstGeom prst="rect">
            <a:avLst/>
          </a:prstGeom>
          <a:noFill/>
          <a:ln>
            <a:noFill/>
          </a:ln>
        </p:spPr>
        <p:txBody>
          <a:bodyPr>
            <a:spAutoFit/>
          </a:bodyPr>
          <a:lstStyle>
            <a:lvl1pPr>
              <a:defRPr>
                <a:solidFill>
                  <a:schemeClr val="tx1"/>
                </a:solidFill>
                <a:latin typeface="Avenir Next LT Pro" panose="020B0504020202020204" pitchFamily="34" charset="0"/>
              </a:defRPr>
            </a:lvl1pPr>
            <a:lvl2pPr marL="742950" indent="-285750">
              <a:defRPr>
                <a:solidFill>
                  <a:schemeClr val="tx1"/>
                </a:solidFill>
                <a:latin typeface="Avenir Next LT Pro" panose="020B0504020202020204" pitchFamily="34" charset="0"/>
              </a:defRPr>
            </a:lvl2pPr>
            <a:lvl3pPr marL="1143000" indent="-228600">
              <a:defRPr>
                <a:solidFill>
                  <a:schemeClr val="tx1"/>
                </a:solidFill>
                <a:latin typeface="Avenir Next LT Pro" panose="020B0504020202020204" pitchFamily="34" charset="0"/>
              </a:defRPr>
            </a:lvl3pPr>
            <a:lvl4pPr marL="1600200" indent="-228600">
              <a:defRPr>
                <a:solidFill>
                  <a:schemeClr val="tx1"/>
                </a:solidFill>
                <a:latin typeface="Avenir Next LT Pro" panose="020B0504020202020204" pitchFamily="34" charset="0"/>
              </a:defRPr>
            </a:lvl4pPr>
            <a:lvl5pPr marL="2057400" indent="-228600">
              <a:defRPr>
                <a:solidFill>
                  <a:schemeClr val="tx1"/>
                </a:solidFill>
                <a:latin typeface="Avenir Next LT Pro" panose="020B0504020202020204" pitchFamily="34" charset="0"/>
              </a:defRPr>
            </a:lvl5pPr>
            <a:lvl6pPr marL="2514600" indent="-228600" eaLnBrk="0" fontAlgn="base" hangingPunct="0">
              <a:spcBef>
                <a:spcPct val="0"/>
              </a:spcBef>
              <a:spcAft>
                <a:spcPct val="0"/>
              </a:spcAft>
              <a:defRPr>
                <a:solidFill>
                  <a:schemeClr val="tx1"/>
                </a:solidFill>
                <a:latin typeface="Avenir Next LT Pro" panose="020B0504020202020204" pitchFamily="34" charset="0"/>
              </a:defRPr>
            </a:lvl6pPr>
            <a:lvl7pPr marL="2971800" indent="-228600" eaLnBrk="0" fontAlgn="base" hangingPunct="0">
              <a:spcBef>
                <a:spcPct val="0"/>
              </a:spcBef>
              <a:spcAft>
                <a:spcPct val="0"/>
              </a:spcAft>
              <a:defRPr>
                <a:solidFill>
                  <a:schemeClr val="tx1"/>
                </a:solidFill>
                <a:latin typeface="Avenir Next LT Pro" panose="020B0504020202020204" pitchFamily="34" charset="0"/>
              </a:defRPr>
            </a:lvl7pPr>
            <a:lvl8pPr marL="3429000" indent="-228600" eaLnBrk="0" fontAlgn="base" hangingPunct="0">
              <a:spcBef>
                <a:spcPct val="0"/>
              </a:spcBef>
              <a:spcAft>
                <a:spcPct val="0"/>
              </a:spcAft>
              <a:defRPr>
                <a:solidFill>
                  <a:schemeClr val="tx1"/>
                </a:solidFill>
                <a:latin typeface="Avenir Next LT Pro" panose="020B0504020202020204" pitchFamily="34" charset="0"/>
              </a:defRPr>
            </a:lvl8pPr>
            <a:lvl9pPr marL="3886200" indent="-228600" eaLnBrk="0" fontAlgn="base" hangingPunct="0">
              <a:spcBef>
                <a:spcPct val="0"/>
              </a:spcBef>
              <a:spcAft>
                <a:spcPct val="0"/>
              </a:spcAft>
              <a:defRPr>
                <a:solidFill>
                  <a:schemeClr val="tx1"/>
                </a:solidFill>
                <a:latin typeface="Avenir Next LT Pro" panose="020B0504020202020204" pitchFamily="34" charset="0"/>
              </a:defRPr>
            </a:lvl9pPr>
          </a:lstStyle>
          <a:p>
            <a:pPr>
              <a:defRPr/>
            </a:pPr>
            <a:r>
              <a:rPr lang="en-NZ" altLang="en-US" sz="2200" dirty="0">
                <a:latin typeface="+mn-lt"/>
              </a:rPr>
              <a:t>The Trust has recently received the 2021 Re-Valuation, which at $194m is clearly incorrect. They have lodged an objection to this as they did in 2018 which as the table below shows resulted in a considerable reduction in rateable value.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4" descr="Decorative Panel - Te Tukutuku">
            <a:extLst>
              <a:ext uri="{FF2B5EF4-FFF2-40B4-BE49-F238E27FC236}">
                <a16:creationId xmlns:a16="http://schemas.microsoft.com/office/drawing/2014/main" id="{E6E2D247-4F83-468F-8CA7-FDE802F9F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2" name="Picture 4" descr="Decorative Panel - Te Tukutuku">
            <a:extLst>
              <a:ext uri="{FF2B5EF4-FFF2-40B4-BE49-F238E27FC236}">
                <a16:creationId xmlns:a16="http://schemas.microsoft.com/office/drawing/2014/main" id="{3487EF06-4841-4B56-83CE-924CD56C96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84FDD701-7CAA-41FA-8C78-DA8B48C839C9}"/>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dirty="0">
                <a:solidFill>
                  <a:srgbClr val="6D2929"/>
                </a:solidFill>
              </a:rPr>
              <a:t>Online Survey</a:t>
            </a:r>
            <a:br>
              <a:rPr lang="en-AU" dirty="0">
                <a:solidFill>
                  <a:srgbClr val="009900"/>
                </a:solidFill>
              </a:rPr>
            </a:br>
            <a:endParaRPr lang="en-NZ" dirty="0">
              <a:solidFill>
                <a:schemeClr val="tx2">
                  <a:lumMod val="60000"/>
                  <a:lumOff val="40000"/>
                </a:schemeClr>
              </a:solidFill>
            </a:endParaRPr>
          </a:p>
        </p:txBody>
      </p:sp>
      <p:sp>
        <p:nvSpPr>
          <p:cNvPr id="102404" name="Text Box 7">
            <a:extLst>
              <a:ext uri="{FF2B5EF4-FFF2-40B4-BE49-F238E27FC236}">
                <a16:creationId xmlns:a16="http://schemas.microsoft.com/office/drawing/2014/main" id="{70490D10-7287-4DBD-B8CA-CA0848A539D4}"/>
              </a:ext>
            </a:extLst>
          </p:cNvPr>
          <p:cNvSpPr txBox="1">
            <a:spLocks noChangeArrowheads="1"/>
          </p:cNvSpPr>
          <p:nvPr/>
        </p:nvSpPr>
        <p:spPr bwMode="auto">
          <a:xfrm>
            <a:off x="838200" y="1304925"/>
            <a:ext cx="10515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81000" indent="-3810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spcAft>
                <a:spcPts val="1200"/>
              </a:spcAft>
              <a:buFontTx/>
              <a:buNone/>
            </a:pPr>
            <a:r>
              <a:rPr lang="en-NZ" altLang="en-US" sz="2400" b="1">
                <a:cs typeface="Calibri" panose="020F0502020204030204" pitchFamily="34" charset="0"/>
              </a:rPr>
              <a:t>Whakaputaina Ōu Whakaaro</a:t>
            </a:r>
            <a:br>
              <a:rPr lang="en-NZ" altLang="en-US" sz="2400" b="1">
                <a:cs typeface="Calibri" panose="020F0502020204030204" pitchFamily="34" charset="0"/>
              </a:rPr>
            </a:br>
            <a:r>
              <a:rPr lang="en-NZ" altLang="en-US" sz="2400" b="1">
                <a:cs typeface="Calibri" panose="020F0502020204030204" pitchFamily="34" charset="0"/>
              </a:rPr>
              <a:t>Have your say!</a:t>
            </a:r>
          </a:p>
          <a:p>
            <a:pPr>
              <a:lnSpc>
                <a:spcPct val="100000"/>
              </a:lnSpc>
              <a:spcBef>
                <a:spcPct val="0"/>
              </a:spcBef>
              <a:buFontTx/>
              <a:buNone/>
            </a:pPr>
            <a:r>
              <a:rPr lang="en-NZ" altLang="en-US" sz="2400" b="1">
                <a:cs typeface="Calibri" panose="020F0502020204030204" pitchFamily="34" charset="0"/>
              </a:rPr>
              <a:t> </a:t>
            </a:r>
            <a:r>
              <a:rPr lang="en-NZ" altLang="en-US" sz="2200">
                <a:cs typeface="Calibri" panose="020F0502020204030204" pitchFamily="34" charset="0"/>
              </a:rPr>
              <a:t>The TK14 online survey is now live at </a:t>
            </a:r>
            <a:r>
              <a:rPr lang="en-NZ" altLang="en-US" sz="2200" u="sng">
                <a:solidFill>
                  <a:srgbClr val="0000FF"/>
                </a:solidFill>
                <a:cs typeface="Calibri" panose="020F0502020204030204" pitchFamily="34" charset="0"/>
                <a:hlinkClick r:id="rId4"/>
              </a:rPr>
              <a:t>haveyoursay.maori.nz</a:t>
            </a:r>
            <a:r>
              <a:rPr lang="en-NZ" altLang="en-US" sz="2200">
                <a:cs typeface="Calibri" panose="020F0502020204030204" pitchFamily="34" charset="0"/>
              </a:rPr>
              <a:t> or via the TK14 website. </a:t>
            </a:r>
          </a:p>
          <a:p>
            <a:pPr>
              <a:lnSpc>
                <a:spcPct val="100000"/>
              </a:lnSpc>
              <a:spcBef>
                <a:spcPct val="0"/>
              </a:spcBef>
              <a:buFontTx/>
              <a:buNone/>
            </a:pPr>
            <a:r>
              <a:rPr lang="en-NZ" altLang="en-US" sz="2200">
                <a:cs typeface="Calibri" panose="020F0502020204030204" pitchFamily="34" charset="0"/>
              </a:rPr>
              <a:t> </a:t>
            </a:r>
          </a:p>
          <a:p>
            <a:pPr>
              <a:lnSpc>
                <a:spcPct val="100000"/>
              </a:lnSpc>
              <a:spcBef>
                <a:spcPct val="0"/>
              </a:spcBef>
              <a:buFontTx/>
              <a:buNone/>
            </a:pPr>
            <a:r>
              <a:rPr lang="en-NZ" altLang="en-US" sz="2200">
                <a:cs typeface="Calibri" panose="020F0502020204030204" pitchFamily="34" charset="0"/>
              </a:rPr>
              <a:t>It will take only a few minutes of your time.</a:t>
            </a:r>
          </a:p>
          <a:p>
            <a:pPr>
              <a:lnSpc>
                <a:spcPct val="100000"/>
              </a:lnSpc>
              <a:spcBef>
                <a:spcPct val="0"/>
              </a:spcBef>
              <a:buFontTx/>
              <a:buNone/>
            </a:pPr>
            <a:r>
              <a:rPr lang="en-NZ" altLang="en-US" sz="2200">
                <a:cs typeface="Calibri" panose="020F0502020204030204" pitchFamily="34" charset="0"/>
              </a:rPr>
              <a:t> </a:t>
            </a:r>
          </a:p>
          <a:p>
            <a:pPr>
              <a:lnSpc>
                <a:spcPct val="100000"/>
              </a:lnSpc>
              <a:spcBef>
                <a:spcPct val="0"/>
              </a:spcBef>
              <a:buFontTx/>
              <a:buNone/>
            </a:pPr>
            <a:r>
              <a:rPr lang="en-NZ" altLang="en-US" sz="2200">
                <a:cs typeface="Calibri" panose="020F0502020204030204" pitchFamily="34" charset="0"/>
              </a:rPr>
              <a:t>We want as much owner input as possible so please share with other owners and whanau.</a:t>
            </a:r>
          </a:p>
          <a:p>
            <a:pPr>
              <a:lnSpc>
                <a:spcPct val="100000"/>
              </a:lnSpc>
              <a:spcBef>
                <a:spcPct val="0"/>
              </a:spcBef>
              <a:buFontTx/>
              <a:buNone/>
            </a:pPr>
            <a:r>
              <a:rPr lang="en-NZ" altLang="en-US" sz="2200">
                <a:cs typeface="Calibri" panose="020F0502020204030204" pitchFamily="34" charset="0"/>
              </a:rPr>
              <a:t> </a:t>
            </a:r>
          </a:p>
          <a:p>
            <a:pPr>
              <a:lnSpc>
                <a:spcPct val="100000"/>
              </a:lnSpc>
              <a:spcBef>
                <a:spcPct val="0"/>
              </a:spcBef>
              <a:buFontTx/>
              <a:buNone/>
            </a:pPr>
            <a:r>
              <a:rPr lang="en-NZ" altLang="en-US" sz="2200">
                <a:cs typeface="Calibri" panose="020F0502020204030204" pitchFamily="34" charset="0"/>
              </a:rPr>
              <a:t>Questions include the guiding principles, trustee rotation, development proposals, infrastructure corridors, the best way to communicate and more.</a:t>
            </a:r>
          </a:p>
          <a:p>
            <a:pPr>
              <a:lnSpc>
                <a:spcPct val="100000"/>
              </a:lnSpc>
              <a:spcBef>
                <a:spcPct val="0"/>
              </a:spcBef>
              <a:buFont typeface="Calibri Light" panose="020F0302020204030204" pitchFamily="34" charset="0"/>
              <a:buAutoNum type="arabicPeriod"/>
            </a:pPr>
            <a:endParaRPr lang="en-NZ" altLang="en-US" sz="2200">
              <a:latin typeface="Calibri (Body)"/>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a:extLst>
              <a:ext uri="{FF2B5EF4-FFF2-40B4-BE49-F238E27FC236}">
                <a16:creationId xmlns:a16="http://schemas.microsoft.com/office/drawing/2014/main" id="{C671B41C-888A-4840-85AB-B65A1684F517}"/>
              </a:ext>
            </a:extLst>
          </p:cNvPr>
          <p:cNvSpPr>
            <a:spLocks noGrp="1" noChangeArrowheads="1"/>
          </p:cNvSpPr>
          <p:nvPr>
            <p:ph type="title"/>
          </p:nvPr>
        </p:nvSpPr>
        <p:spPr>
          <a:xfrm>
            <a:off x="838200" y="369888"/>
            <a:ext cx="10515600" cy="327025"/>
          </a:xfrm>
        </p:spPr>
        <p:txBody>
          <a:bodyPr/>
          <a:lstStyle/>
          <a:p>
            <a:pPr eaLnBrk="1" hangingPunct="1"/>
            <a:br>
              <a:rPr lang="en-US" altLang="en-US">
                <a:solidFill>
                  <a:srgbClr val="6D2929"/>
                </a:solidFill>
              </a:rPr>
            </a:br>
            <a:r>
              <a:rPr lang="en-US" altLang="en-US">
                <a:solidFill>
                  <a:srgbClr val="6D2929"/>
                </a:solidFill>
              </a:rPr>
              <a:t>Processes for Voting on Resolutions:</a:t>
            </a:r>
          </a:p>
        </p:txBody>
      </p:sp>
      <p:pic>
        <p:nvPicPr>
          <p:cNvPr id="104450" name="Picture 4" descr="Decorative Panel - Te Tukutuku">
            <a:extLst>
              <a:ext uri="{FF2B5EF4-FFF2-40B4-BE49-F238E27FC236}">
                <a16:creationId xmlns:a16="http://schemas.microsoft.com/office/drawing/2014/main" id="{851E3CF8-EF36-4095-91DC-23F8880A7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4" descr="Decorative Panel - Te Tukutuku">
            <a:extLst>
              <a:ext uri="{FF2B5EF4-FFF2-40B4-BE49-F238E27FC236}">
                <a16:creationId xmlns:a16="http://schemas.microsoft.com/office/drawing/2014/main" id="{61B25337-DBAE-45D5-B358-E84C5303C4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a:extLst>
              <a:ext uri="{FF2B5EF4-FFF2-40B4-BE49-F238E27FC236}">
                <a16:creationId xmlns:a16="http://schemas.microsoft.com/office/drawing/2014/main" id="{CB23C8B7-BFB3-434A-B61F-3C0BF634A4C6}"/>
              </a:ext>
            </a:extLst>
          </p:cNvPr>
          <p:cNvSpPr txBox="1">
            <a:spLocks/>
          </p:cNvSpPr>
          <p:nvPr/>
        </p:nvSpPr>
        <p:spPr>
          <a:xfrm>
            <a:off x="838200" y="1060450"/>
            <a:ext cx="11126788" cy="4070350"/>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2">
                    <a:lumMod val="60000"/>
                    <a:lumOff val="40000"/>
                  </a:schemeClr>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2">
                    <a:lumMod val="60000"/>
                    <a:lumOff val="40000"/>
                  </a:schemeClr>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2">
                    <a:lumMod val="60000"/>
                    <a:lumOff val="4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spcBef>
                <a:spcPts val="0"/>
              </a:spcBef>
              <a:spcAft>
                <a:spcPts val="0"/>
              </a:spcAft>
              <a:buFont typeface="Arial" panose="020B0604020202020204" pitchFamily="34" charset="0"/>
              <a:buNone/>
              <a:defRPr/>
            </a:pPr>
            <a:r>
              <a:rPr lang="en-US" sz="2200" dirty="0">
                <a:solidFill>
                  <a:schemeClr val="tx1"/>
                </a:solidFill>
              </a:rPr>
              <a:t>Owner feedback is sought on the following processes for voting on resolutions that the </a:t>
            </a:r>
          </a:p>
          <a:p>
            <a:pPr marL="0" indent="0" fontAlgn="auto">
              <a:spcBef>
                <a:spcPts val="0"/>
              </a:spcBef>
              <a:spcAft>
                <a:spcPts val="0"/>
              </a:spcAft>
              <a:buFont typeface="Arial" panose="020B0604020202020204" pitchFamily="34" charset="0"/>
              <a:buNone/>
              <a:defRPr/>
            </a:pPr>
            <a:r>
              <a:rPr lang="en-US" sz="2200" dirty="0">
                <a:solidFill>
                  <a:schemeClr val="tx1"/>
                </a:solidFill>
              </a:rPr>
              <a:t>Trustees have established :</a:t>
            </a:r>
          </a:p>
          <a:p>
            <a:pPr marL="0" indent="0" fontAlgn="auto">
              <a:spcBef>
                <a:spcPts val="0"/>
              </a:spcBef>
              <a:spcAft>
                <a:spcPts val="0"/>
              </a:spcAft>
              <a:buFont typeface="Arial" panose="020B0604020202020204" pitchFamily="34" charset="0"/>
              <a:buNone/>
              <a:defRPr/>
            </a:pPr>
            <a:endParaRPr lang="en-US" sz="2200" dirty="0">
              <a:solidFill>
                <a:schemeClr val="tx1"/>
              </a:solidFill>
            </a:endParaRPr>
          </a:p>
          <a:p>
            <a:pPr fontAlgn="auto">
              <a:spcBef>
                <a:spcPts val="0"/>
              </a:spcBef>
              <a:spcAft>
                <a:spcPts val="0"/>
              </a:spcAft>
              <a:defRPr/>
            </a:pPr>
            <a:r>
              <a:rPr lang="en-US" sz="2200" u="sng" dirty="0">
                <a:solidFill>
                  <a:schemeClr val="tx1"/>
                </a:solidFill>
              </a:rPr>
              <a:t>Voting to be both</a:t>
            </a:r>
            <a:r>
              <a:rPr lang="en-US" sz="2200" dirty="0">
                <a:solidFill>
                  <a:schemeClr val="tx1"/>
                </a:solidFill>
              </a:rPr>
              <a:t>:</a:t>
            </a:r>
          </a:p>
          <a:p>
            <a:pPr marL="457200" indent="-101600" fontAlgn="auto">
              <a:spcBef>
                <a:spcPts val="0"/>
              </a:spcBef>
              <a:spcAft>
                <a:spcPts val="0"/>
              </a:spcAft>
              <a:buFont typeface="+mj-lt"/>
              <a:buAutoNum type="arabicPeriod"/>
              <a:defRPr/>
            </a:pPr>
            <a:r>
              <a:rPr lang="en-US" sz="2200" dirty="0">
                <a:solidFill>
                  <a:schemeClr val="tx1"/>
                </a:solidFill>
              </a:rPr>
              <a:t> One vote for each registered owner; and</a:t>
            </a:r>
          </a:p>
          <a:p>
            <a:pPr marL="457200" indent="-101600" fontAlgn="auto">
              <a:spcBef>
                <a:spcPts val="0"/>
              </a:spcBef>
              <a:spcAft>
                <a:spcPts val="0"/>
              </a:spcAft>
              <a:buFont typeface="+mj-lt"/>
              <a:buAutoNum type="arabicPeriod"/>
              <a:defRPr/>
            </a:pPr>
            <a:r>
              <a:rPr lang="en-US" sz="2200" dirty="0">
                <a:solidFill>
                  <a:schemeClr val="tx1"/>
                </a:solidFill>
              </a:rPr>
              <a:t> A vote by shares.</a:t>
            </a:r>
          </a:p>
          <a:p>
            <a:pPr fontAlgn="auto">
              <a:spcBef>
                <a:spcPts val="0"/>
              </a:spcBef>
              <a:spcAft>
                <a:spcPts val="0"/>
              </a:spcAft>
              <a:defRPr/>
            </a:pPr>
            <a:endParaRPr lang="en-US" sz="2200" u="sng" dirty="0">
              <a:solidFill>
                <a:schemeClr val="tx1"/>
              </a:solidFill>
            </a:endParaRPr>
          </a:p>
          <a:p>
            <a:pPr fontAlgn="auto">
              <a:spcBef>
                <a:spcPts val="0"/>
              </a:spcBef>
              <a:spcAft>
                <a:spcPts val="0"/>
              </a:spcAft>
              <a:defRPr/>
            </a:pPr>
            <a:r>
              <a:rPr lang="en-US" sz="2200" u="sng" dirty="0">
                <a:solidFill>
                  <a:schemeClr val="tx1"/>
                </a:solidFill>
              </a:rPr>
              <a:t>Voting method to be a combination of:</a:t>
            </a:r>
          </a:p>
          <a:p>
            <a:pPr marL="622300" indent="-177800" fontAlgn="auto">
              <a:spcBef>
                <a:spcPts val="0"/>
              </a:spcBef>
              <a:spcAft>
                <a:spcPts val="0"/>
              </a:spcAft>
              <a:buFont typeface="+mj-lt"/>
              <a:buAutoNum type="arabicPeriod"/>
              <a:defRPr/>
            </a:pPr>
            <a:r>
              <a:rPr lang="en-US" sz="2200" dirty="0">
                <a:solidFill>
                  <a:schemeClr val="tx1"/>
                </a:solidFill>
              </a:rPr>
              <a:t> Postal Voting ; and</a:t>
            </a:r>
          </a:p>
          <a:p>
            <a:pPr marL="622300" indent="-177800" fontAlgn="auto">
              <a:spcBef>
                <a:spcPts val="0"/>
              </a:spcBef>
              <a:spcAft>
                <a:spcPts val="0"/>
              </a:spcAft>
              <a:buFont typeface="+mj-lt"/>
              <a:buAutoNum type="arabicPeriod"/>
              <a:defRPr/>
            </a:pPr>
            <a:r>
              <a:rPr lang="en-US" sz="2200" dirty="0">
                <a:solidFill>
                  <a:schemeClr val="tx1"/>
                </a:solidFill>
              </a:rPr>
              <a:t> Electronic Voting.</a:t>
            </a:r>
          </a:p>
          <a:p>
            <a:pPr marL="266700" indent="0" fontAlgn="auto">
              <a:spcBef>
                <a:spcPts val="0"/>
              </a:spcBef>
              <a:spcAft>
                <a:spcPts val="0"/>
              </a:spcAft>
              <a:buFont typeface="Arial" panose="020B0604020202020204" pitchFamily="34" charset="0"/>
              <a:buNone/>
              <a:defRPr/>
            </a:pPr>
            <a:r>
              <a:rPr lang="en-US" sz="2200" dirty="0">
                <a:solidFill>
                  <a:schemeClr val="tx1"/>
                </a:solidFill>
              </a:rPr>
              <a:t>The Trustees believe the combined approach will have the greatest reach.</a:t>
            </a:r>
          </a:p>
          <a:p>
            <a:pPr marL="0" indent="0" fontAlgn="auto">
              <a:spcAft>
                <a:spcPts val="0"/>
              </a:spcAft>
              <a:buFont typeface="Arial" panose="020B0604020202020204" pitchFamily="34" charset="0"/>
              <a:buNone/>
              <a:defRPr/>
            </a:pPr>
            <a:endParaRPr lang="en-US" sz="2000" dirty="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4" descr="Decorative Panel - Te Tukutuku">
            <a:extLst>
              <a:ext uri="{FF2B5EF4-FFF2-40B4-BE49-F238E27FC236}">
                <a16:creationId xmlns:a16="http://schemas.microsoft.com/office/drawing/2014/main" id="{ACF4308F-2C56-4D85-A8C2-2FAFDEA117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498" name="Picture 4" descr="Decorative Panel - Te Tukutuku">
            <a:extLst>
              <a:ext uri="{FF2B5EF4-FFF2-40B4-BE49-F238E27FC236}">
                <a16:creationId xmlns:a16="http://schemas.microsoft.com/office/drawing/2014/main" id="{7B3158F2-6226-46A0-9153-8DE35FA48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41EE8067-2D7F-48BB-AE32-13D18B7D1275}"/>
              </a:ext>
            </a:extLst>
          </p:cNvPr>
          <p:cNvSpPr>
            <a:spLocks noGrp="1"/>
          </p:cNvSpPr>
          <p:nvPr>
            <p:ph type="title"/>
          </p:nvPr>
        </p:nvSpPr>
        <p:spPr>
          <a:xfrm>
            <a:off x="838200" y="904875"/>
            <a:ext cx="10723563" cy="465138"/>
          </a:xfrm>
        </p:spPr>
        <p:txBody>
          <a:bodyPr rtlCol="0">
            <a:normAutofit fontScale="90000"/>
          </a:bodyPr>
          <a:lstStyle/>
          <a:p>
            <a:pPr algn="ctr" eaLnBrk="1" fontAlgn="auto" hangingPunct="1">
              <a:spcBef>
                <a:spcPts val="0"/>
              </a:spcBef>
              <a:spcAft>
                <a:spcPts val="0"/>
              </a:spcAft>
              <a:defRPr/>
            </a:pPr>
            <a:r>
              <a:rPr lang="en-US" sz="4900" dirty="0">
                <a:solidFill>
                  <a:srgbClr val="6D2929"/>
                </a:solidFill>
              </a:rPr>
              <a:t>Next Steps</a:t>
            </a:r>
            <a:br>
              <a:rPr lang="en-AU" dirty="0">
                <a:solidFill>
                  <a:srgbClr val="009900"/>
                </a:solidFill>
              </a:rPr>
            </a:br>
            <a:endParaRPr lang="en-NZ" dirty="0">
              <a:solidFill>
                <a:schemeClr val="tx2">
                  <a:lumMod val="60000"/>
                  <a:lumOff val="40000"/>
                </a:schemeClr>
              </a:solidFill>
            </a:endParaRPr>
          </a:p>
        </p:txBody>
      </p:sp>
      <p:sp>
        <p:nvSpPr>
          <p:cNvPr id="10" name="Text Box 7">
            <a:extLst>
              <a:ext uri="{FF2B5EF4-FFF2-40B4-BE49-F238E27FC236}">
                <a16:creationId xmlns:a16="http://schemas.microsoft.com/office/drawing/2014/main" id="{168843F3-F7AE-474A-83CA-6BF5E34E7A56}"/>
              </a:ext>
            </a:extLst>
          </p:cNvPr>
          <p:cNvSpPr txBox="1">
            <a:spLocks noChangeArrowheads="1"/>
          </p:cNvSpPr>
          <p:nvPr/>
        </p:nvSpPr>
        <p:spPr bwMode="auto">
          <a:xfrm>
            <a:off x="976313" y="1136650"/>
            <a:ext cx="10377487" cy="5522913"/>
          </a:xfrm>
          <a:prstGeom prst="rect">
            <a:avLst/>
          </a:prstGeom>
          <a:noFill/>
          <a:ln>
            <a:noFill/>
          </a:ln>
        </p:spPr>
        <p:txBody>
          <a:bodyPr>
            <a:spAutoFit/>
          </a:bodyPr>
          <a:lstStyle>
            <a:lvl1pPr>
              <a:lnSpc>
                <a:spcPct val="110000"/>
              </a:lnSpc>
              <a:spcBef>
                <a:spcPts val="1000"/>
              </a:spcBef>
              <a:buFont typeface="Arial" panose="020B0604020202020204" pitchFamily="34" charset="0"/>
              <a:buChar char="•"/>
              <a:defRPr>
                <a:solidFill>
                  <a:srgbClr val="C25D5D"/>
                </a:solidFill>
                <a:latin typeface="Avenir Next LT Pro" panose="020B0504020202020204" pitchFamily="34" charset="0"/>
              </a:defRPr>
            </a:lvl1pPr>
            <a:lvl2pPr marL="742950" indent="-285750">
              <a:lnSpc>
                <a:spcPct val="110000"/>
              </a:lnSpc>
              <a:spcBef>
                <a:spcPts val="500"/>
              </a:spcBef>
              <a:buFont typeface="Arial" panose="020B0604020202020204" pitchFamily="34" charset="0"/>
              <a:buChar char="•"/>
              <a:defRPr sz="1600">
                <a:solidFill>
                  <a:srgbClr val="C25D5D"/>
                </a:solidFill>
                <a:latin typeface="Avenir Next LT Pro" panose="020B0504020202020204" pitchFamily="34" charset="0"/>
              </a:defRPr>
            </a:lvl2pPr>
            <a:lvl3pPr marL="1143000" indent="-228600">
              <a:lnSpc>
                <a:spcPct val="110000"/>
              </a:lnSpc>
              <a:spcBef>
                <a:spcPts val="500"/>
              </a:spcBef>
              <a:buFont typeface="Arial" panose="020B0604020202020204" pitchFamily="34" charset="0"/>
              <a:buChar char="•"/>
              <a:defRPr sz="1400">
                <a:solidFill>
                  <a:srgbClr val="C25D5D"/>
                </a:solidFill>
                <a:latin typeface="Avenir Next LT Pro" panose="020B0504020202020204" pitchFamily="34" charset="0"/>
              </a:defRPr>
            </a:lvl3pPr>
            <a:lvl4pPr marL="16002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4pPr>
            <a:lvl5pPr marL="2057400" indent="-228600">
              <a:lnSpc>
                <a:spcPct val="110000"/>
              </a:lnSpc>
              <a:spcBef>
                <a:spcPts val="500"/>
              </a:spcBef>
              <a:buFont typeface="Arial" panose="020B0604020202020204" pitchFamily="34" charset="0"/>
              <a:buChar char="•"/>
              <a:defRPr sz="1200">
                <a:solidFill>
                  <a:srgbClr val="C25D5D"/>
                </a:solidFill>
                <a:latin typeface="Avenir Next LT Pro" panose="020B0504020202020204" pitchFamily="34" charset="0"/>
              </a:defRPr>
            </a:lvl5pPr>
            <a:lvl6pPr marL="25146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6pPr>
            <a:lvl7pPr marL="29718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7pPr>
            <a:lvl8pPr marL="34290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8pPr>
            <a:lvl9pPr marL="3886200" indent="-228600" eaLnBrk="0" fontAlgn="base" hangingPunct="0">
              <a:lnSpc>
                <a:spcPct val="110000"/>
              </a:lnSpc>
              <a:spcBef>
                <a:spcPts val="500"/>
              </a:spcBef>
              <a:spcAft>
                <a:spcPct val="0"/>
              </a:spcAft>
              <a:buFont typeface="Arial" panose="020B0604020202020204" pitchFamily="34" charset="0"/>
              <a:buChar char="•"/>
              <a:defRPr sz="1200">
                <a:solidFill>
                  <a:srgbClr val="C25D5D"/>
                </a:solidFill>
                <a:latin typeface="Avenir Next LT Pro" panose="020B0504020202020204" pitchFamily="34" charset="0"/>
              </a:defRPr>
            </a:lvl9pPr>
          </a:lstStyle>
          <a:p>
            <a:pPr eaLnBrk="1" hangingPunct="1">
              <a:lnSpc>
                <a:spcPct val="100000"/>
              </a:lnSpc>
              <a:spcBef>
                <a:spcPct val="0"/>
              </a:spcBef>
              <a:buFontTx/>
              <a:buNone/>
              <a:defRPr/>
            </a:pPr>
            <a:r>
              <a:rPr lang="en-NZ" altLang="en-US" sz="2200" u="sng" dirty="0">
                <a:solidFill>
                  <a:schemeClr val="tx1"/>
                </a:solidFill>
                <a:latin typeface="Calibri (Body)"/>
                <a:cs typeface="Arial" panose="020B0604020202020204" pitchFamily="34" charset="0"/>
              </a:rPr>
              <a:t>The next steps are:</a:t>
            </a:r>
          </a:p>
          <a:p>
            <a:pPr eaLnBrk="1" hangingPunct="1">
              <a:lnSpc>
                <a:spcPct val="108000"/>
              </a:lnSpc>
              <a:spcBef>
                <a:spcPct val="0"/>
              </a:spcBef>
              <a:buFont typeface="Footlight MT Light" panose="0204060206030A020304" pitchFamily="18" charset="0"/>
              <a:buAutoNum type="arabicPeriod"/>
              <a:defRPr/>
            </a:pPr>
            <a:r>
              <a:rPr lang="en-NZ" altLang="en-US" sz="2200" dirty="0">
                <a:solidFill>
                  <a:schemeClr val="tx1"/>
                </a:solidFill>
                <a:latin typeface="Calibri (Body)"/>
                <a:cs typeface="Arial" panose="020B0604020202020204" pitchFamily="34" charset="0"/>
              </a:rPr>
              <a:t> Post this presentation on the TK14 website.</a:t>
            </a:r>
          </a:p>
          <a:p>
            <a:pPr marL="261938" indent="-261938" eaLnBrk="1" hangingPunct="1">
              <a:lnSpc>
                <a:spcPct val="108000"/>
              </a:lnSpc>
              <a:spcBef>
                <a:spcPct val="0"/>
              </a:spcBef>
              <a:buFont typeface="Footlight MT Light" panose="0204060206030A020304" pitchFamily="18" charset="0"/>
              <a:buAutoNum type="arabicPeriod"/>
              <a:defRPr/>
            </a:pPr>
            <a:r>
              <a:rPr lang="en-NZ" altLang="en-US" sz="2200" dirty="0">
                <a:solidFill>
                  <a:schemeClr val="tx1"/>
                </a:solidFill>
                <a:latin typeface="Calibri (Body)"/>
                <a:cs typeface="Arial" panose="020B0604020202020204" pitchFamily="34" charset="0"/>
              </a:rPr>
              <a:t>Seek owner input / feedback via the TK14 website, the Online Survey, the </a:t>
            </a:r>
          </a:p>
          <a:p>
            <a:pPr marL="265113" eaLnBrk="1" hangingPunct="1">
              <a:lnSpc>
                <a:spcPct val="108000"/>
              </a:lnSpc>
              <a:spcBef>
                <a:spcPct val="0"/>
              </a:spcBef>
              <a:buFont typeface="Arial" panose="020B0604020202020204" pitchFamily="34" charset="0"/>
              <a:buNone/>
              <a:defRPr/>
            </a:pPr>
            <a:r>
              <a:rPr lang="en-NZ" altLang="en-US" sz="2200" dirty="0">
                <a:solidFill>
                  <a:schemeClr val="tx1"/>
                </a:solidFill>
                <a:latin typeface="Calibri (Body)"/>
                <a:cs typeface="Arial" panose="020B0604020202020204" pitchFamily="34" charset="0"/>
              </a:rPr>
              <a:t>TK14 </a:t>
            </a:r>
            <a:r>
              <a:rPr lang="en-NZ" altLang="en-US" sz="2200" dirty="0" err="1">
                <a:solidFill>
                  <a:schemeClr val="tx1"/>
                </a:solidFill>
                <a:latin typeface="Calibri (Body)"/>
                <a:cs typeface="Arial" panose="020B0604020202020204" pitchFamily="34" charset="0"/>
              </a:rPr>
              <a:t>facebook</a:t>
            </a:r>
            <a:r>
              <a:rPr lang="en-NZ" altLang="en-US" sz="2200" dirty="0">
                <a:solidFill>
                  <a:schemeClr val="tx1"/>
                </a:solidFill>
                <a:latin typeface="Calibri (Body)"/>
                <a:cs typeface="Arial" panose="020B0604020202020204" pitchFamily="34" charset="0"/>
              </a:rPr>
              <a:t> page or directly to the Trustees on the:</a:t>
            </a:r>
          </a:p>
          <a:p>
            <a:pPr marL="623888" indent="-87313" eaLnBrk="1" hangingPunct="1">
              <a:lnSpc>
                <a:spcPct val="108000"/>
              </a:lnSpc>
              <a:spcBef>
                <a:spcPct val="0"/>
              </a:spcBef>
              <a:buFont typeface="Wingdings" panose="05000000000000000000" pitchFamily="2" charset="2"/>
              <a:buChar char="Ø"/>
              <a:tabLst>
                <a:tab pos="711200" algn="l"/>
              </a:tabLst>
              <a:defRPr/>
            </a:pPr>
            <a:r>
              <a:rPr lang="en-NZ" altLang="en-US" sz="2200" dirty="0">
                <a:solidFill>
                  <a:srgbClr val="000000"/>
                </a:solidFill>
                <a:latin typeface="Calibri (Body)"/>
                <a:cs typeface="Times New Roman" panose="02020603050405020304" pitchFamily="18" charset="0"/>
              </a:rPr>
              <a:t>Trustee Guiding Principles.</a:t>
            </a:r>
          </a:p>
          <a:p>
            <a:pPr marL="623888" indent="-87313" eaLnBrk="1" hangingPunct="1">
              <a:lnSpc>
                <a:spcPct val="108000"/>
              </a:lnSpc>
              <a:spcBef>
                <a:spcPct val="0"/>
              </a:spcBef>
              <a:buFont typeface="Wingdings" panose="05000000000000000000" pitchFamily="2" charset="2"/>
              <a:buChar char="Ø"/>
              <a:tabLst>
                <a:tab pos="711200" algn="l"/>
              </a:tabLst>
              <a:defRPr/>
            </a:pPr>
            <a:r>
              <a:rPr lang="en-NZ" altLang="en-US" sz="2200" dirty="0">
                <a:solidFill>
                  <a:srgbClr val="000000"/>
                </a:solidFill>
                <a:latin typeface="Calibri (Body)"/>
                <a:cs typeface="Times New Roman" panose="02020603050405020304" pitchFamily="18" charset="0"/>
              </a:rPr>
              <a:t>Trustee Elections and Rotation .</a:t>
            </a:r>
          </a:p>
          <a:p>
            <a:pPr marL="623888" indent="-87313" eaLnBrk="1" hangingPunct="1">
              <a:lnSpc>
                <a:spcPct val="108000"/>
              </a:lnSpc>
              <a:spcBef>
                <a:spcPct val="0"/>
              </a:spcBef>
              <a:buFont typeface="Wingdings" panose="05000000000000000000" pitchFamily="2" charset="2"/>
              <a:buChar char="Ø"/>
              <a:tabLst>
                <a:tab pos="711200" algn="l"/>
              </a:tabLst>
              <a:defRPr/>
            </a:pPr>
            <a:r>
              <a:rPr lang="en-NZ" altLang="en-US" sz="2200" dirty="0">
                <a:solidFill>
                  <a:srgbClr val="000000"/>
                </a:solidFill>
                <a:latin typeface="Calibri (Body)"/>
                <a:cs typeface="Times New Roman" panose="02020603050405020304" pitchFamily="18" charset="0"/>
              </a:rPr>
              <a:t>Infrastructure Corridor and Active Reserve options.</a:t>
            </a:r>
          </a:p>
          <a:p>
            <a:pPr marL="261938" indent="-261938" eaLnBrk="1" hangingPunct="1">
              <a:lnSpc>
                <a:spcPct val="108000"/>
              </a:lnSpc>
              <a:spcBef>
                <a:spcPct val="0"/>
              </a:spcBef>
              <a:buFont typeface="Footlight MT Light" panose="0204060206030A020304" pitchFamily="18" charset="0"/>
              <a:buAutoNum type="arabicPeriod" startAt="3"/>
              <a:defRPr/>
            </a:pPr>
            <a:r>
              <a:rPr lang="en-NZ" altLang="en-US" sz="2200" dirty="0">
                <a:solidFill>
                  <a:schemeClr val="tx1"/>
                </a:solidFill>
                <a:latin typeface="Calibri (Body)"/>
                <a:cs typeface="Arial" panose="020B0604020202020204" pitchFamily="34" charset="0"/>
              </a:rPr>
              <a:t>Engage with, inform and obtain Beneficial Owner feedback.</a:t>
            </a:r>
          </a:p>
          <a:p>
            <a:pPr eaLnBrk="1" hangingPunct="1">
              <a:lnSpc>
                <a:spcPct val="108000"/>
              </a:lnSpc>
              <a:spcBef>
                <a:spcPct val="0"/>
              </a:spcBef>
              <a:buFont typeface="Footlight MT Light" panose="0204060206030A020304" pitchFamily="18" charset="0"/>
              <a:buAutoNum type="arabicPeriod" startAt="3"/>
              <a:defRPr/>
            </a:pPr>
            <a:r>
              <a:rPr lang="en-NZ" altLang="en-US" sz="2200" dirty="0">
                <a:solidFill>
                  <a:schemeClr val="tx1"/>
                </a:solidFill>
                <a:latin typeface="Calibri (Body)"/>
                <a:cs typeface="Arial" panose="020B0604020202020204" pitchFamily="34" charset="0"/>
              </a:rPr>
              <a:t> Seek direct owner participation in proposed upcoming engagement hui.</a:t>
            </a:r>
          </a:p>
          <a:p>
            <a:pPr eaLnBrk="1" hangingPunct="1">
              <a:lnSpc>
                <a:spcPct val="108000"/>
              </a:lnSpc>
              <a:spcBef>
                <a:spcPct val="0"/>
              </a:spcBef>
              <a:buFont typeface="Footlight MT Light" panose="0204060206030A020304" pitchFamily="18" charset="0"/>
              <a:buAutoNum type="arabicPeriod" startAt="3"/>
              <a:defRPr/>
            </a:pPr>
            <a:r>
              <a:rPr lang="en-NZ" altLang="en-US" sz="2200" dirty="0">
                <a:solidFill>
                  <a:schemeClr val="tx1"/>
                </a:solidFill>
                <a:latin typeface="Calibri (Body)"/>
                <a:cs typeface="Arial" panose="020B0604020202020204" pitchFamily="34" charset="0"/>
              </a:rPr>
              <a:t> Summarise outcomes from engagement hui.</a:t>
            </a:r>
          </a:p>
          <a:p>
            <a:pPr eaLnBrk="1" hangingPunct="1">
              <a:lnSpc>
                <a:spcPct val="108000"/>
              </a:lnSpc>
              <a:spcBef>
                <a:spcPct val="0"/>
              </a:spcBef>
              <a:buFont typeface="Footlight MT Light" panose="0204060206030A020304" pitchFamily="18" charset="0"/>
              <a:buAutoNum type="arabicPeriod" startAt="3"/>
              <a:defRPr/>
            </a:pPr>
            <a:r>
              <a:rPr lang="en-NZ" altLang="en-US" sz="2200" dirty="0">
                <a:solidFill>
                  <a:srgbClr val="000000"/>
                </a:solidFill>
                <a:latin typeface="Calibri (Body)"/>
                <a:ea typeface="Times New Roman" panose="02020603050405020304" pitchFamily="18" charset="0"/>
                <a:cs typeface="Arial" panose="020B0604020202020204" pitchFamily="34" charset="0"/>
              </a:rPr>
              <a:t> Prepare formal resolutions based on </a:t>
            </a:r>
            <a:r>
              <a:rPr lang="en-NZ" altLang="en-US" sz="2200" dirty="0">
                <a:solidFill>
                  <a:schemeClr val="tx1"/>
                </a:solidFill>
                <a:latin typeface="Calibri (Body)"/>
                <a:cs typeface="Arial" panose="020B0604020202020204" pitchFamily="34" charset="0"/>
              </a:rPr>
              <a:t>Beneficial Owner feedback.</a:t>
            </a:r>
          </a:p>
          <a:p>
            <a:pPr eaLnBrk="1" hangingPunct="1">
              <a:lnSpc>
                <a:spcPct val="108000"/>
              </a:lnSpc>
              <a:spcBef>
                <a:spcPct val="0"/>
              </a:spcBef>
              <a:buFont typeface="Footlight MT Light" panose="0204060206030A020304" pitchFamily="18" charset="0"/>
              <a:buAutoNum type="arabicPeriod" startAt="3"/>
              <a:defRPr/>
            </a:pPr>
            <a:r>
              <a:rPr lang="en-NZ" altLang="en-US" sz="2200" dirty="0">
                <a:solidFill>
                  <a:schemeClr val="tx1"/>
                </a:solidFill>
                <a:latin typeface="Calibri (Body)"/>
                <a:cs typeface="Arial" panose="020B0604020202020204" pitchFamily="34" charset="0"/>
              </a:rPr>
              <a:t> Beneficial Owners’ vote on resolutions via postal vote.</a:t>
            </a:r>
          </a:p>
          <a:p>
            <a:pPr marL="261938" indent="-261938" eaLnBrk="1" hangingPunct="1">
              <a:lnSpc>
                <a:spcPct val="108000"/>
              </a:lnSpc>
              <a:spcBef>
                <a:spcPct val="0"/>
              </a:spcBef>
              <a:buFont typeface="Footlight MT Light" panose="0204060206030A020304" pitchFamily="18" charset="0"/>
              <a:buAutoNum type="arabicPeriod" startAt="3"/>
              <a:defRPr/>
            </a:pPr>
            <a:r>
              <a:rPr lang="en-NZ" altLang="en-US" sz="2200" dirty="0">
                <a:solidFill>
                  <a:srgbClr val="000000"/>
                </a:solidFill>
                <a:latin typeface="Calibri (Body)"/>
                <a:cs typeface="Times New Roman" panose="02020603050405020304" pitchFamily="18" charset="0"/>
              </a:rPr>
              <a:t>Based on </a:t>
            </a:r>
            <a:r>
              <a:rPr lang="en-NZ" altLang="en-US" sz="2200" dirty="0">
                <a:solidFill>
                  <a:schemeClr val="tx1"/>
                </a:solidFill>
                <a:latin typeface="Calibri (Body)"/>
                <a:cs typeface="Arial" panose="020B0604020202020204" pitchFamily="34" charset="0"/>
              </a:rPr>
              <a:t>Beneficial Owner voting preference prepare applications to the </a:t>
            </a:r>
            <a:r>
              <a:rPr lang="mi-NZ" altLang="en-US" sz="2200" dirty="0">
                <a:solidFill>
                  <a:schemeClr val="tx1"/>
                </a:solidFill>
                <a:latin typeface="Calibri (Body)"/>
                <a:cs typeface="Calibri" panose="020F0502020204030204" pitchFamily="34" charset="0"/>
              </a:rPr>
              <a:t>Māori Land Court.</a:t>
            </a:r>
            <a:endParaRPr lang="en-NZ" altLang="en-US" sz="2200" dirty="0">
              <a:solidFill>
                <a:srgbClr val="000000"/>
              </a:solidFill>
              <a:latin typeface="Calibri (Body)"/>
              <a:cs typeface="Times New Roman" panose="02020603050405020304" pitchFamily="18" charset="0"/>
            </a:endParaRPr>
          </a:p>
          <a:p>
            <a:pPr eaLnBrk="1" hangingPunct="1">
              <a:lnSpc>
                <a:spcPct val="100000"/>
              </a:lnSpc>
              <a:spcBef>
                <a:spcPct val="0"/>
              </a:spcBef>
              <a:buFont typeface="Footlight MT Light" panose="0204060206030A020304" pitchFamily="18" charset="0"/>
              <a:buAutoNum type="arabicPeriod" startAt="3"/>
              <a:defRPr/>
            </a:pPr>
            <a:endParaRPr lang="en-NZ" altLang="en-US" sz="2200" i="1" dirty="0">
              <a:solidFill>
                <a:srgbClr val="000000"/>
              </a:solidFill>
              <a:latin typeface="Calibri (Body)"/>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335D2012-9577-47E0-929B-F4271EDC1E64}"/>
              </a:ext>
            </a:extLst>
          </p:cNvPr>
          <p:cNvSpPr>
            <a:spLocks noGrp="1" noChangeArrowheads="1"/>
          </p:cNvSpPr>
          <p:nvPr>
            <p:ph type="title"/>
          </p:nvPr>
        </p:nvSpPr>
        <p:spPr>
          <a:xfrm>
            <a:off x="838200" y="276225"/>
            <a:ext cx="10515600" cy="1144588"/>
          </a:xfrm>
        </p:spPr>
        <p:txBody>
          <a:bodyPr/>
          <a:lstStyle/>
          <a:p>
            <a:pPr algn="ctr" eaLnBrk="1" hangingPunct="1"/>
            <a:r>
              <a:rPr lang="en-US" altLang="en-US">
                <a:solidFill>
                  <a:srgbClr val="6D2929"/>
                </a:solidFill>
              </a:rPr>
              <a:t>Hui Agenda</a:t>
            </a:r>
          </a:p>
        </p:txBody>
      </p:sp>
      <p:sp>
        <p:nvSpPr>
          <p:cNvPr id="32770" name="Content Placeholder 2">
            <a:extLst>
              <a:ext uri="{FF2B5EF4-FFF2-40B4-BE49-F238E27FC236}">
                <a16:creationId xmlns:a16="http://schemas.microsoft.com/office/drawing/2014/main" id="{DCED3971-C28B-42AA-8552-1AD236EB4058}"/>
              </a:ext>
            </a:extLst>
          </p:cNvPr>
          <p:cNvSpPr>
            <a:spLocks noGrp="1" noChangeArrowheads="1"/>
          </p:cNvSpPr>
          <p:nvPr>
            <p:ph idx="1"/>
          </p:nvPr>
        </p:nvSpPr>
        <p:spPr>
          <a:xfrm>
            <a:off x="942975" y="1236663"/>
            <a:ext cx="10515600" cy="5221287"/>
          </a:xfrm>
        </p:spPr>
        <p:txBody>
          <a:bodyPr/>
          <a:lstStyle/>
          <a:p>
            <a:pPr marL="457200" indent="-457200" eaLnBrk="1" hangingPunct="1">
              <a:buFont typeface="Calibri Light" panose="020F0302020204030204" pitchFamily="34" charset="0"/>
              <a:buAutoNum type="arabicPeriod"/>
            </a:pPr>
            <a:r>
              <a:rPr lang="en-US" altLang="en-US" sz="2400"/>
              <a:t>Mihi, Karakia and Preliminaries</a:t>
            </a:r>
          </a:p>
          <a:p>
            <a:pPr marL="457200" indent="-457200" eaLnBrk="1" hangingPunct="1">
              <a:buFont typeface="Calibri Light" panose="020F0302020204030204" pitchFamily="34" charset="0"/>
              <a:buAutoNum type="arabicPeriod"/>
            </a:pPr>
            <a:r>
              <a:rPr lang="en-US" altLang="en-US" sz="2400"/>
              <a:t>Cultural and Historical Background</a:t>
            </a:r>
          </a:p>
          <a:p>
            <a:pPr marL="457200" indent="-457200" eaLnBrk="1" hangingPunct="1">
              <a:buFont typeface="Calibri Light" panose="020F0302020204030204" pitchFamily="34" charset="0"/>
              <a:buAutoNum type="arabicPeriod"/>
            </a:pPr>
            <a:r>
              <a:rPr lang="en-US" altLang="en-US" sz="2400"/>
              <a:t>Previous Presentations – available online</a:t>
            </a:r>
          </a:p>
          <a:p>
            <a:pPr marL="457200" indent="-457200" eaLnBrk="1" hangingPunct="1">
              <a:buFont typeface="Calibri Light" panose="020F0302020204030204" pitchFamily="34" charset="0"/>
              <a:buAutoNum type="arabicPeriod"/>
            </a:pPr>
            <a:r>
              <a:rPr lang="en-US" altLang="en-US" sz="2400"/>
              <a:t>Trustee Rotation and Elections – amended proposals</a:t>
            </a:r>
          </a:p>
          <a:p>
            <a:pPr marL="457200" indent="-457200" eaLnBrk="1" hangingPunct="1">
              <a:buFont typeface="Calibri Light" panose="020F0302020204030204" pitchFamily="34" charset="0"/>
              <a:buAutoNum type="arabicPeriod"/>
            </a:pPr>
            <a:r>
              <a:rPr lang="en-US" altLang="en-US" sz="2400"/>
              <a:t>Housing Proposals </a:t>
            </a:r>
          </a:p>
          <a:p>
            <a:pPr marL="457200" indent="-457200" eaLnBrk="1" hangingPunct="1">
              <a:buFont typeface="Calibri Light" panose="020F0302020204030204" pitchFamily="34" charset="0"/>
              <a:buAutoNum type="arabicPeriod"/>
            </a:pPr>
            <a:r>
              <a:rPr lang="en-US" altLang="en-US" sz="2400"/>
              <a:t>Development costs update</a:t>
            </a:r>
          </a:p>
          <a:p>
            <a:pPr marL="457200" indent="-457200" eaLnBrk="1" hangingPunct="1">
              <a:buFont typeface="Calibri Light" panose="020F0302020204030204" pitchFamily="34" charset="0"/>
              <a:buAutoNum type="arabicPeriod"/>
            </a:pPr>
            <a:r>
              <a:rPr lang="en-US" altLang="en-US" sz="2400"/>
              <a:t>Te Tumu Development Land Exchange</a:t>
            </a:r>
          </a:p>
          <a:p>
            <a:pPr marL="457200" indent="-457200" eaLnBrk="1" hangingPunct="1">
              <a:buFont typeface="Calibri Light" panose="020F0302020204030204" pitchFamily="34" charset="0"/>
              <a:buAutoNum type="arabicPeriod"/>
            </a:pPr>
            <a:r>
              <a:rPr lang="en-US" altLang="en-US" sz="2400"/>
              <a:t>Rates update</a:t>
            </a:r>
          </a:p>
          <a:p>
            <a:pPr marL="457200" indent="-457200" eaLnBrk="1" hangingPunct="1">
              <a:buFont typeface="Calibri Light" panose="020F0302020204030204" pitchFamily="34" charset="0"/>
              <a:buAutoNum type="arabicPeriod"/>
            </a:pPr>
            <a:r>
              <a:rPr lang="en-US" altLang="en-US" sz="2400"/>
              <a:t>Process for Voting on Resolutions and Online Survey</a:t>
            </a:r>
          </a:p>
          <a:p>
            <a:pPr marL="457200" indent="-457200" eaLnBrk="1" hangingPunct="1">
              <a:buFont typeface="Calibri Light" panose="020F0302020204030204" pitchFamily="34" charset="0"/>
              <a:buAutoNum type="arabicPeriod"/>
            </a:pPr>
            <a:r>
              <a:rPr lang="en-US" altLang="en-US" sz="2400"/>
              <a:t>Next Steps.</a:t>
            </a:r>
          </a:p>
          <a:p>
            <a:pPr lvl="1" eaLnBrk="1" hangingPunct="1"/>
            <a:endParaRPr lang="en-US" altLang="en-US"/>
          </a:p>
        </p:txBody>
      </p:sp>
      <p:pic>
        <p:nvPicPr>
          <p:cNvPr id="32771" name="Picture 4" descr="Decorative Panel - Te Tukutuku">
            <a:extLst>
              <a:ext uri="{FF2B5EF4-FFF2-40B4-BE49-F238E27FC236}">
                <a16:creationId xmlns:a16="http://schemas.microsoft.com/office/drawing/2014/main" id="{516C4270-E926-4F3B-A21F-8BCA64F513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4" descr="Decorative Panel - Te Tukutuku">
            <a:extLst>
              <a:ext uri="{FF2B5EF4-FFF2-40B4-BE49-F238E27FC236}">
                <a16:creationId xmlns:a16="http://schemas.microsoft.com/office/drawing/2014/main" id="{93506D03-8FD8-4514-8E4E-84BFC163D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a:extLst>
              <a:ext uri="{FF2B5EF4-FFF2-40B4-BE49-F238E27FC236}">
                <a16:creationId xmlns:a16="http://schemas.microsoft.com/office/drawing/2014/main" id="{50776C2F-6EA1-4C11-9621-8FD961D1CAE2}"/>
              </a:ext>
            </a:extLst>
          </p:cNvPr>
          <p:cNvSpPr>
            <a:spLocks noGrp="1" noChangeArrowheads="1"/>
          </p:cNvSpPr>
          <p:nvPr>
            <p:ph type="title"/>
          </p:nvPr>
        </p:nvSpPr>
        <p:spPr>
          <a:xfrm>
            <a:off x="838200" y="396875"/>
            <a:ext cx="10515600" cy="1325563"/>
          </a:xfrm>
        </p:spPr>
        <p:txBody>
          <a:bodyPr/>
          <a:lstStyle/>
          <a:p>
            <a:pPr algn="ctr" eaLnBrk="1" hangingPunct="1"/>
            <a:r>
              <a:rPr lang="en-US" altLang="en-US">
                <a:solidFill>
                  <a:srgbClr val="6D2929"/>
                </a:solidFill>
              </a:rPr>
              <a:t>Engagement Hui Process &amp; Purpose</a:t>
            </a:r>
          </a:p>
        </p:txBody>
      </p:sp>
      <p:sp>
        <p:nvSpPr>
          <p:cNvPr id="3" name="Content Placeholder 2">
            <a:extLst>
              <a:ext uri="{FF2B5EF4-FFF2-40B4-BE49-F238E27FC236}">
                <a16:creationId xmlns:a16="http://schemas.microsoft.com/office/drawing/2014/main" id="{E0592D9A-E4EA-4DE4-A267-E53E8FBB80DD}"/>
              </a:ext>
            </a:extLst>
          </p:cNvPr>
          <p:cNvSpPr>
            <a:spLocks noGrp="1"/>
          </p:cNvSpPr>
          <p:nvPr>
            <p:ph idx="1"/>
          </p:nvPr>
        </p:nvSpPr>
        <p:spPr>
          <a:xfrm>
            <a:off x="733425" y="1393825"/>
            <a:ext cx="10723563" cy="4400550"/>
          </a:xfrm>
        </p:spPr>
        <p:txBody>
          <a:bodyPr rtlCol="0">
            <a:noAutofit/>
          </a:bodyPr>
          <a:lstStyle/>
          <a:p>
            <a:pPr eaLnBrk="1" fontAlgn="auto" hangingPunct="1">
              <a:lnSpc>
                <a:spcPct val="138000"/>
              </a:lnSpc>
              <a:spcAft>
                <a:spcPts val="600"/>
              </a:spcAft>
              <a:defRPr/>
            </a:pPr>
            <a:r>
              <a:rPr lang="en-US" sz="2000" dirty="0"/>
              <a:t>Four Engagement Hui are planned to provide Beneficial Owners the opportunity to consider and provide feedback and input on (1) Proposed Trustee Rotation and Election Policy and (2) Options for development of Trust lands (3) Infrastructure Corridor Options through the Trust lands.</a:t>
            </a:r>
          </a:p>
          <a:p>
            <a:pPr marL="268288" indent="0" eaLnBrk="1" fontAlgn="auto" hangingPunct="1">
              <a:spcBef>
                <a:spcPts val="0"/>
              </a:spcBef>
              <a:spcAft>
                <a:spcPts val="0"/>
              </a:spcAft>
              <a:buFont typeface="Arial" panose="020B0604020202020204" pitchFamily="34" charset="0"/>
              <a:buNone/>
              <a:defRPr/>
            </a:pPr>
            <a:r>
              <a:rPr lang="en-US" sz="2000" dirty="0"/>
              <a:t>Hui #1 – 13 Feb 2022 (Presentation of Trust information and options). Complete.</a:t>
            </a:r>
          </a:p>
          <a:p>
            <a:pPr marL="268288" indent="0" eaLnBrk="1" fontAlgn="auto" hangingPunct="1">
              <a:spcAft>
                <a:spcPts val="0"/>
              </a:spcAft>
              <a:buFont typeface="Arial" panose="020B0604020202020204" pitchFamily="34" charset="0"/>
              <a:buNone/>
              <a:defRPr/>
            </a:pPr>
            <a:r>
              <a:rPr lang="en-US" sz="2000" dirty="0"/>
              <a:t>Hui #2 – 26 Feb 2022 (Presentation of Trust info and options; Q&amp;A responses from Hui #1).</a:t>
            </a:r>
          </a:p>
          <a:p>
            <a:pPr marL="268288" indent="0" eaLnBrk="1" fontAlgn="auto" hangingPunct="1">
              <a:spcAft>
                <a:spcPts val="0"/>
              </a:spcAft>
              <a:buFont typeface="Arial" panose="020B0604020202020204" pitchFamily="34" charset="0"/>
              <a:buNone/>
              <a:defRPr/>
            </a:pPr>
            <a:r>
              <a:rPr lang="en-US" sz="2000" dirty="0"/>
              <a:t>Hui #3 – 2 April 2022 (Today, further detail on Housing, Elections, Land Exchange Options).</a:t>
            </a:r>
          </a:p>
          <a:p>
            <a:pPr marL="268288" indent="0" eaLnBrk="1" fontAlgn="auto" hangingPunct="1">
              <a:spcAft>
                <a:spcPts val="0"/>
              </a:spcAft>
              <a:buFont typeface="Arial" panose="020B0604020202020204" pitchFamily="34" charset="0"/>
              <a:buNone/>
              <a:defRPr/>
            </a:pPr>
            <a:r>
              <a:rPr lang="en-US" sz="2000" dirty="0"/>
              <a:t>Hui #4 – 30 April 2022 (Venue and details TBC).</a:t>
            </a:r>
          </a:p>
          <a:p>
            <a:pPr eaLnBrk="1" fontAlgn="auto" hangingPunct="1">
              <a:lnSpc>
                <a:spcPct val="138000"/>
              </a:lnSpc>
              <a:spcBef>
                <a:spcPts val="0"/>
              </a:spcBef>
              <a:spcAft>
                <a:spcPts val="0"/>
              </a:spcAft>
              <a:defRPr/>
            </a:pPr>
            <a:r>
              <a:rPr lang="en-NZ" sz="2000" dirty="0"/>
              <a:t>Engagement Hui timing and format is being developed based on Covid restrictions and owner feedback to provide for maximum owner participation.  </a:t>
            </a:r>
          </a:p>
          <a:p>
            <a:pPr eaLnBrk="1" fontAlgn="auto" hangingPunct="1">
              <a:lnSpc>
                <a:spcPct val="138000"/>
              </a:lnSpc>
              <a:spcBef>
                <a:spcPts val="0"/>
              </a:spcBef>
              <a:spcAft>
                <a:spcPts val="0"/>
              </a:spcAft>
              <a:defRPr/>
            </a:pPr>
            <a:r>
              <a:rPr lang="en-US" sz="2000" dirty="0"/>
              <a:t>As the Engagement Hui are held, resolutions will be developed with feedback, leading to a Postal Vote on formal resolutions.</a:t>
            </a:r>
          </a:p>
          <a:p>
            <a:pPr eaLnBrk="1" fontAlgn="auto" hangingPunct="1">
              <a:lnSpc>
                <a:spcPct val="138000"/>
              </a:lnSpc>
              <a:spcBef>
                <a:spcPts val="0"/>
              </a:spcBef>
              <a:spcAft>
                <a:spcPts val="0"/>
              </a:spcAft>
              <a:defRPr/>
            </a:pPr>
            <a:r>
              <a:rPr lang="en-US" sz="2000" dirty="0"/>
              <a:t>TK14 website is being regularly updated with information and feedback.  </a:t>
            </a:r>
          </a:p>
        </p:txBody>
      </p:sp>
      <p:pic>
        <p:nvPicPr>
          <p:cNvPr id="33795" name="Picture 4" descr="Decorative Panel - Te Tukutuku">
            <a:extLst>
              <a:ext uri="{FF2B5EF4-FFF2-40B4-BE49-F238E27FC236}">
                <a16:creationId xmlns:a16="http://schemas.microsoft.com/office/drawing/2014/main" id="{6FBB61FA-806E-46A1-A40A-23E026B41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3088"/>
            <a:ext cx="630238"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4" descr="Decorative Panel - Te Tukutuku">
            <a:extLst>
              <a:ext uri="{FF2B5EF4-FFF2-40B4-BE49-F238E27FC236}">
                <a16:creationId xmlns:a16="http://schemas.microsoft.com/office/drawing/2014/main" id="{9381B736-43B9-44B0-95A5-F48ED96A2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61763" y="573088"/>
            <a:ext cx="630237" cy="311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D74CA95A-9A77-48D0-B155-675E0932B675}"/>
              </a:ext>
            </a:extLst>
          </p:cNvPr>
          <p:cNvSpPr>
            <a:spLocks noGrp="1" noChangeArrowheads="1"/>
          </p:cNvSpPr>
          <p:nvPr>
            <p:ph type="ctrTitle"/>
          </p:nvPr>
        </p:nvSpPr>
        <p:spPr>
          <a:xfrm>
            <a:off x="2611438" y="3429000"/>
            <a:ext cx="5518150" cy="2268538"/>
          </a:xfrm>
        </p:spPr>
        <p:txBody>
          <a:bodyPr/>
          <a:lstStyle/>
          <a:p>
            <a:pPr eaLnBrk="1" hangingPunct="1"/>
            <a:r>
              <a:rPr lang="en-US" altLang="en-US" sz="4000"/>
              <a:t>TE TUMU KAITUNA 14</a:t>
            </a:r>
          </a:p>
        </p:txBody>
      </p:sp>
      <p:sp>
        <p:nvSpPr>
          <p:cNvPr id="34818" name="Subtitle 2">
            <a:extLst>
              <a:ext uri="{FF2B5EF4-FFF2-40B4-BE49-F238E27FC236}">
                <a16:creationId xmlns:a16="http://schemas.microsoft.com/office/drawing/2014/main" id="{AB5CA5F4-535D-432E-909A-D1D32E0F6B07}"/>
              </a:ext>
            </a:extLst>
          </p:cNvPr>
          <p:cNvSpPr>
            <a:spLocks noGrp="1" noChangeArrowheads="1"/>
          </p:cNvSpPr>
          <p:nvPr>
            <p:ph type="subTitle" idx="1"/>
          </p:nvPr>
        </p:nvSpPr>
        <p:spPr>
          <a:xfrm>
            <a:off x="2771775" y="2268538"/>
            <a:ext cx="5357813" cy="1160462"/>
          </a:xfrm>
        </p:spPr>
        <p:txBody>
          <a:bodyPr/>
          <a:lstStyle/>
          <a:p>
            <a:pPr eaLnBrk="1" hangingPunct="1"/>
            <a:r>
              <a:rPr lang="en-US" altLang="en-US"/>
              <a:t>TE TUKUNGA IHO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798FD22C-7BCF-40E3-A10D-E30E1DCF7885}"/>
              </a:ext>
            </a:extLst>
          </p:cNvPr>
          <p:cNvSpPr>
            <a:spLocks noGrp="1" noChangeArrowheads="1"/>
          </p:cNvSpPr>
          <p:nvPr>
            <p:ph type="title"/>
          </p:nvPr>
        </p:nvSpPr>
        <p:spPr>
          <a:xfrm>
            <a:off x="2611438" y="427038"/>
            <a:ext cx="7958137" cy="517525"/>
          </a:xfrm>
        </p:spPr>
        <p:txBody>
          <a:bodyPr/>
          <a:lstStyle/>
          <a:p>
            <a:pPr eaLnBrk="1" hangingPunct="1"/>
            <a:r>
              <a:rPr lang="en-US" altLang="en-US" sz="2800"/>
              <a:t>TE ŪNGA MAI ME TE WHAKANOHONOHO</a:t>
            </a:r>
          </a:p>
        </p:txBody>
      </p:sp>
      <p:sp>
        <p:nvSpPr>
          <p:cNvPr id="36866" name="Content Placeholder 2">
            <a:extLst>
              <a:ext uri="{FF2B5EF4-FFF2-40B4-BE49-F238E27FC236}">
                <a16:creationId xmlns:a16="http://schemas.microsoft.com/office/drawing/2014/main" id="{EDD1A2D0-B7DE-4A13-B7E9-9BC7863A193E}"/>
              </a:ext>
            </a:extLst>
          </p:cNvPr>
          <p:cNvSpPr>
            <a:spLocks noGrp="1" noChangeArrowheads="1"/>
          </p:cNvSpPr>
          <p:nvPr>
            <p:ph idx="1"/>
          </p:nvPr>
        </p:nvSpPr>
        <p:spPr>
          <a:xfrm>
            <a:off x="2773363" y="1490663"/>
            <a:ext cx="7796212" cy="4559300"/>
          </a:xfrm>
        </p:spPr>
        <p:txBody>
          <a:bodyPr/>
          <a:lstStyle/>
          <a:p>
            <a:pPr eaLnBrk="1" hangingPunct="1"/>
            <a:r>
              <a:rPr lang="en-US" altLang="en-US"/>
              <a:t>1350 – 1500</a:t>
            </a:r>
          </a:p>
          <a:p>
            <a:pPr eaLnBrk="1" hangingPunct="1"/>
            <a:r>
              <a:rPr lang="en-US" altLang="en-US"/>
              <a:t>It is generally believed that Te Arawa canoe arrived about 1350.</a:t>
            </a:r>
          </a:p>
          <a:p>
            <a:pPr eaLnBrk="1" hangingPunct="1"/>
            <a:r>
              <a:rPr lang="en-US" altLang="en-US"/>
              <a:t>For the next five generations Te Arawa had settled the area from Mauao to beyond Pukehina, and the inland country to Rotorua.</a:t>
            </a:r>
          </a:p>
          <a:p>
            <a:pPr eaLnBrk="1" hangingPunct="1"/>
            <a:r>
              <a:rPr lang="en-US" altLang="en-US"/>
              <a:t>Gradually the people of Te Rangihouhiri – Ngāi Te Rangi – moved into the area. A series of skirmishes resulted in the battle of Pōporohuamea, and Maketū and the surrounding area was taken.</a:t>
            </a:r>
          </a:p>
          <a:p>
            <a:pPr eaLnBrk="1" hangingPunct="1"/>
            <a:r>
              <a:rPr lang="en-US" altLang="en-US"/>
              <a:t>Not long after Mauao and other parts of Tauranga were taken from Waitaha by Ngāi Te Rangi at the battle of Te Kōkōwai.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a:extLst>
              <a:ext uri="{FF2B5EF4-FFF2-40B4-BE49-F238E27FC236}">
                <a16:creationId xmlns:a16="http://schemas.microsoft.com/office/drawing/2014/main" id="{0C14E5EA-D9BC-49E6-880B-8CA8DE6AFFF4}"/>
              </a:ext>
            </a:extLst>
          </p:cNvPr>
          <p:cNvSpPr>
            <a:spLocks noGrp="1" noChangeArrowheads="1"/>
          </p:cNvSpPr>
          <p:nvPr>
            <p:ph type="title"/>
          </p:nvPr>
        </p:nvSpPr>
        <p:spPr>
          <a:xfrm>
            <a:off x="2611438" y="427038"/>
            <a:ext cx="7958137" cy="517525"/>
          </a:xfrm>
        </p:spPr>
        <p:txBody>
          <a:bodyPr/>
          <a:lstStyle/>
          <a:p>
            <a:pPr eaLnBrk="1" hangingPunct="1"/>
            <a:r>
              <a:rPr lang="en-US" altLang="en-US" sz="2800"/>
              <a:t>TE HOKINGA ATU</a:t>
            </a:r>
          </a:p>
        </p:txBody>
      </p:sp>
      <p:sp>
        <p:nvSpPr>
          <p:cNvPr id="37890" name="Content Placeholder 2">
            <a:extLst>
              <a:ext uri="{FF2B5EF4-FFF2-40B4-BE49-F238E27FC236}">
                <a16:creationId xmlns:a16="http://schemas.microsoft.com/office/drawing/2014/main" id="{276C1B4F-FE77-4ADB-9BF6-3103046AC224}"/>
              </a:ext>
            </a:extLst>
          </p:cNvPr>
          <p:cNvSpPr>
            <a:spLocks noGrp="1" noChangeArrowheads="1"/>
          </p:cNvSpPr>
          <p:nvPr>
            <p:ph idx="1"/>
          </p:nvPr>
        </p:nvSpPr>
        <p:spPr>
          <a:xfrm>
            <a:off x="2773363" y="1490663"/>
            <a:ext cx="7796212" cy="4559300"/>
          </a:xfrm>
        </p:spPr>
        <p:txBody>
          <a:bodyPr/>
          <a:lstStyle/>
          <a:p>
            <a:pPr eaLnBrk="1" hangingPunct="1"/>
            <a:r>
              <a:rPr lang="en-US" altLang="en-US"/>
              <a:t>1500 – 1835</a:t>
            </a:r>
          </a:p>
          <a:p>
            <a:pPr eaLnBrk="1" hangingPunct="1"/>
            <a:r>
              <a:rPr lang="en-US" altLang="en-US"/>
              <a:t>Waitaha and Tapuika remained settles around their respective mountains of Ōtawa and Rangiuru maintaining an uneasy peace with Ngāi Te Rangi.</a:t>
            </a:r>
          </a:p>
          <a:p>
            <a:pPr eaLnBrk="1" hangingPunct="1"/>
            <a:r>
              <a:rPr lang="en-US" altLang="en-US"/>
              <a:t>Gradually the inland Te Arawa based around Rotorua returned to the area as allies and relations of Waitaha and Tapuika, some even settling at Maketū.</a:t>
            </a:r>
          </a:p>
          <a:p>
            <a:pPr eaLnBrk="1" hangingPunct="1"/>
            <a:r>
              <a:rPr lang="en-US" altLang="en-US"/>
              <a:t>Inland wars between Te Arawa and Tainui spilt over to the coast, wherby Te Waharoa of Ngāti Hauā sacked Maketū, killing Te Ngahuru, an important chief of Ngāti Whakaue.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3682</TotalTime>
  <Words>4185</Words>
  <Application>Microsoft Office PowerPoint</Application>
  <PresentationFormat>Widescreen</PresentationFormat>
  <Paragraphs>410</Paragraphs>
  <Slides>47</Slides>
  <Notes>33</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47</vt:i4>
      </vt:variant>
    </vt:vector>
  </HeadingPairs>
  <TitlesOfParts>
    <vt:vector size="60" baseType="lpstr">
      <vt:lpstr>Avenir Next LT Pro</vt:lpstr>
      <vt:lpstr>Arial</vt:lpstr>
      <vt:lpstr>Wingdings</vt:lpstr>
      <vt:lpstr>Calibri</vt:lpstr>
      <vt:lpstr>Calibri Light</vt:lpstr>
      <vt:lpstr>Wingdings 3</vt:lpstr>
      <vt:lpstr>MS Shell Dlg 2</vt:lpstr>
      <vt:lpstr>Times New Roman</vt:lpstr>
      <vt:lpstr>Calibri (Body)</vt:lpstr>
      <vt:lpstr>Symbol</vt:lpstr>
      <vt:lpstr>Footlight MT Light</vt:lpstr>
      <vt:lpstr>Madison</vt:lpstr>
      <vt:lpstr>Office Theme</vt:lpstr>
      <vt:lpstr>PowerPoint Presentation</vt:lpstr>
      <vt:lpstr> Pirihira Fenwick In Memoriam</vt:lpstr>
      <vt:lpstr>Preliminaries / House Keeping</vt:lpstr>
      <vt:lpstr>Asking questions or providing feedback</vt:lpstr>
      <vt:lpstr>Hui Agenda</vt:lpstr>
      <vt:lpstr>Engagement Hui Process &amp; Purpose</vt:lpstr>
      <vt:lpstr>TE TUMU KAITUNA 14</vt:lpstr>
      <vt:lpstr>TE ŪNGA MAI ME TE WHAKANOHONOHO</vt:lpstr>
      <vt:lpstr>TE HOKINGA ATU</vt:lpstr>
      <vt:lpstr>TE PAKANGA</vt:lpstr>
      <vt:lpstr>TE KOOTI WHENUA MĀORI 1</vt:lpstr>
      <vt:lpstr>NGĀ WHAKAWĀKANGA KOOTI</vt:lpstr>
      <vt:lpstr>TE KOOTI WHENUA MĀORI 2</vt:lpstr>
      <vt:lpstr>TE KOTIKOTI WHENUA</vt:lpstr>
      <vt:lpstr>TE ROHE 2022</vt:lpstr>
      <vt:lpstr>Trustee Guiding Principles for TK14</vt:lpstr>
      <vt:lpstr>Trustee Rotation and Elections:</vt:lpstr>
      <vt:lpstr>Trustee Elections</vt:lpstr>
      <vt:lpstr>Amended Proposal: Trustee Rotation</vt:lpstr>
      <vt:lpstr>Proposal for Trustee Elections and Rotation :</vt:lpstr>
      <vt:lpstr> Housing for Owners:</vt:lpstr>
      <vt:lpstr>Housing Continuum….its about</vt:lpstr>
      <vt:lpstr> Housing for Owners:</vt:lpstr>
      <vt:lpstr> Housing for Owners:</vt:lpstr>
      <vt:lpstr> Housing for Owners:</vt:lpstr>
      <vt:lpstr> Housing for Owners:</vt:lpstr>
      <vt:lpstr> Housing for Owners:</vt:lpstr>
      <vt:lpstr>To Date Development Costs</vt:lpstr>
      <vt:lpstr>Te Tumu Development Update</vt:lpstr>
      <vt:lpstr>Te Tumu Draft Structure Plan </vt:lpstr>
      <vt:lpstr>Surrounding Development  </vt:lpstr>
      <vt:lpstr>Infrastructure Corridors &amp; Active Reserve  Options &amp; Process</vt:lpstr>
      <vt:lpstr>Infrastructure Corridors &amp; Active Reserve|TK14 Benefits  </vt:lpstr>
      <vt:lpstr>Infrastructure Corridors &amp; Active Reserve| Options </vt:lpstr>
      <vt:lpstr> Infrastructure Corridors &amp; Active Reserve|High Level Assessment  </vt:lpstr>
      <vt:lpstr>Infrastructure Corridors &amp; Active Reserve| Process </vt:lpstr>
      <vt:lpstr>Infrastructure Corridors &amp; Active Reserve </vt:lpstr>
      <vt:lpstr>Infrastructure Corridors &amp; Active Reserve </vt:lpstr>
      <vt:lpstr>Infrastructure Corridors &amp; Active Reserve </vt:lpstr>
      <vt:lpstr>Infrastructure Corridors &amp; Active Reserve </vt:lpstr>
      <vt:lpstr>Infrastructure Corridors &amp; Active Reserve </vt:lpstr>
      <vt:lpstr>Infrastructure Corridors &amp; Active Reserve </vt:lpstr>
      <vt:lpstr>Council Rates &amp; Revaluation Process </vt:lpstr>
      <vt:lpstr>Council Rates &amp; Revaluation Process  </vt:lpstr>
      <vt:lpstr>Online Survey </vt:lpstr>
      <vt:lpstr> Processes for Voting on Resolutions:</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Rawinia Kamau</dc:creator>
  <cp:lastModifiedBy>Mike Morgan</cp:lastModifiedBy>
  <cp:revision>147</cp:revision>
  <cp:lastPrinted>2022-02-11T03:00:23Z</cp:lastPrinted>
  <dcterms:created xsi:type="dcterms:W3CDTF">2021-06-07T21:13:46Z</dcterms:created>
  <dcterms:modified xsi:type="dcterms:W3CDTF">2022-04-20T06:01:01Z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2022-02-25T19:54:17Z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688788c6-cccf-4b40-95ce-2e34d5919e92</vt:lpwstr>
  </property>
  <property fmtid="{D5CDD505-2E9C-101B-9397-08002B2CF9AE}" pid="8" name="MSIP_Label_ea60d57e-af5b-4752-ac57-3e4f28ca11dc_ContentBits">
    <vt:lpwstr>0</vt:lpwstr>
  </property>
</Properties>
</file>