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938" r:id="rId2"/>
  </p:sldMasterIdLst>
  <p:notesMasterIdLst>
    <p:notesMasterId r:id="rId42"/>
  </p:notesMasterIdLst>
  <p:sldIdLst>
    <p:sldId id="351" r:id="rId3"/>
    <p:sldId id="365" r:id="rId4"/>
    <p:sldId id="353" r:id="rId5"/>
    <p:sldId id="309" r:id="rId6"/>
    <p:sldId id="256" r:id="rId7"/>
    <p:sldId id="319" r:id="rId8"/>
    <p:sldId id="258" r:id="rId9"/>
    <p:sldId id="259" r:id="rId10"/>
    <p:sldId id="261" r:id="rId11"/>
    <p:sldId id="260" r:id="rId12"/>
    <p:sldId id="262" r:id="rId13"/>
    <p:sldId id="263" r:id="rId14"/>
    <p:sldId id="264" r:id="rId15"/>
    <p:sldId id="304" r:id="rId16"/>
    <p:sldId id="357" r:id="rId17"/>
    <p:sldId id="257" r:id="rId18"/>
    <p:sldId id="366" r:id="rId19"/>
    <p:sldId id="356" r:id="rId20"/>
    <p:sldId id="321" r:id="rId21"/>
    <p:sldId id="358" r:id="rId22"/>
    <p:sldId id="331" r:id="rId23"/>
    <p:sldId id="367" r:id="rId24"/>
    <p:sldId id="343" r:id="rId25"/>
    <p:sldId id="345" r:id="rId26"/>
    <p:sldId id="288" r:id="rId27"/>
    <p:sldId id="342" r:id="rId28"/>
    <p:sldId id="354" r:id="rId29"/>
    <p:sldId id="355" r:id="rId30"/>
    <p:sldId id="299" r:id="rId31"/>
    <p:sldId id="298" r:id="rId32"/>
    <p:sldId id="327" r:id="rId33"/>
    <p:sldId id="328" r:id="rId34"/>
    <p:sldId id="364" r:id="rId35"/>
    <p:sldId id="360" r:id="rId36"/>
    <p:sldId id="359" r:id="rId37"/>
    <p:sldId id="333" r:id="rId38"/>
    <p:sldId id="362" r:id="rId39"/>
    <p:sldId id="363" r:id="rId40"/>
    <p:sldId id="368" r:id="rId41"/>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5pPr>
    <a:lvl6pPr marL="2286000" algn="l" defTabSz="914400" rtl="0" eaLnBrk="1" latinLnBrk="0" hangingPunct="1">
      <a:defRPr kern="1200">
        <a:solidFill>
          <a:schemeClr val="tx1"/>
        </a:solidFill>
        <a:latin typeface="Avenir Next LT Pro" panose="020B0504020202020204" pitchFamily="34" charset="0"/>
        <a:ea typeface="+mn-ea"/>
        <a:cs typeface="+mn-cs"/>
      </a:defRPr>
    </a:lvl6pPr>
    <a:lvl7pPr marL="2743200" algn="l" defTabSz="914400" rtl="0" eaLnBrk="1" latinLnBrk="0" hangingPunct="1">
      <a:defRPr kern="1200">
        <a:solidFill>
          <a:schemeClr val="tx1"/>
        </a:solidFill>
        <a:latin typeface="Avenir Next LT Pro" panose="020B0504020202020204" pitchFamily="34" charset="0"/>
        <a:ea typeface="+mn-ea"/>
        <a:cs typeface="+mn-cs"/>
      </a:defRPr>
    </a:lvl7pPr>
    <a:lvl8pPr marL="3200400" algn="l" defTabSz="914400" rtl="0" eaLnBrk="1" latinLnBrk="0" hangingPunct="1">
      <a:defRPr kern="1200">
        <a:solidFill>
          <a:schemeClr val="tx1"/>
        </a:solidFill>
        <a:latin typeface="Avenir Next LT Pro" panose="020B0504020202020204" pitchFamily="34" charset="0"/>
        <a:ea typeface="+mn-ea"/>
        <a:cs typeface="+mn-cs"/>
      </a:defRPr>
    </a:lvl8pPr>
    <a:lvl9pPr marL="3657600" algn="l" defTabSz="914400" rtl="0" eaLnBrk="1" latinLnBrk="0" hangingPunct="1">
      <a:defRPr kern="1200">
        <a:solidFill>
          <a:schemeClr val="tx1"/>
        </a:solidFill>
        <a:latin typeface="Avenir Next LT Pro" panose="020B05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autoAdjust="0"/>
    <p:restoredTop sz="96327"/>
  </p:normalViewPr>
  <p:slideViewPr>
    <p:cSldViewPr snapToGrid="0">
      <p:cViewPr varScale="1">
        <p:scale>
          <a:sx n="114" d="100"/>
          <a:sy n="114" d="100"/>
        </p:scale>
        <p:origin x="2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03:12:05.88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170 0,'0'7,"0"10,0 8,0 7,0 6,0 2,0 2,0 1,0-1,0 1,0-1,0-1,-6 1,-3-1,0 0,2 0,2 0,-5-7,-1-2,2 0,2 1,2 3,-5-5,0-1,0 2,3 1,2 4,-4 1,-2 2,-5-7,7-29,5-29,3-11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3:12:56.322"/>
    </inkml:context>
    <inkml:brush xml:id="br0">
      <inkml:brushProperty name="width" value="0.025" units="cm"/>
      <inkml:brushProperty name="height" value="0.02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04B85-1392-C0A6-7E0E-27A14D6C9D36}"/>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NZ"/>
          </a:p>
        </p:txBody>
      </p:sp>
      <p:sp>
        <p:nvSpPr>
          <p:cNvPr id="3" name="Date Placeholder 2">
            <a:extLst>
              <a:ext uri="{FF2B5EF4-FFF2-40B4-BE49-F238E27FC236}">
                <a16:creationId xmlns:a16="http://schemas.microsoft.com/office/drawing/2014/main" id="{5CA7A6DE-AD19-61BD-AFE5-830E9F8285E1}"/>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1554539-A5D5-4A70-B5BB-D9FAF01CCD46}" type="datetimeFigureOut">
              <a:rPr lang="en-NZ"/>
              <a:pPr>
                <a:defRPr/>
              </a:pPr>
              <a:t>3/06/2022</a:t>
            </a:fld>
            <a:endParaRPr lang="en-NZ"/>
          </a:p>
        </p:txBody>
      </p:sp>
      <p:sp>
        <p:nvSpPr>
          <p:cNvPr id="4" name="Slide Image Placeholder 3">
            <a:extLst>
              <a:ext uri="{FF2B5EF4-FFF2-40B4-BE49-F238E27FC236}">
                <a16:creationId xmlns:a16="http://schemas.microsoft.com/office/drawing/2014/main" id="{BCEC7E1E-A51A-4EB3-485C-4FF0E69C9FDC}"/>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NZ" noProof="0"/>
          </a:p>
        </p:txBody>
      </p:sp>
      <p:sp>
        <p:nvSpPr>
          <p:cNvPr id="5" name="Notes Placeholder 4">
            <a:extLst>
              <a:ext uri="{FF2B5EF4-FFF2-40B4-BE49-F238E27FC236}">
                <a16:creationId xmlns:a16="http://schemas.microsoft.com/office/drawing/2014/main" id="{6F7AEC31-BFAE-91EA-B2BD-DEBD2E94E760}"/>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sp>
        <p:nvSpPr>
          <p:cNvPr id="6" name="Footer Placeholder 5">
            <a:extLst>
              <a:ext uri="{FF2B5EF4-FFF2-40B4-BE49-F238E27FC236}">
                <a16:creationId xmlns:a16="http://schemas.microsoft.com/office/drawing/2014/main" id="{4C3FA8A4-8166-A3A4-B983-21794F966180}"/>
              </a:ext>
            </a:extLst>
          </p:cNvPr>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NZ"/>
          </a:p>
        </p:txBody>
      </p:sp>
      <p:sp>
        <p:nvSpPr>
          <p:cNvPr id="7" name="Slide Number Placeholder 6">
            <a:extLst>
              <a:ext uri="{FF2B5EF4-FFF2-40B4-BE49-F238E27FC236}">
                <a16:creationId xmlns:a16="http://schemas.microsoft.com/office/drawing/2014/main" id="{02E339B5-A61B-31B7-D5CB-A872F9A095A4}"/>
              </a:ext>
            </a:extLst>
          </p:cNvPr>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30511B4-BD36-4D49-8074-63DF76D99E88}" type="slidenum">
              <a:rPr lang="en-NZ"/>
              <a:pPr>
                <a:defRPr/>
              </a:pPr>
              <a:t>‹#›</a:t>
            </a:fld>
            <a:endParaRPr lang="en-N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CFAC5FF6-323A-0D7E-702F-2E4C4B58CE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08D509E1-2042-A1E6-B81A-B6450E4A59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16387" name="Header Placeholder 3">
            <a:extLst>
              <a:ext uri="{FF2B5EF4-FFF2-40B4-BE49-F238E27FC236}">
                <a16:creationId xmlns:a16="http://schemas.microsoft.com/office/drawing/2014/main" id="{032F6946-48DD-F25C-3A79-D368878E2BF8}"/>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16388" name="Slide Number Placeholder 4">
            <a:extLst>
              <a:ext uri="{FF2B5EF4-FFF2-40B4-BE49-F238E27FC236}">
                <a16:creationId xmlns:a16="http://schemas.microsoft.com/office/drawing/2014/main" id="{A8B861A5-0177-1A55-6056-8AB513A10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26EB4117-1426-449D-9729-F64872007CE7}" type="slidenum">
              <a:rPr lang="en-US" altLang="en-US" smtClean="0">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D3E57D8E-C13A-DEC4-9636-AB1E5012A1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38713E0F-6884-FACC-57D3-BB0D8F4278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46083" name="Slide Number Placeholder 3">
            <a:extLst>
              <a:ext uri="{FF2B5EF4-FFF2-40B4-BE49-F238E27FC236}">
                <a16:creationId xmlns:a16="http://schemas.microsoft.com/office/drawing/2014/main" id="{0277CCCF-D43B-E7C8-FDFA-2206F0CA50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F7192A07-4FFE-41AA-898C-2101C0A8E8BD}" type="slidenum">
              <a:rPr lang="en-NZ" altLang="en-US" smtClean="0">
                <a:latin typeface="Calibri" panose="020F0502020204030204" pitchFamily="34" charset="0"/>
              </a:rPr>
              <a:pPr fontAlgn="base">
                <a:spcBef>
                  <a:spcPct val="0"/>
                </a:spcBef>
                <a:spcAft>
                  <a:spcPct val="0"/>
                </a:spcAft>
              </a:pPr>
              <a:t>21</a:t>
            </a:fld>
            <a:endParaRPr lang="en-NZ"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D059707-FEF7-D181-BF14-4E92D69998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C21AE6E3-0169-7D27-44E8-881F0CF9F7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0179" name="Slide Number Placeholder 3">
            <a:extLst>
              <a:ext uri="{FF2B5EF4-FFF2-40B4-BE49-F238E27FC236}">
                <a16:creationId xmlns:a16="http://schemas.microsoft.com/office/drawing/2014/main" id="{CB7888AD-CBFB-6E10-4EC4-D9075A3656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020AF1A1-03C2-43A1-AE55-2319AD9F9DA8}" type="slidenum">
              <a:rPr lang="en-NZ" altLang="en-US" smtClean="0">
                <a:latin typeface="Calibri" panose="020F0502020204030204" pitchFamily="34" charset="0"/>
              </a:rPr>
              <a:pPr fontAlgn="base">
                <a:spcBef>
                  <a:spcPct val="0"/>
                </a:spcBef>
                <a:spcAft>
                  <a:spcPct val="0"/>
                </a:spcAft>
              </a:pPr>
              <a:t>23</a:t>
            </a:fld>
            <a:endParaRPr lang="en-NZ"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0C510C48-59B9-3F72-988C-5AEAF4BFDD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F49B7BF0-29F8-7EB4-C8AA-8C66D0F20C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3251" name="Slide Number Placeholder 3">
            <a:extLst>
              <a:ext uri="{FF2B5EF4-FFF2-40B4-BE49-F238E27FC236}">
                <a16:creationId xmlns:a16="http://schemas.microsoft.com/office/drawing/2014/main" id="{D8BFB947-D9A8-029B-62B0-C96FDFCF5D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92052BA-F732-44A2-9905-9C0214C9EAFA}" type="slidenum">
              <a:rPr lang="en-NZ" altLang="en-US" smtClean="0">
                <a:latin typeface="Calibri" panose="020F0502020204030204" pitchFamily="34" charset="0"/>
              </a:rPr>
              <a:pPr fontAlgn="base">
                <a:spcBef>
                  <a:spcPct val="0"/>
                </a:spcBef>
                <a:spcAft>
                  <a:spcPct val="0"/>
                </a:spcAft>
              </a:pPr>
              <a:t>25</a:t>
            </a:fld>
            <a:endParaRPr lang="en-NZ"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A3D1FBE9-0B03-2BB1-F622-8F8257D00E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C50D843C-750A-E27A-3403-698EB9F824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5299" name="Slide Number Placeholder 3">
            <a:extLst>
              <a:ext uri="{FF2B5EF4-FFF2-40B4-BE49-F238E27FC236}">
                <a16:creationId xmlns:a16="http://schemas.microsoft.com/office/drawing/2014/main" id="{5817D01B-E174-C45E-8A45-4F417DDF66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2315F5D9-444B-4CB3-BD7A-4E000784146A}" type="slidenum">
              <a:rPr lang="en-NZ" altLang="en-US" smtClean="0">
                <a:latin typeface="Calibri" panose="020F0502020204030204" pitchFamily="34" charset="0"/>
              </a:rPr>
              <a:pPr fontAlgn="base">
                <a:spcBef>
                  <a:spcPct val="0"/>
                </a:spcBef>
                <a:spcAft>
                  <a:spcPct val="0"/>
                </a:spcAft>
              </a:pPr>
              <a:t>26</a:t>
            </a:fld>
            <a:endParaRPr lang="en-NZ"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77968ADB-0BF9-C4F7-8537-F3D5A6155D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A2233DB9-C9BE-9271-0AE7-29D77619ED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7347" name="Slide Number Placeholder 3">
            <a:extLst>
              <a:ext uri="{FF2B5EF4-FFF2-40B4-BE49-F238E27FC236}">
                <a16:creationId xmlns:a16="http://schemas.microsoft.com/office/drawing/2014/main" id="{D09B4FFD-ADE5-38FC-2991-544F182735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CDAE0D1-2EDA-4BE2-9760-8EB44EFF847F}" type="slidenum">
              <a:rPr lang="en-NZ" altLang="en-US" smtClean="0">
                <a:latin typeface="Calibri" panose="020F0502020204030204" pitchFamily="34" charset="0"/>
              </a:rPr>
              <a:pPr fontAlgn="base">
                <a:spcBef>
                  <a:spcPct val="0"/>
                </a:spcBef>
                <a:spcAft>
                  <a:spcPct val="0"/>
                </a:spcAft>
              </a:pPr>
              <a:t>27</a:t>
            </a:fld>
            <a:endParaRPr lang="en-NZ"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0D0B4BB-8747-FA00-DFCD-96B9EF1ED9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3E58024E-38B3-BD54-ED84-4E3C973B64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9395" name="Slide Number Placeholder 3">
            <a:extLst>
              <a:ext uri="{FF2B5EF4-FFF2-40B4-BE49-F238E27FC236}">
                <a16:creationId xmlns:a16="http://schemas.microsoft.com/office/drawing/2014/main" id="{7A40737C-BC34-A757-985F-DE335F1AF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3261B8AA-8A3E-4583-ACE3-9D22EA991FFF}" type="slidenum">
              <a:rPr lang="en-NZ" altLang="en-US" smtClean="0">
                <a:latin typeface="Calibri" panose="020F0502020204030204" pitchFamily="34" charset="0"/>
              </a:rPr>
              <a:pPr fontAlgn="base">
                <a:spcBef>
                  <a:spcPct val="0"/>
                </a:spcBef>
                <a:spcAft>
                  <a:spcPct val="0"/>
                </a:spcAft>
              </a:pPr>
              <a:t>28</a:t>
            </a:fld>
            <a:endParaRPr lang="en-NZ"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BB390088-FBA9-A172-7583-D6771F38B1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41EB484D-7E05-71A9-F08F-738BCED5B2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1443" name="Slide Number Placeholder 3">
            <a:extLst>
              <a:ext uri="{FF2B5EF4-FFF2-40B4-BE49-F238E27FC236}">
                <a16:creationId xmlns:a16="http://schemas.microsoft.com/office/drawing/2014/main" id="{C5318686-15D4-CE76-365B-6D616CC9F7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29FA10ED-0FA1-4DAE-9120-BB8B4718B6FB}" type="slidenum">
              <a:rPr lang="en-NZ" altLang="en-US" smtClean="0">
                <a:latin typeface="Calibri" panose="020F0502020204030204" pitchFamily="34" charset="0"/>
              </a:rPr>
              <a:pPr fontAlgn="base">
                <a:spcBef>
                  <a:spcPct val="0"/>
                </a:spcBef>
                <a:spcAft>
                  <a:spcPct val="0"/>
                </a:spcAft>
              </a:pPr>
              <a:t>29</a:t>
            </a:fld>
            <a:endParaRPr lang="en-NZ"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7663464-02CC-CA44-A3FE-EC6CE730DF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ADCC9492-5E64-7189-9474-D1A29A533C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3491" name="Slide Number Placeholder 3">
            <a:extLst>
              <a:ext uri="{FF2B5EF4-FFF2-40B4-BE49-F238E27FC236}">
                <a16:creationId xmlns:a16="http://schemas.microsoft.com/office/drawing/2014/main" id="{CAB9B06E-C12D-026C-28F5-64D6E1BAD2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C434B03-93F1-4693-B5E1-0170BD9AEDB0}" type="slidenum">
              <a:rPr lang="en-NZ" altLang="en-US" smtClean="0">
                <a:latin typeface="Calibri" panose="020F0502020204030204" pitchFamily="34" charset="0"/>
              </a:rPr>
              <a:pPr fontAlgn="base">
                <a:spcBef>
                  <a:spcPct val="0"/>
                </a:spcBef>
                <a:spcAft>
                  <a:spcPct val="0"/>
                </a:spcAft>
              </a:pPr>
              <a:t>30</a:t>
            </a:fld>
            <a:endParaRPr lang="en-NZ"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90D2E090-90D4-C8D0-0C00-F30ECFE867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9B5030E1-F41C-BBD1-B6F2-11921467F2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5539" name="Slide Number Placeholder 3">
            <a:extLst>
              <a:ext uri="{FF2B5EF4-FFF2-40B4-BE49-F238E27FC236}">
                <a16:creationId xmlns:a16="http://schemas.microsoft.com/office/drawing/2014/main" id="{D75E3C4E-145C-BF94-247C-87903B1309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FA2E5F72-A1A0-4983-8D2E-EC24BDB7A15D}" type="slidenum">
              <a:rPr lang="en-NZ" altLang="en-US" smtClean="0">
                <a:latin typeface="Calibri" panose="020F0502020204030204" pitchFamily="34" charset="0"/>
              </a:rPr>
              <a:pPr fontAlgn="base">
                <a:spcBef>
                  <a:spcPct val="0"/>
                </a:spcBef>
                <a:spcAft>
                  <a:spcPct val="0"/>
                </a:spcAft>
              </a:pPr>
              <a:t>31</a:t>
            </a:fld>
            <a:endParaRPr lang="en-NZ"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CF8BF4ED-E49E-5AA8-9D84-98D61BD508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9272AE23-9FA0-8116-F4EE-13C35CCEAA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a:p>
        </p:txBody>
      </p:sp>
      <p:sp>
        <p:nvSpPr>
          <p:cNvPr id="4" name="Slide Number Placeholder 3">
            <a:extLst>
              <a:ext uri="{FF2B5EF4-FFF2-40B4-BE49-F238E27FC236}">
                <a16:creationId xmlns:a16="http://schemas.microsoft.com/office/drawing/2014/main" id="{3884AE1A-ED47-B5C6-EC88-921A485AFE90}"/>
              </a:ext>
            </a:extLst>
          </p:cNvPr>
          <p:cNvSpPr>
            <a:spLocks noGrp="1"/>
          </p:cNvSpPr>
          <p:nvPr>
            <p:ph type="sldNum" sz="quarter" idx="5"/>
          </p:nvPr>
        </p:nvSpPr>
        <p:spPr/>
        <p:txBody>
          <a:bodyPr/>
          <a:lstStyle/>
          <a:p>
            <a:pPr>
              <a:defRPr/>
            </a:pPr>
            <a:fld id="{641B6022-A260-4CAD-A119-FFF7B05C5D82}" type="slidenum">
              <a:rPr lang="en-NZ" smtClean="0"/>
              <a:pPr>
                <a:defRPr/>
              </a:pPr>
              <a:t>4</a:t>
            </a:fld>
            <a:endParaRPr lang="en-N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5B4E4409-106E-AB2B-9D5A-50D86C682A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B42FAFF8-7D8D-E905-24E9-8CDBCD5581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7587" name="Slide Number Placeholder 3">
            <a:extLst>
              <a:ext uri="{FF2B5EF4-FFF2-40B4-BE49-F238E27FC236}">
                <a16:creationId xmlns:a16="http://schemas.microsoft.com/office/drawing/2014/main" id="{031B53B9-5ABA-45FC-9144-63B2D90419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DB38CC9B-727F-45DD-AE5B-1A8AE48740F1}" type="slidenum">
              <a:rPr lang="en-NZ" altLang="en-US" smtClean="0">
                <a:latin typeface="Calibri" panose="020F0502020204030204" pitchFamily="34" charset="0"/>
              </a:rPr>
              <a:pPr fontAlgn="base">
                <a:spcBef>
                  <a:spcPct val="0"/>
                </a:spcBef>
                <a:spcAft>
                  <a:spcPct val="0"/>
                </a:spcAft>
              </a:pPr>
              <a:t>32</a:t>
            </a:fld>
            <a:endParaRPr lang="en-NZ"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179713DA-E5F5-B6A9-CC32-66FCB3E37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061716B6-5CE6-7237-6782-599649B327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70659" name="Slide Number Placeholder 3">
            <a:extLst>
              <a:ext uri="{FF2B5EF4-FFF2-40B4-BE49-F238E27FC236}">
                <a16:creationId xmlns:a16="http://schemas.microsoft.com/office/drawing/2014/main" id="{CCF64175-5052-DFC2-7FA3-E933D0FAF0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C0B5FB98-1896-4B5C-8AAF-4B3E5B1CFB62}" type="slidenum">
              <a:rPr lang="en-NZ" altLang="en-US" smtClean="0">
                <a:latin typeface="Calibri" panose="020F0502020204030204" pitchFamily="34" charset="0"/>
              </a:rPr>
              <a:pPr fontAlgn="base">
                <a:spcBef>
                  <a:spcPct val="0"/>
                </a:spcBef>
                <a:spcAft>
                  <a:spcPct val="0"/>
                </a:spcAft>
              </a:pPr>
              <a:t>34</a:t>
            </a:fld>
            <a:endParaRPr lang="en-NZ"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1D7C07D1-604E-8609-47DE-82F6974F78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4D8E2407-2482-EB08-3EE7-DD9A9E6F62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72707" name="Slide Number Placeholder 3">
            <a:extLst>
              <a:ext uri="{FF2B5EF4-FFF2-40B4-BE49-F238E27FC236}">
                <a16:creationId xmlns:a16="http://schemas.microsoft.com/office/drawing/2014/main" id="{7A60E505-2854-79B9-0E9C-B76F7A09A0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1F77E1F-DD53-4C18-B8BA-D1D7D63083D7}" type="slidenum">
              <a:rPr lang="en-NZ" altLang="en-US" smtClean="0">
                <a:latin typeface="Calibri" panose="020F0502020204030204" pitchFamily="34" charset="0"/>
              </a:rPr>
              <a:pPr fontAlgn="base">
                <a:spcBef>
                  <a:spcPct val="0"/>
                </a:spcBef>
                <a:spcAft>
                  <a:spcPct val="0"/>
                </a:spcAft>
              </a:pPr>
              <a:t>35</a:t>
            </a:fld>
            <a:endParaRPr lang="en-NZ"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E49596A2-317D-7AC1-0B73-BF9E88C9AE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4AFD991F-17E7-8203-0EFB-929D01695A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74755" name="Slide Number Placeholder 3">
            <a:extLst>
              <a:ext uri="{FF2B5EF4-FFF2-40B4-BE49-F238E27FC236}">
                <a16:creationId xmlns:a16="http://schemas.microsoft.com/office/drawing/2014/main" id="{21B020BC-B632-5E2F-626F-319AB2AC94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8595A422-B8A1-4B47-816C-04D2E5095F3A}" type="slidenum">
              <a:rPr lang="en-NZ" altLang="en-US" smtClean="0">
                <a:latin typeface="Calibri" panose="020F0502020204030204" pitchFamily="34" charset="0"/>
              </a:rPr>
              <a:pPr fontAlgn="base">
                <a:spcBef>
                  <a:spcPct val="0"/>
                </a:spcBef>
                <a:spcAft>
                  <a:spcPct val="0"/>
                </a:spcAft>
              </a:pPr>
              <a:t>36</a:t>
            </a:fld>
            <a:endParaRPr lang="en-NZ"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E23C8A91-35CC-3715-8F06-AF25AE0248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C8C1AF4A-7932-F0B9-15BC-4A86A917E8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76803" name="Slide Number Placeholder 3">
            <a:extLst>
              <a:ext uri="{FF2B5EF4-FFF2-40B4-BE49-F238E27FC236}">
                <a16:creationId xmlns:a16="http://schemas.microsoft.com/office/drawing/2014/main" id="{1C606472-0DD4-EFA2-AB00-C4B7EB0AAA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9F10AB2F-B288-444C-9FF3-323EDC427B6E}" type="slidenum">
              <a:rPr lang="en-NZ" altLang="en-US" smtClean="0">
                <a:latin typeface="Calibri" panose="020F0502020204030204" pitchFamily="34" charset="0"/>
              </a:rPr>
              <a:pPr fontAlgn="base">
                <a:spcBef>
                  <a:spcPct val="0"/>
                </a:spcBef>
                <a:spcAft>
                  <a:spcPct val="0"/>
                </a:spcAft>
              </a:pPr>
              <a:t>37</a:t>
            </a:fld>
            <a:endParaRPr lang="en-NZ"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F7A53E66-B565-F9A6-35ED-482EBEE5CA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A4FCBFE4-AA6B-A5A3-CC34-C74071E720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a:t>Uenuku is reducing slides by one third</a:t>
            </a:r>
          </a:p>
        </p:txBody>
      </p:sp>
      <p:sp>
        <p:nvSpPr>
          <p:cNvPr id="4" name="Slide Number Placeholder 3">
            <a:extLst>
              <a:ext uri="{FF2B5EF4-FFF2-40B4-BE49-F238E27FC236}">
                <a16:creationId xmlns:a16="http://schemas.microsoft.com/office/drawing/2014/main" id="{F06A93EC-D88A-7FE1-BCBB-47429EF250A0}"/>
              </a:ext>
            </a:extLst>
          </p:cNvPr>
          <p:cNvSpPr>
            <a:spLocks noGrp="1"/>
          </p:cNvSpPr>
          <p:nvPr>
            <p:ph type="sldNum" sz="quarter" idx="5"/>
          </p:nvPr>
        </p:nvSpPr>
        <p:spPr/>
        <p:txBody>
          <a:bodyPr/>
          <a:lstStyle/>
          <a:p>
            <a:pPr>
              <a:defRPr/>
            </a:pPr>
            <a:fld id="{246D4067-2CBA-45FA-A6B1-39BB3F1BD2EA}" type="slidenum">
              <a:rPr lang="en-NZ" smtClean="0"/>
              <a:pPr>
                <a:defRPr/>
              </a:pPr>
              <a:t>5</a:t>
            </a:fld>
            <a:endParaRPr lang="en-N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DB0D055-F654-F615-5DF9-3C5F843F1B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E7064A36-26E1-5BF3-A318-D27006913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32771" name="Slide Number Placeholder 3">
            <a:extLst>
              <a:ext uri="{FF2B5EF4-FFF2-40B4-BE49-F238E27FC236}">
                <a16:creationId xmlns:a16="http://schemas.microsoft.com/office/drawing/2014/main" id="{FC1641C5-121D-86BC-0174-5EDEA68439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1CA5CBF-1F6F-4987-AC96-578F0BA142CF}" type="slidenum">
              <a:rPr lang="en-NZ" altLang="en-US" smtClean="0">
                <a:latin typeface="Calibri" panose="020F0502020204030204" pitchFamily="34" charset="0"/>
              </a:rPr>
              <a:pPr fontAlgn="base">
                <a:spcBef>
                  <a:spcPct val="0"/>
                </a:spcBef>
                <a:spcAft>
                  <a:spcPct val="0"/>
                </a:spcAft>
              </a:pPr>
              <a:t>14</a:t>
            </a:fld>
            <a:endParaRPr lang="en-NZ"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5AF878ED-E557-1A57-8A4B-0245019303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E656DC2A-DC01-9BAE-114B-0E23289641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34819" name="Slide Number Placeholder 3">
            <a:extLst>
              <a:ext uri="{FF2B5EF4-FFF2-40B4-BE49-F238E27FC236}">
                <a16:creationId xmlns:a16="http://schemas.microsoft.com/office/drawing/2014/main" id="{BB6DA985-C596-0C44-2BAA-1C654AB0C5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D945A4F5-C465-4772-8370-48DDEF6F2E74}" type="slidenum">
              <a:rPr lang="en-NZ" altLang="en-US" smtClean="0">
                <a:latin typeface="Calibri" panose="020F0502020204030204" pitchFamily="34" charset="0"/>
              </a:rPr>
              <a:pPr fontAlgn="base">
                <a:spcBef>
                  <a:spcPct val="0"/>
                </a:spcBef>
                <a:spcAft>
                  <a:spcPct val="0"/>
                </a:spcAft>
              </a:pPr>
              <a:t>15</a:t>
            </a:fld>
            <a:endParaRPr lang="en-NZ"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64DBC2DD-F5EC-DFEA-1CB1-F2C915E6A4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D33DAB85-17CA-005C-0CD5-7C15650F54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altLang="en-US"/>
              <a:t>Uenuku to talk to.</a:t>
            </a:r>
          </a:p>
        </p:txBody>
      </p:sp>
      <p:sp>
        <p:nvSpPr>
          <p:cNvPr id="39939" name="Slide Number Placeholder 3">
            <a:extLst>
              <a:ext uri="{FF2B5EF4-FFF2-40B4-BE49-F238E27FC236}">
                <a16:creationId xmlns:a16="http://schemas.microsoft.com/office/drawing/2014/main" id="{4469515C-C510-61DA-159C-7C0298977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804021D-8031-49D7-8DF5-19041E36D865}" type="slidenum">
              <a:rPr lang="en-NZ" altLang="en-US" smtClean="0">
                <a:latin typeface="Calibri" panose="020F0502020204030204" pitchFamily="34" charset="0"/>
              </a:rPr>
              <a:pPr fontAlgn="base">
                <a:spcBef>
                  <a:spcPct val="0"/>
                </a:spcBef>
                <a:spcAft>
                  <a:spcPct val="0"/>
                </a:spcAft>
              </a:pPr>
              <a:t>18</a:t>
            </a:fld>
            <a:endParaRPr lang="en-NZ"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8657185E-F24A-8001-9C82-D3791F4822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0EF62229-5AEA-256E-C1AD-B08DA38544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altLang="en-US"/>
              <a:t>Uenuku to talk to.</a:t>
            </a:r>
          </a:p>
        </p:txBody>
      </p:sp>
      <p:sp>
        <p:nvSpPr>
          <p:cNvPr id="41987" name="Slide Number Placeholder 3">
            <a:extLst>
              <a:ext uri="{FF2B5EF4-FFF2-40B4-BE49-F238E27FC236}">
                <a16:creationId xmlns:a16="http://schemas.microsoft.com/office/drawing/2014/main" id="{E8483E6C-52E8-7555-BD5D-B1DC5F2B47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D9175282-C120-4AC7-BF52-7CA1855870F7}" type="slidenum">
              <a:rPr lang="en-NZ" altLang="en-US" smtClean="0">
                <a:latin typeface="Calibri" panose="020F0502020204030204" pitchFamily="34" charset="0"/>
              </a:rPr>
              <a:pPr fontAlgn="base">
                <a:spcBef>
                  <a:spcPct val="0"/>
                </a:spcBef>
                <a:spcAft>
                  <a:spcPct val="0"/>
                </a:spcAft>
              </a:pPr>
              <a:t>19</a:t>
            </a:fld>
            <a:endParaRPr lang="en-NZ"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7F4C8813-D735-2AF9-9B6C-D297512DAF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014C6DD1-5C8D-5766-04B7-790FBADF1B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44035" name="Slide Number Placeholder 3">
            <a:extLst>
              <a:ext uri="{FF2B5EF4-FFF2-40B4-BE49-F238E27FC236}">
                <a16:creationId xmlns:a16="http://schemas.microsoft.com/office/drawing/2014/main" id="{974EA975-C431-D358-D485-5797CBC781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B14D54A8-A918-45C9-AAAD-77E78A84B9A6}" type="slidenum">
              <a:rPr lang="en-NZ" altLang="en-US" smtClean="0">
                <a:latin typeface="Calibri" panose="020F0502020204030204" pitchFamily="34" charset="0"/>
              </a:rPr>
              <a:pPr fontAlgn="base">
                <a:spcBef>
                  <a:spcPct val="0"/>
                </a:spcBef>
                <a:spcAft>
                  <a:spcPct val="0"/>
                </a:spcAft>
              </a:pPr>
              <a:t>20</a:t>
            </a:fld>
            <a:endParaRPr lang="en-NZ"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E0F1D-8178-5482-7A16-8BA11859FDA3}"/>
              </a:ext>
            </a:extLst>
          </p:cNvPr>
          <p:cNvSpPr/>
          <p:nvPr/>
        </p:nvSpPr>
        <p:spPr>
          <a:xfrm>
            <a:off x="1008063" y="0"/>
            <a:ext cx="79343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767169A6-5BBF-D4E6-9A41-F0678FA8E48A}"/>
              </a:ext>
            </a:extLst>
          </p:cNvPr>
          <p:cNvSpPr/>
          <p:nvPr/>
        </p:nvSpPr>
        <p:spPr>
          <a:xfrm>
            <a:off x="8942388"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C54789A6-84C4-CCB1-CF71-FAA885FE8F22}"/>
              </a:ext>
            </a:extLst>
          </p:cNvPr>
          <p:cNvSpPr txBox="1">
            <a:spLocks noChangeArrowheads="1"/>
          </p:cNvSpPr>
          <p:nvPr/>
        </p:nvSpPr>
        <p:spPr bwMode="auto">
          <a:xfrm>
            <a:off x="2190750" y="3262313"/>
            <a:ext cx="415925" cy="461962"/>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sz="2400">
                <a:solidFill>
                  <a:srgbClr val="8EC0C1"/>
                </a:solidFill>
                <a:latin typeface="Wingdings 3" panose="05040102010807070707" pitchFamily="18" charset="2"/>
              </a:rPr>
              <a:t>z</a:t>
            </a:r>
            <a:endParaRPr lang="en-US" altLang="en-US" sz="2400">
              <a:solidFill>
                <a:srgbClr val="8EC0C1"/>
              </a:solidFill>
              <a:latin typeface="MS Shell Dlg 2" panose="020B0604030504040204" pitchFamily="34" charset="0"/>
            </a:endParaRPr>
          </a:p>
        </p:txBody>
      </p:sp>
      <p:sp>
        <p:nvSpPr>
          <p:cNvPr id="2" name="Title 1"/>
          <p:cNvSpPr>
            <a:spLocks noGrp="1"/>
          </p:cNvSpPr>
          <p:nvPr>
            <p:ph type="ctrTitle"/>
          </p:nvPr>
        </p:nvSpPr>
        <p:spPr>
          <a:xfrm>
            <a:off x="2611808" y="3428998"/>
            <a:ext cx="5518066" cy="2268559"/>
          </a:xfrm>
        </p:spPr>
        <p:txBody>
          <a:bodyPr>
            <a:normAutofit/>
          </a:bodyPr>
          <a:lstStyle>
            <a:lvl1pPr algn="r">
              <a:defRPr sz="6000"/>
            </a:lvl1pPr>
          </a:lstStyle>
          <a:p>
            <a:r>
              <a:rPr lang="en-GB"/>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3">
            <a:extLst>
              <a:ext uri="{FF2B5EF4-FFF2-40B4-BE49-F238E27FC236}">
                <a16:creationId xmlns:a16="http://schemas.microsoft.com/office/drawing/2014/main" id="{556FE27B-C923-CF13-7C02-76A2E743242E}"/>
              </a:ext>
            </a:extLst>
          </p:cNvPr>
          <p:cNvSpPr>
            <a:spLocks noGrp="1"/>
          </p:cNvSpPr>
          <p:nvPr>
            <p:ph type="dt" sz="half" idx="10"/>
          </p:nvPr>
        </p:nvSpPr>
        <p:spPr/>
        <p:txBody>
          <a:bodyPr/>
          <a:lstStyle>
            <a:lvl1pPr>
              <a:defRPr/>
            </a:lvl1pPr>
          </a:lstStyle>
          <a:p>
            <a:pPr>
              <a:defRPr/>
            </a:pPr>
            <a:fld id="{58588412-4377-4C3D-A72A-90DB4DBBB398}" type="datetimeFigureOut">
              <a:rPr lang="en-US"/>
              <a:pPr>
                <a:defRPr/>
              </a:pPr>
              <a:t>6/3/2022</a:t>
            </a:fld>
            <a:endParaRPr lang="en-US"/>
          </a:p>
        </p:txBody>
      </p:sp>
      <p:sp>
        <p:nvSpPr>
          <p:cNvPr id="8" name="Footer Placeholder 4">
            <a:extLst>
              <a:ext uri="{FF2B5EF4-FFF2-40B4-BE49-F238E27FC236}">
                <a16:creationId xmlns:a16="http://schemas.microsoft.com/office/drawing/2014/main" id="{CE5B1B49-062C-8F63-F132-F7E835261835}"/>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AF629BE9-2130-D13A-67C5-05E2B5541024}"/>
              </a:ext>
            </a:extLst>
          </p:cNvPr>
          <p:cNvSpPr>
            <a:spLocks noGrp="1"/>
          </p:cNvSpPr>
          <p:nvPr>
            <p:ph type="sldNum" sz="quarter" idx="12"/>
          </p:nvPr>
        </p:nvSpPr>
        <p:spPr/>
        <p:txBody>
          <a:bodyPr/>
          <a:lstStyle>
            <a:lvl1pPr>
              <a:defRPr/>
            </a:lvl1pPr>
          </a:lstStyle>
          <a:p>
            <a:pPr>
              <a:defRPr/>
            </a:pPr>
            <a:fld id="{C1451771-8D61-43D5-A5E8-530D7681ED26}" type="slidenum">
              <a:rPr lang="en-US"/>
              <a:pPr>
                <a:defRPr/>
              </a:pPr>
              <a:t>‹#›</a:t>
            </a:fld>
            <a:endParaRPr lang="en-US"/>
          </a:p>
        </p:txBody>
      </p:sp>
    </p:spTree>
    <p:extLst>
      <p:ext uri="{BB962C8B-B14F-4D97-AF65-F5344CB8AC3E}">
        <p14:creationId xmlns:p14="http://schemas.microsoft.com/office/powerpoint/2010/main" val="311306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FC265A-F67F-6BC4-8501-B167864A9C98}"/>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D9EB3CD3-7C66-2219-0E9A-441F66A3F123}"/>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B2DECE0E-4B09-F911-E1F8-7E449C0F50A1}"/>
              </a:ext>
            </a:extLst>
          </p:cNvPr>
          <p:cNvSpPr txBox="1">
            <a:spLocks noChangeArrowheads="1"/>
          </p:cNvSpPr>
          <p:nvPr/>
        </p:nvSpPr>
        <p:spPr bwMode="auto">
          <a:xfrm>
            <a:off x="2193925" y="641350"/>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A56F479E-5562-4B41-3A57-874C81C021EB}"/>
              </a:ext>
            </a:extLst>
          </p:cNvPr>
          <p:cNvSpPr>
            <a:spLocks noGrp="1"/>
          </p:cNvSpPr>
          <p:nvPr>
            <p:ph type="dt" sz="half" idx="10"/>
          </p:nvPr>
        </p:nvSpPr>
        <p:spPr/>
        <p:txBody>
          <a:bodyPr/>
          <a:lstStyle>
            <a:lvl1pPr>
              <a:defRPr/>
            </a:lvl1pPr>
          </a:lstStyle>
          <a:p>
            <a:pPr>
              <a:defRPr/>
            </a:pPr>
            <a:fld id="{00C481A2-FA38-4ACE-B99B-76C5050F5C03}" type="datetimeFigureOut">
              <a:rPr lang="en-US"/>
              <a:pPr>
                <a:defRPr/>
              </a:pPr>
              <a:t>6/3/2022</a:t>
            </a:fld>
            <a:endParaRPr lang="en-US"/>
          </a:p>
        </p:txBody>
      </p:sp>
      <p:sp>
        <p:nvSpPr>
          <p:cNvPr id="8" name="Footer Placeholder 4">
            <a:extLst>
              <a:ext uri="{FF2B5EF4-FFF2-40B4-BE49-F238E27FC236}">
                <a16:creationId xmlns:a16="http://schemas.microsoft.com/office/drawing/2014/main" id="{2EFB4E85-5878-6C77-A919-A5BB609D072C}"/>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9AA59441-1463-CE94-A08A-F274CB780E3D}"/>
              </a:ext>
            </a:extLst>
          </p:cNvPr>
          <p:cNvSpPr>
            <a:spLocks noGrp="1"/>
          </p:cNvSpPr>
          <p:nvPr>
            <p:ph type="sldNum" sz="quarter" idx="12"/>
          </p:nvPr>
        </p:nvSpPr>
        <p:spPr/>
        <p:txBody>
          <a:bodyPr/>
          <a:lstStyle>
            <a:lvl1pPr>
              <a:defRPr/>
            </a:lvl1pPr>
          </a:lstStyle>
          <a:p>
            <a:pPr>
              <a:defRPr/>
            </a:pPr>
            <a:fld id="{3279955E-8FAB-4794-B52C-CDB784442C1C}" type="slidenum">
              <a:rPr lang="en-US"/>
              <a:pPr>
                <a:defRPr/>
              </a:pPr>
              <a:t>‹#›</a:t>
            </a:fld>
            <a:endParaRPr lang="en-US"/>
          </a:p>
        </p:txBody>
      </p:sp>
    </p:spTree>
    <p:extLst>
      <p:ext uri="{BB962C8B-B14F-4D97-AF65-F5344CB8AC3E}">
        <p14:creationId xmlns:p14="http://schemas.microsoft.com/office/powerpoint/2010/main" val="320098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BD106-1930-7B19-4F1B-A685A63ACB74}"/>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8BC4461-9956-8E2D-CDEA-E2FBB3A65A7B}"/>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E78F867B-8B6D-434C-3C04-E34E25DD5EC3}"/>
              </a:ext>
            </a:extLst>
          </p:cNvPr>
          <p:cNvSpPr txBox="1">
            <a:spLocks noChangeArrowheads="1"/>
          </p:cNvSpPr>
          <p:nvPr/>
        </p:nvSpPr>
        <p:spPr bwMode="auto">
          <a:xfrm rot="5400000">
            <a:off x="10337800" y="415925"/>
            <a:ext cx="414338"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0F0BC532-D882-1DEA-9A05-BFB3834DB49A}"/>
              </a:ext>
            </a:extLst>
          </p:cNvPr>
          <p:cNvSpPr>
            <a:spLocks noGrp="1"/>
          </p:cNvSpPr>
          <p:nvPr>
            <p:ph type="dt" sz="half" idx="10"/>
          </p:nvPr>
        </p:nvSpPr>
        <p:spPr/>
        <p:txBody>
          <a:bodyPr/>
          <a:lstStyle>
            <a:lvl1pPr>
              <a:defRPr/>
            </a:lvl1pPr>
          </a:lstStyle>
          <a:p>
            <a:pPr>
              <a:defRPr/>
            </a:pPr>
            <a:fld id="{E4F9B259-888F-4088-ADEC-6889D0A48643}" type="datetimeFigureOut">
              <a:rPr lang="en-US"/>
              <a:pPr>
                <a:defRPr/>
              </a:pPr>
              <a:t>6/3/2022</a:t>
            </a:fld>
            <a:endParaRPr lang="en-US"/>
          </a:p>
        </p:txBody>
      </p:sp>
      <p:sp>
        <p:nvSpPr>
          <p:cNvPr id="8" name="Footer Placeholder 4">
            <a:extLst>
              <a:ext uri="{FF2B5EF4-FFF2-40B4-BE49-F238E27FC236}">
                <a16:creationId xmlns:a16="http://schemas.microsoft.com/office/drawing/2014/main" id="{F22B507C-CECC-8809-AC4E-0ACCBE291B36}"/>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A01BDA96-D0AA-C05D-413A-DC5EE290001B}"/>
              </a:ext>
            </a:extLst>
          </p:cNvPr>
          <p:cNvSpPr>
            <a:spLocks noGrp="1"/>
          </p:cNvSpPr>
          <p:nvPr>
            <p:ph type="sldNum" sz="quarter" idx="12"/>
          </p:nvPr>
        </p:nvSpPr>
        <p:spPr/>
        <p:txBody>
          <a:bodyPr/>
          <a:lstStyle>
            <a:lvl1pPr>
              <a:defRPr/>
            </a:lvl1pPr>
          </a:lstStyle>
          <a:p>
            <a:pPr>
              <a:defRPr/>
            </a:pPr>
            <a:fld id="{A684F170-FDDD-433E-819D-E8DF898ECC41}" type="slidenum">
              <a:rPr lang="en-US"/>
              <a:pPr>
                <a:defRPr/>
              </a:pPr>
              <a:t>‹#›</a:t>
            </a:fld>
            <a:endParaRPr lang="en-US"/>
          </a:p>
        </p:txBody>
      </p:sp>
    </p:spTree>
    <p:extLst>
      <p:ext uri="{BB962C8B-B14F-4D97-AF65-F5344CB8AC3E}">
        <p14:creationId xmlns:p14="http://schemas.microsoft.com/office/powerpoint/2010/main" val="3238193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6823CE7-3768-B71D-3ADF-72D45D3A9988}"/>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5" name="Footer Placeholder 4">
            <a:extLst>
              <a:ext uri="{FF2B5EF4-FFF2-40B4-BE49-F238E27FC236}">
                <a16:creationId xmlns:a16="http://schemas.microsoft.com/office/drawing/2014/main" id="{40838096-F2C8-C655-184E-263A435940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B476A1-0E21-C08C-AD6B-CDABC1A173F2}"/>
              </a:ext>
            </a:extLst>
          </p:cNvPr>
          <p:cNvSpPr>
            <a:spLocks noGrp="1"/>
          </p:cNvSpPr>
          <p:nvPr>
            <p:ph type="sldNum" sz="quarter" idx="12"/>
          </p:nvPr>
        </p:nvSpPr>
        <p:spPr/>
        <p:txBody>
          <a:bodyPr/>
          <a:lstStyle>
            <a:lvl1pPr>
              <a:defRPr/>
            </a:lvl1pPr>
          </a:lstStyle>
          <a:p>
            <a:pPr>
              <a:defRPr/>
            </a:pPr>
            <a:fld id="{AB2B3CD5-2B15-4A4A-91DF-5A40A7C1F7C4}" type="slidenum">
              <a:rPr lang="en-US"/>
              <a:pPr>
                <a:defRPr/>
              </a:pPr>
              <a:t>‹#›</a:t>
            </a:fld>
            <a:endParaRPr lang="en-US" dirty="0"/>
          </a:p>
        </p:txBody>
      </p:sp>
    </p:spTree>
    <p:extLst>
      <p:ext uri="{BB962C8B-B14F-4D97-AF65-F5344CB8AC3E}">
        <p14:creationId xmlns:p14="http://schemas.microsoft.com/office/powerpoint/2010/main" val="314270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791F72F-C1D8-A28A-C326-FB2D8C75882A}"/>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5" name="Footer Placeholder 4">
            <a:extLst>
              <a:ext uri="{FF2B5EF4-FFF2-40B4-BE49-F238E27FC236}">
                <a16:creationId xmlns:a16="http://schemas.microsoft.com/office/drawing/2014/main" id="{0D6A46D4-3DB4-A496-B7D9-D252C4CE4B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5F9F65-2DDD-B4DF-031A-BE2B0670B280}"/>
              </a:ext>
            </a:extLst>
          </p:cNvPr>
          <p:cNvSpPr>
            <a:spLocks noGrp="1"/>
          </p:cNvSpPr>
          <p:nvPr>
            <p:ph type="sldNum" sz="quarter" idx="12"/>
          </p:nvPr>
        </p:nvSpPr>
        <p:spPr/>
        <p:txBody>
          <a:bodyPr/>
          <a:lstStyle>
            <a:lvl1pPr>
              <a:defRPr/>
            </a:lvl1pPr>
          </a:lstStyle>
          <a:p>
            <a:pPr>
              <a:defRPr/>
            </a:pPr>
            <a:fld id="{4891491D-42E4-41FA-A414-7D3C7DEDF428}" type="slidenum">
              <a:rPr lang="en-US"/>
              <a:pPr>
                <a:defRPr/>
              </a:pPr>
              <a:t>‹#›</a:t>
            </a:fld>
            <a:endParaRPr lang="en-US" dirty="0"/>
          </a:p>
        </p:txBody>
      </p:sp>
    </p:spTree>
    <p:extLst>
      <p:ext uri="{BB962C8B-B14F-4D97-AF65-F5344CB8AC3E}">
        <p14:creationId xmlns:p14="http://schemas.microsoft.com/office/powerpoint/2010/main" val="3731239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E9ABEF-0ABA-AD2D-DC3F-224170F4492C}"/>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5" name="Footer Placeholder 4">
            <a:extLst>
              <a:ext uri="{FF2B5EF4-FFF2-40B4-BE49-F238E27FC236}">
                <a16:creationId xmlns:a16="http://schemas.microsoft.com/office/drawing/2014/main" id="{FF749DBD-04C5-C1D8-C9B4-8EDBCDCCE7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729C0D-E82D-AE22-92F1-C34C361F1B6A}"/>
              </a:ext>
            </a:extLst>
          </p:cNvPr>
          <p:cNvSpPr>
            <a:spLocks noGrp="1"/>
          </p:cNvSpPr>
          <p:nvPr>
            <p:ph type="sldNum" sz="quarter" idx="12"/>
          </p:nvPr>
        </p:nvSpPr>
        <p:spPr/>
        <p:txBody>
          <a:bodyPr/>
          <a:lstStyle>
            <a:lvl1pPr>
              <a:defRPr/>
            </a:lvl1pPr>
          </a:lstStyle>
          <a:p>
            <a:pPr>
              <a:defRPr/>
            </a:pPr>
            <a:fld id="{FE0E36B1-BAE9-4718-A74E-3EA7B1F8BF13}" type="slidenum">
              <a:rPr lang="en-US"/>
              <a:pPr>
                <a:defRPr/>
              </a:pPr>
              <a:t>‹#›</a:t>
            </a:fld>
            <a:endParaRPr lang="en-US" dirty="0"/>
          </a:p>
        </p:txBody>
      </p:sp>
    </p:spTree>
    <p:extLst>
      <p:ext uri="{BB962C8B-B14F-4D97-AF65-F5344CB8AC3E}">
        <p14:creationId xmlns:p14="http://schemas.microsoft.com/office/powerpoint/2010/main" val="2773431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a:extLst>
              <a:ext uri="{FF2B5EF4-FFF2-40B4-BE49-F238E27FC236}">
                <a16:creationId xmlns:a16="http://schemas.microsoft.com/office/drawing/2014/main" id="{AB93B8F2-5A48-1CD9-399B-0F756E3FF434}"/>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6" name="Footer Placeholder 4">
            <a:extLst>
              <a:ext uri="{FF2B5EF4-FFF2-40B4-BE49-F238E27FC236}">
                <a16:creationId xmlns:a16="http://schemas.microsoft.com/office/drawing/2014/main" id="{FF550E98-4C44-4573-E04B-17A4D1E6D1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9EA610-8ADC-1F14-2396-BFCB9B514897}"/>
              </a:ext>
            </a:extLst>
          </p:cNvPr>
          <p:cNvSpPr>
            <a:spLocks noGrp="1"/>
          </p:cNvSpPr>
          <p:nvPr>
            <p:ph type="sldNum" sz="quarter" idx="12"/>
          </p:nvPr>
        </p:nvSpPr>
        <p:spPr/>
        <p:txBody>
          <a:bodyPr/>
          <a:lstStyle>
            <a:lvl1pPr>
              <a:defRPr/>
            </a:lvl1pPr>
          </a:lstStyle>
          <a:p>
            <a:pPr>
              <a:defRPr/>
            </a:pPr>
            <a:fld id="{2AA03FBC-7613-467D-AD19-5509A8C975B0}" type="slidenum">
              <a:rPr lang="en-US"/>
              <a:pPr>
                <a:defRPr/>
              </a:pPr>
              <a:t>‹#›</a:t>
            </a:fld>
            <a:endParaRPr lang="en-US" dirty="0"/>
          </a:p>
        </p:txBody>
      </p:sp>
    </p:spTree>
    <p:extLst>
      <p:ext uri="{BB962C8B-B14F-4D97-AF65-F5344CB8AC3E}">
        <p14:creationId xmlns:p14="http://schemas.microsoft.com/office/powerpoint/2010/main" val="3646685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a:extLst>
              <a:ext uri="{FF2B5EF4-FFF2-40B4-BE49-F238E27FC236}">
                <a16:creationId xmlns:a16="http://schemas.microsoft.com/office/drawing/2014/main" id="{C28B7E80-9634-6E9E-B55F-F4683E0824AC}"/>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8" name="Footer Placeholder 4">
            <a:extLst>
              <a:ext uri="{FF2B5EF4-FFF2-40B4-BE49-F238E27FC236}">
                <a16:creationId xmlns:a16="http://schemas.microsoft.com/office/drawing/2014/main" id="{43275250-CB24-BBED-1EDD-5DB0D75368B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6E417DD-4629-8E1F-230D-0181062EC02B}"/>
              </a:ext>
            </a:extLst>
          </p:cNvPr>
          <p:cNvSpPr>
            <a:spLocks noGrp="1"/>
          </p:cNvSpPr>
          <p:nvPr>
            <p:ph type="sldNum" sz="quarter" idx="12"/>
          </p:nvPr>
        </p:nvSpPr>
        <p:spPr/>
        <p:txBody>
          <a:bodyPr/>
          <a:lstStyle>
            <a:lvl1pPr>
              <a:defRPr/>
            </a:lvl1pPr>
          </a:lstStyle>
          <a:p>
            <a:pPr>
              <a:defRPr/>
            </a:pPr>
            <a:fld id="{516D879A-19F3-4629-BF6C-AF82454DC8A5}" type="slidenum">
              <a:rPr lang="en-US"/>
              <a:pPr>
                <a:defRPr/>
              </a:pPr>
              <a:t>‹#›</a:t>
            </a:fld>
            <a:endParaRPr lang="en-US" dirty="0"/>
          </a:p>
        </p:txBody>
      </p:sp>
    </p:spTree>
    <p:extLst>
      <p:ext uri="{BB962C8B-B14F-4D97-AF65-F5344CB8AC3E}">
        <p14:creationId xmlns:p14="http://schemas.microsoft.com/office/powerpoint/2010/main" val="122094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a:extLst>
              <a:ext uri="{FF2B5EF4-FFF2-40B4-BE49-F238E27FC236}">
                <a16:creationId xmlns:a16="http://schemas.microsoft.com/office/drawing/2014/main" id="{C5BA33DB-C08A-A1C9-60F8-80138290F21A}"/>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4" name="Footer Placeholder 4">
            <a:extLst>
              <a:ext uri="{FF2B5EF4-FFF2-40B4-BE49-F238E27FC236}">
                <a16:creationId xmlns:a16="http://schemas.microsoft.com/office/drawing/2014/main" id="{05FCBC9A-A6DF-9044-E1ED-802E12BEAB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0EE5C4F-A5D9-409C-CB8D-F724FC549329}"/>
              </a:ext>
            </a:extLst>
          </p:cNvPr>
          <p:cNvSpPr>
            <a:spLocks noGrp="1"/>
          </p:cNvSpPr>
          <p:nvPr>
            <p:ph type="sldNum" sz="quarter" idx="12"/>
          </p:nvPr>
        </p:nvSpPr>
        <p:spPr/>
        <p:txBody>
          <a:bodyPr/>
          <a:lstStyle>
            <a:lvl1pPr>
              <a:defRPr/>
            </a:lvl1pPr>
          </a:lstStyle>
          <a:p>
            <a:pPr>
              <a:defRPr/>
            </a:pPr>
            <a:fld id="{2102EEBA-74A8-410B-AD81-8DC29292C289}" type="slidenum">
              <a:rPr lang="en-US"/>
              <a:pPr>
                <a:defRPr/>
              </a:pPr>
              <a:t>‹#›</a:t>
            </a:fld>
            <a:endParaRPr lang="en-US" dirty="0"/>
          </a:p>
        </p:txBody>
      </p:sp>
    </p:spTree>
    <p:extLst>
      <p:ext uri="{BB962C8B-B14F-4D97-AF65-F5344CB8AC3E}">
        <p14:creationId xmlns:p14="http://schemas.microsoft.com/office/powerpoint/2010/main" val="3771340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4040D0F-236B-C162-5A7D-9F16E95A2D13}"/>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3" name="Footer Placeholder 4">
            <a:extLst>
              <a:ext uri="{FF2B5EF4-FFF2-40B4-BE49-F238E27FC236}">
                <a16:creationId xmlns:a16="http://schemas.microsoft.com/office/drawing/2014/main" id="{A10FA750-B28E-89E4-281B-83725ECC080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435DC1-17D9-3507-F376-30517054CAEC}"/>
              </a:ext>
            </a:extLst>
          </p:cNvPr>
          <p:cNvSpPr>
            <a:spLocks noGrp="1"/>
          </p:cNvSpPr>
          <p:nvPr>
            <p:ph type="sldNum" sz="quarter" idx="12"/>
          </p:nvPr>
        </p:nvSpPr>
        <p:spPr/>
        <p:txBody>
          <a:bodyPr/>
          <a:lstStyle>
            <a:lvl1pPr>
              <a:defRPr/>
            </a:lvl1pPr>
          </a:lstStyle>
          <a:p>
            <a:pPr>
              <a:defRPr/>
            </a:pPr>
            <a:fld id="{288626F0-DA85-4C84-9DD5-A35EA04AE9EB}" type="slidenum">
              <a:rPr lang="en-US"/>
              <a:pPr>
                <a:defRPr/>
              </a:pPr>
              <a:t>‹#›</a:t>
            </a:fld>
            <a:endParaRPr lang="en-US" dirty="0"/>
          </a:p>
        </p:txBody>
      </p:sp>
    </p:spTree>
    <p:extLst>
      <p:ext uri="{BB962C8B-B14F-4D97-AF65-F5344CB8AC3E}">
        <p14:creationId xmlns:p14="http://schemas.microsoft.com/office/powerpoint/2010/main" val="6183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9E352E1-CC67-7984-6400-8F9AF0788E8B}"/>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6" name="Footer Placeholder 4">
            <a:extLst>
              <a:ext uri="{FF2B5EF4-FFF2-40B4-BE49-F238E27FC236}">
                <a16:creationId xmlns:a16="http://schemas.microsoft.com/office/drawing/2014/main" id="{B1421544-82BF-D91E-A2C5-69EFA6580D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386E67-4EA8-EEE1-9BB9-926D83F15616}"/>
              </a:ext>
            </a:extLst>
          </p:cNvPr>
          <p:cNvSpPr>
            <a:spLocks noGrp="1"/>
          </p:cNvSpPr>
          <p:nvPr>
            <p:ph type="sldNum" sz="quarter" idx="12"/>
          </p:nvPr>
        </p:nvSpPr>
        <p:spPr/>
        <p:txBody>
          <a:bodyPr/>
          <a:lstStyle>
            <a:lvl1pPr>
              <a:defRPr/>
            </a:lvl1pPr>
          </a:lstStyle>
          <a:p>
            <a:pPr>
              <a:defRPr/>
            </a:pPr>
            <a:fld id="{F7877D34-D55C-44E0-AD99-A209DD6898EC}" type="slidenum">
              <a:rPr lang="en-US"/>
              <a:pPr>
                <a:defRPr/>
              </a:pPr>
              <a:t>‹#›</a:t>
            </a:fld>
            <a:endParaRPr lang="en-US" dirty="0"/>
          </a:p>
        </p:txBody>
      </p:sp>
    </p:spTree>
    <p:extLst>
      <p:ext uri="{BB962C8B-B14F-4D97-AF65-F5344CB8AC3E}">
        <p14:creationId xmlns:p14="http://schemas.microsoft.com/office/powerpoint/2010/main" val="402816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9BA16D-42B2-8C3C-EC17-4D96AFBD79C0}"/>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982E448-66E2-D709-F9A4-AD5288DBBCE4}"/>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D79E2F3-D8AF-DEA4-4B3E-09491BE54626}"/>
              </a:ext>
            </a:extLst>
          </p:cNvPr>
          <p:cNvSpPr txBox="1">
            <a:spLocks noChangeArrowheads="1"/>
          </p:cNvSpPr>
          <p:nvPr/>
        </p:nvSpPr>
        <p:spPr bwMode="auto">
          <a:xfrm>
            <a:off x="2195513" y="641350"/>
            <a:ext cx="414337"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9C31638E-5A58-939B-954C-F30F11EDDF9E}"/>
              </a:ext>
            </a:extLst>
          </p:cNvPr>
          <p:cNvSpPr>
            <a:spLocks noGrp="1"/>
          </p:cNvSpPr>
          <p:nvPr>
            <p:ph type="dt" sz="half" idx="10"/>
          </p:nvPr>
        </p:nvSpPr>
        <p:spPr/>
        <p:txBody>
          <a:bodyPr/>
          <a:lstStyle>
            <a:lvl1pPr>
              <a:defRPr/>
            </a:lvl1pPr>
          </a:lstStyle>
          <a:p>
            <a:pPr>
              <a:defRPr/>
            </a:pPr>
            <a:fld id="{C7B06C10-6D08-4349-8D4D-4C7F708670EC}" type="datetimeFigureOut">
              <a:rPr lang="en-US"/>
              <a:pPr>
                <a:defRPr/>
              </a:pPr>
              <a:t>6/3/2022</a:t>
            </a:fld>
            <a:endParaRPr lang="en-US"/>
          </a:p>
        </p:txBody>
      </p:sp>
      <p:sp>
        <p:nvSpPr>
          <p:cNvPr id="8" name="Footer Placeholder 4">
            <a:extLst>
              <a:ext uri="{FF2B5EF4-FFF2-40B4-BE49-F238E27FC236}">
                <a16:creationId xmlns:a16="http://schemas.microsoft.com/office/drawing/2014/main" id="{3F0EAB39-BFD1-4539-ACE4-98F2ADBE6A9F}"/>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86C01B83-7B82-3275-BD80-131F570FB664}"/>
              </a:ext>
            </a:extLst>
          </p:cNvPr>
          <p:cNvSpPr>
            <a:spLocks noGrp="1"/>
          </p:cNvSpPr>
          <p:nvPr>
            <p:ph type="sldNum" sz="quarter" idx="12"/>
          </p:nvPr>
        </p:nvSpPr>
        <p:spPr/>
        <p:txBody>
          <a:bodyPr/>
          <a:lstStyle>
            <a:lvl1pPr>
              <a:defRPr/>
            </a:lvl1pPr>
          </a:lstStyle>
          <a:p>
            <a:pPr>
              <a:defRPr/>
            </a:pPr>
            <a:fld id="{2E07CC2B-D541-4578-BDAD-B71E29F50394}" type="slidenum">
              <a:rPr lang="en-US"/>
              <a:pPr>
                <a:defRPr/>
              </a:pPr>
              <a:t>‹#›</a:t>
            </a:fld>
            <a:endParaRPr lang="en-US"/>
          </a:p>
        </p:txBody>
      </p:sp>
    </p:spTree>
    <p:extLst>
      <p:ext uri="{BB962C8B-B14F-4D97-AF65-F5344CB8AC3E}">
        <p14:creationId xmlns:p14="http://schemas.microsoft.com/office/powerpoint/2010/main" val="1711590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E143DD0-A0B0-9D20-7E08-B002327794DD}"/>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6" name="Footer Placeholder 4">
            <a:extLst>
              <a:ext uri="{FF2B5EF4-FFF2-40B4-BE49-F238E27FC236}">
                <a16:creationId xmlns:a16="http://schemas.microsoft.com/office/drawing/2014/main" id="{D1C53629-86FC-1CA2-4073-DBCB75E631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0F7858-CE32-7393-2B2F-215956668166}"/>
              </a:ext>
            </a:extLst>
          </p:cNvPr>
          <p:cNvSpPr>
            <a:spLocks noGrp="1"/>
          </p:cNvSpPr>
          <p:nvPr>
            <p:ph type="sldNum" sz="quarter" idx="12"/>
          </p:nvPr>
        </p:nvSpPr>
        <p:spPr/>
        <p:txBody>
          <a:bodyPr/>
          <a:lstStyle>
            <a:lvl1pPr>
              <a:defRPr/>
            </a:lvl1pPr>
          </a:lstStyle>
          <a:p>
            <a:pPr>
              <a:defRPr/>
            </a:pPr>
            <a:fld id="{23B78D59-9E3B-4090-A63E-8D20D0BC766C}" type="slidenum">
              <a:rPr lang="en-US"/>
              <a:pPr>
                <a:defRPr/>
              </a:pPr>
              <a:t>‹#›</a:t>
            </a:fld>
            <a:endParaRPr lang="en-US" dirty="0"/>
          </a:p>
        </p:txBody>
      </p:sp>
    </p:spTree>
    <p:extLst>
      <p:ext uri="{BB962C8B-B14F-4D97-AF65-F5344CB8AC3E}">
        <p14:creationId xmlns:p14="http://schemas.microsoft.com/office/powerpoint/2010/main" val="391061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4A0395E-2326-7BCC-01C4-64F43844FEA9}"/>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5" name="Footer Placeholder 4">
            <a:extLst>
              <a:ext uri="{FF2B5EF4-FFF2-40B4-BE49-F238E27FC236}">
                <a16:creationId xmlns:a16="http://schemas.microsoft.com/office/drawing/2014/main" id="{660F352F-D0C1-5840-86EA-34716B5833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45F5A4-DA18-01A9-9B68-A30F19AA0B56}"/>
              </a:ext>
            </a:extLst>
          </p:cNvPr>
          <p:cNvSpPr>
            <a:spLocks noGrp="1"/>
          </p:cNvSpPr>
          <p:nvPr>
            <p:ph type="sldNum" sz="quarter" idx="12"/>
          </p:nvPr>
        </p:nvSpPr>
        <p:spPr/>
        <p:txBody>
          <a:bodyPr/>
          <a:lstStyle>
            <a:lvl1pPr>
              <a:defRPr/>
            </a:lvl1pPr>
          </a:lstStyle>
          <a:p>
            <a:pPr>
              <a:defRPr/>
            </a:pPr>
            <a:fld id="{DB579DDA-E571-4C00-973D-F79163DABFCA}" type="slidenum">
              <a:rPr lang="en-US"/>
              <a:pPr>
                <a:defRPr/>
              </a:pPr>
              <a:t>‹#›</a:t>
            </a:fld>
            <a:endParaRPr lang="en-US" dirty="0"/>
          </a:p>
        </p:txBody>
      </p:sp>
    </p:spTree>
    <p:extLst>
      <p:ext uri="{BB962C8B-B14F-4D97-AF65-F5344CB8AC3E}">
        <p14:creationId xmlns:p14="http://schemas.microsoft.com/office/powerpoint/2010/main" val="102746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61A64A4-82F9-85C5-F218-464A49502841}"/>
              </a:ext>
            </a:extLst>
          </p:cNvPr>
          <p:cNvSpPr>
            <a:spLocks noGrp="1"/>
          </p:cNvSpPr>
          <p:nvPr>
            <p:ph type="dt" sz="half" idx="10"/>
          </p:nvPr>
        </p:nvSpPr>
        <p:spPr/>
        <p:txBody>
          <a:bodyPr/>
          <a:lstStyle>
            <a:lvl1pPr>
              <a:defRPr/>
            </a:lvl1pPr>
          </a:lstStyle>
          <a:p>
            <a:pPr>
              <a:defRPr/>
            </a:pPr>
            <a:fld id="{FE242A3F-32FA-41FF-8BAB-599B90448397}" type="datetime1">
              <a:rPr lang="en-US"/>
              <a:pPr>
                <a:defRPr/>
              </a:pPr>
              <a:t>6/3/2022</a:t>
            </a:fld>
            <a:endParaRPr lang="en-US" dirty="0"/>
          </a:p>
        </p:txBody>
      </p:sp>
      <p:sp>
        <p:nvSpPr>
          <p:cNvPr id="5" name="Footer Placeholder 4">
            <a:extLst>
              <a:ext uri="{FF2B5EF4-FFF2-40B4-BE49-F238E27FC236}">
                <a16:creationId xmlns:a16="http://schemas.microsoft.com/office/drawing/2014/main" id="{AEE72987-0798-0C41-70F3-FF32C0FDCB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2E2C0A-D98E-E1C9-4CDF-9082DDD480AA}"/>
              </a:ext>
            </a:extLst>
          </p:cNvPr>
          <p:cNvSpPr>
            <a:spLocks noGrp="1"/>
          </p:cNvSpPr>
          <p:nvPr>
            <p:ph type="sldNum" sz="quarter" idx="12"/>
          </p:nvPr>
        </p:nvSpPr>
        <p:spPr/>
        <p:txBody>
          <a:bodyPr/>
          <a:lstStyle>
            <a:lvl1pPr>
              <a:defRPr/>
            </a:lvl1pPr>
          </a:lstStyle>
          <a:p>
            <a:pPr>
              <a:defRPr/>
            </a:pPr>
            <a:fld id="{A3246473-BB8B-43AE-9EE3-CE7F793EE915}" type="slidenum">
              <a:rPr lang="en-US"/>
              <a:pPr>
                <a:defRPr/>
              </a:pPr>
              <a:t>‹#›</a:t>
            </a:fld>
            <a:endParaRPr lang="en-US" dirty="0"/>
          </a:p>
        </p:txBody>
      </p:sp>
    </p:spTree>
    <p:extLst>
      <p:ext uri="{BB962C8B-B14F-4D97-AF65-F5344CB8AC3E}">
        <p14:creationId xmlns:p14="http://schemas.microsoft.com/office/powerpoint/2010/main" val="164888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7965C5-60CA-00A9-D585-82B41E76C184}"/>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379FAF22-8032-26A1-C39A-8F249E1AB0FE}"/>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2011575D-9C7F-156C-FBD4-42464F76347D}"/>
              </a:ext>
            </a:extLst>
          </p:cNvPr>
          <p:cNvSpPr txBox="1">
            <a:spLocks noChangeArrowheads="1"/>
          </p:cNvSpPr>
          <p:nvPr/>
        </p:nvSpPr>
        <p:spPr bwMode="auto">
          <a:xfrm>
            <a:off x="2192338" y="2962275"/>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ormAutofit/>
          </a:bodyPr>
          <a:lstStyle>
            <a:lvl1pPr algn="r">
              <a:defRPr sz="3200"/>
            </a:lvl1pPr>
          </a:lstStyle>
          <a:p>
            <a:r>
              <a:rPr lang="en-GB"/>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2F1EF393-7ADC-2DCF-2D0F-DA633C856B30}"/>
              </a:ext>
            </a:extLst>
          </p:cNvPr>
          <p:cNvSpPr>
            <a:spLocks noGrp="1"/>
          </p:cNvSpPr>
          <p:nvPr>
            <p:ph type="dt" sz="half" idx="10"/>
          </p:nvPr>
        </p:nvSpPr>
        <p:spPr/>
        <p:txBody>
          <a:bodyPr/>
          <a:lstStyle>
            <a:lvl1pPr>
              <a:defRPr/>
            </a:lvl1pPr>
          </a:lstStyle>
          <a:p>
            <a:pPr>
              <a:defRPr/>
            </a:pPr>
            <a:fld id="{C76876FF-E2D2-4599-AC01-48F8D2FF350A}" type="datetimeFigureOut">
              <a:rPr lang="en-US"/>
              <a:pPr>
                <a:defRPr/>
              </a:pPr>
              <a:t>6/3/2022</a:t>
            </a:fld>
            <a:endParaRPr lang="en-US"/>
          </a:p>
        </p:txBody>
      </p:sp>
      <p:sp>
        <p:nvSpPr>
          <p:cNvPr id="8" name="Footer Placeholder 4">
            <a:extLst>
              <a:ext uri="{FF2B5EF4-FFF2-40B4-BE49-F238E27FC236}">
                <a16:creationId xmlns:a16="http://schemas.microsoft.com/office/drawing/2014/main" id="{3219718F-A784-3CF4-FE74-B75252591AC3}"/>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899D75D8-4A7A-A57E-D4CC-A3A876FCF467}"/>
              </a:ext>
            </a:extLst>
          </p:cNvPr>
          <p:cNvSpPr>
            <a:spLocks noGrp="1"/>
          </p:cNvSpPr>
          <p:nvPr>
            <p:ph type="sldNum" sz="quarter" idx="12"/>
          </p:nvPr>
        </p:nvSpPr>
        <p:spPr/>
        <p:txBody>
          <a:bodyPr/>
          <a:lstStyle>
            <a:lvl1pPr>
              <a:defRPr/>
            </a:lvl1pPr>
          </a:lstStyle>
          <a:p>
            <a:pPr>
              <a:defRPr/>
            </a:pPr>
            <a:fld id="{448C213A-998F-4AFA-8D63-605C8C94EA10}" type="slidenum">
              <a:rPr lang="en-US"/>
              <a:pPr>
                <a:defRPr/>
              </a:pPr>
              <a:t>‹#›</a:t>
            </a:fld>
            <a:endParaRPr lang="en-US"/>
          </a:p>
        </p:txBody>
      </p:sp>
    </p:spTree>
    <p:extLst>
      <p:ext uri="{BB962C8B-B14F-4D97-AF65-F5344CB8AC3E}">
        <p14:creationId xmlns:p14="http://schemas.microsoft.com/office/powerpoint/2010/main" val="154597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FDDA1-47A7-3AB5-2391-16F8CC0D9530}"/>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B9E8129-291E-E111-4EFA-303B7430C560}"/>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5E1B84E2-CCF6-2C2C-9197-1F8D1EB19007}"/>
              </a:ext>
            </a:extLst>
          </p:cNvPr>
          <p:cNvSpPr txBox="1">
            <a:spLocks noChangeArrowheads="1"/>
          </p:cNvSpPr>
          <p:nvPr/>
        </p:nvSpPr>
        <p:spPr bwMode="auto">
          <a:xfrm>
            <a:off x="2195513" y="641350"/>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09873" y="805817"/>
            <a:ext cx="7950984" cy="10817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4">
            <a:extLst>
              <a:ext uri="{FF2B5EF4-FFF2-40B4-BE49-F238E27FC236}">
                <a16:creationId xmlns:a16="http://schemas.microsoft.com/office/drawing/2014/main" id="{EB96BC2C-F564-87CB-7FFF-7192AFDEDF1A}"/>
              </a:ext>
            </a:extLst>
          </p:cNvPr>
          <p:cNvSpPr>
            <a:spLocks noGrp="1"/>
          </p:cNvSpPr>
          <p:nvPr>
            <p:ph type="dt" sz="half" idx="10"/>
          </p:nvPr>
        </p:nvSpPr>
        <p:spPr/>
        <p:txBody>
          <a:bodyPr/>
          <a:lstStyle>
            <a:lvl1pPr>
              <a:defRPr/>
            </a:lvl1pPr>
          </a:lstStyle>
          <a:p>
            <a:pPr>
              <a:defRPr/>
            </a:pPr>
            <a:fld id="{5667450F-6548-4B3D-8BFC-7AA2F2738CB4}" type="datetimeFigureOut">
              <a:rPr lang="en-US"/>
              <a:pPr>
                <a:defRPr/>
              </a:pPr>
              <a:t>6/3/2022</a:t>
            </a:fld>
            <a:endParaRPr lang="en-US"/>
          </a:p>
        </p:txBody>
      </p:sp>
      <p:sp>
        <p:nvSpPr>
          <p:cNvPr id="9" name="Footer Placeholder 5">
            <a:extLst>
              <a:ext uri="{FF2B5EF4-FFF2-40B4-BE49-F238E27FC236}">
                <a16:creationId xmlns:a16="http://schemas.microsoft.com/office/drawing/2014/main" id="{21A5FF37-418E-8FCB-E8EA-D40B2E7AD1F0}"/>
              </a:ext>
            </a:extLst>
          </p:cNvPr>
          <p:cNvSpPr>
            <a:spLocks noGrp="1"/>
          </p:cNvSpPr>
          <p:nvPr>
            <p:ph type="ftr" sz="quarter" idx="11"/>
          </p:nvPr>
        </p:nvSpPr>
        <p:spPr/>
        <p:txBody>
          <a:bodyPr/>
          <a:lstStyle>
            <a:lvl1pPr>
              <a:defRPr/>
            </a:lvl1pPr>
          </a:lstStyle>
          <a:p>
            <a:pPr>
              <a:defRPr/>
            </a:pPr>
            <a:r>
              <a:rPr lang="en-US"/>
              <a:t>
              </a:t>
            </a:r>
          </a:p>
        </p:txBody>
      </p:sp>
      <p:sp>
        <p:nvSpPr>
          <p:cNvPr id="10" name="Slide Number Placeholder 6">
            <a:extLst>
              <a:ext uri="{FF2B5EF4-FFF2-40B4-BE49-F238E27FC236}">
                <a16:creationId xmlns:a16="http://schemas.microsoft.com/office/drawing/2014/main" id="{0D736B03-D998-ED25-0BCA-F88BF0710125}"/>
              </a:ext>
            </a:extLst>
          </p:cNvPr>
          <p:cNvSpPr>
            <a:spLocks noGrp="1"/>
          </p:cNvSpPr>
          <p:nvPr>
            <p:ph type="sldNum" sz="quarter" idx="12"/>
          </p:nvPr>
        </p:nvSpPr>
        <p:spPr/>
        <p:txBody>
          <a:bodyPr/>
          <a:lstStyle>
            <a:lvl1pPr>
              <a:defRPr/>
            </a:lvl1pPr>
          </a:lstStyle>
          <a:p>
            <a:pPr>
              <a:defRPr/>
            </a:pPr>
            <a:fld id="{C6AD9F83-1D24-4F9D-9BD7-BB6F4AB0D30A}" type="slidenum">
              <a:rPr lang="en-US"/>
              <a:pPr>
                <a:defRPr/>
              </a:pPr>
              <a:t>‹#›</a:t>
            </a:fld>
            <a:endParaRPr lang="en-US"/>
          </a:p>
        </p:txBody>
      </p:sp>
    </p:spTree>
    <p:extLst>
      <p:ext uri="{BB962C8B-B14F-4D97-AF65-F5344CB8AC3E}">
        <p14:creationId xmlns:p14="http://schemas.microsoft.com/office/powerpoint/2010/main" val="221812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C698B8-D577-CA72-42D7-EFCB89FD4569}"/>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5561FF63-F9F8-3647-0845-88C013E99D3E}"/>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04C528F2-6A8C-8ED6-1150-3B34C03E5DF9}"/>
              </a:ext>
            </a:extLst>
          </p:cNvPr>
          <p:cNvSpPr txBox="1">
            <a:spLocks noChangeArrowheads="1"/>
          </p:cNvSpPr>
          <p:nvPr/>
        </p:nvSpPr>
        <p:spPr bwMode="auto">
          <a:xfrm>
            <a:off x="2193925" y="636588"/>
            <a:ext cx="415925" cy="369887"/>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GB"/>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Date Placeholder 6">
            <a:extLst>
              <a:ext uri="{FF2B5EF4-FFF2-40B4-BE49-F238E27FC236}">
                <a16:creationId xmlns:a16="http://schemas.microsoft.com/office/drawing/2014/main" id="{7316DC0D-3360-DB30-AB04-B1C6C8EE5509}"/>
              </a:ext>
            </a:extLst>
          </p:cNvPr>
          <p:cNvSpPr>
            <a:spLocks noGrp="1"/>
          </p:cNvSpPr>
          <p:nvPr>
            <p:ph type="dt" sz="half" idx="10"/>
          </p:nvPr>
        </p:nvSpPr>
        <p:spPr/>
        <p:txBody>
          <a:bodyPr/>
          <a:lstStyle>
            <a:lvl1pPr>
              <a:defRPr/>
            </a:lvl1pPr>
          </a:lstStyle>
          <a:p>
            <a:pPr>
              <a:defRPr/>
            </a:pPr>
            <a:fld id="{37787834-84FC-4BB6-9386-3736B9F085A6}" type="datetimeFigureOut">
              <a:rPr lang="en-US"/>
              <a:pPr>
                <a:defRPr/>
              </a:pPr>
              <a:t>6/3/2022</a:t>
            </a:fld>
            <a:endParaRPr lang="en-US"/>
          </a:p>
        </p:txBody>
      </p:sp>
      <p:sp>
        <p:nvSpPr>
          <p:cNvPr id="11" name="Footer Placeholder 7">
            <a:extLst>
              <a:ext uri="{FF2B5EF4-FFF2-40B4-BE49-F238E27FC236}">
                <a16:creationId xmlns:a16="http://schemas.microsoft.com/office/drawing/2014/main" id="{4183ADAC-DC2D-20B1-8D84-B5C0D4D3E410}"/>
              </a:ext>
            </a:extLst>
          </p:cNvPr>
          <p:cNvSpPr>
            <a:spLocks noGrp="1"/>
          </p:cNvSpPr>
          <p:nvPr>
            <p:ph type="ftr" sz="quarter" idx="11"/>
          </p:nvPr>
        </p:nvSpPr>
        <p:spPr/>
        <p:txBody>
          <a:bodyPr/>
          <a:lstStyle>
            <a:lvl1pPr>
              <a:defRPr/>
            </a:lvl1pPr>
          </a:lstStyle>
          <a:p>
            <a:pPr>
              <a:defRPr/>
            </a:pPr>
            <a:r>
              <a:rPr lang="en-US"/>
              <a:t>
              </a:t>
            </a:r>
          </a:p>
        </p:txBody>
      </p:sp>
      <p:sp>
        <p:nvSpPr>
          <p:cNvPr id="12" name="Slide Number Placeholder 8">
            <a:extLst>
              <a:ext uri="{FF2B5EF4-FFF2-40B4-BE49-F238E27FC236}">
                <a16:creationId xmlns:a16="http://schemas.microsoft.com/office/drawing/2014/main" id="{EB43510F-CB43-3D67-AE85-7094CC6D8634}"/>
              </a:ext>
            </a:extLst>
          </p:cNvPr>
          <p:cNvSpPr>
            <a:spLocks noGrp="1"/>
          </p:cNvSpPr>
          <p:nvPr>
            <p:ph type="sldNum" sz="quarter" idx="12"/>
          </p:nvPr>
        </p:nvSpPr>
        <p:spPr/>
        <p:txBody>
          <a:bodyPr/>
          <a:lstStyle>
            <a:lvl1pPr>
              <a:defRPr/>
            </a:lvl1pPr>
          </a:lstStyle>
          <a:p>
            <a:pPr>
              <a:defRPr/>
            </a:pPr>
            <a:fld id="{A35CC072-A11B-47EE-B6B5-7E32446E68F8}" type="slidenum">
              <a:rPr lang="en-US"/>
              <a:pPr>
                <a:defRPr/>
              </a:pPr>
              <a:t>‹#›</a:t>
            </a:fld>
            <a:endParaRPr lang="en-US"/>
          </a:p>
        </p:txBody>
      </p:sp>
    </p:spTree>
    <p:extLst>
      <p:ext uri="{BB962C8B-B14F-4D97-AF65-F5344CB8AC3E}">
        <p14:creationId xmlns:p14="http://schemas.microsoft.com/office/powerpoint/2010/main" val="305680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1416A9-265F-7E95-168C-39AEF77D02A5}"/>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967E2BED-7B3F-97CD-A2D0-1F1D63965D47}"/>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B9C06ECC-4ABC-80C0-E4C2-1544E21F9115}"/>
              </a:ext>
            </a:extLst>
          </p:cNvPr>
          <p:cNvSpPr txBox="1">
            <a:spLocks noChangeArrowheads="1"/>
          </p:cNvSpPr>
          <p:nvPr/>
        </p:nvSpPr>
        <p:spPr bwMode="auto">
          <a:xfrm>
            <a:off x="2195513" y="641350"/>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2">
            <a:extLst>
              <a:ext uri="{FF2B5EF4-FFF2-40B4-BE49-F238E27FC236}">
                <a16:creationId xmlns:a16="http://schemas.microsoft.com/office/drawing/2014/main" id="{058F84DD-7673-A933-763E-7883E8140D86}"/>
              </a:ext>
            </a:extLst>
          </p:cNvPr>
          <p:cNvSpPr>
            <a:spLocks noGrp="1"/>
          </p:cNvSpPr>
          <p:nvPr>
            <p:ph type="dt" sz="half" idx="10"/>
          </p:nvPr>
        </p:nvSpPr>
        <p:spPr/>
        <p:txBody>
          <a:bodyPr/>
          <a:lstStyle>
            <a:lvl1pPr>
              <a:defRPr/>
            </a:lvl1pPr>
          </a:lstStyle>
          <a:p>
            <a:pPr>
              <a:defRPr/>
            </a:pPr>
            <a:fld id="{09C8F97C-697F-46AC-90F7-4AA231EED0FC}" type="datetimeFigureOut">
              <a:rPr lang="en-US"/>
              <a:pPr>
                <a:defRPr/>
              </a:pPr>
              <a:t>6/3/2022</a:t>
            </a:fld>
            <a:endParaRPr lang="en-US"/>
          </a:p>
        </p:txBody>
      </p:sp>
      <p:sp>
        <p:nvSpPr>
          <p:cNvPr id="7" name="Footer Placeholder 3">
            <a:extLst>
              <a:ext uri="{FF2B5EF4-FFF2-40B4-BE49-F238E27FC236}">
                <a16:creationId xmlns:a16="http://schemas.microsoft.com/office/drawing/2014/main" id="{AE45E9C5-812B-D5E0-6C61-71BAA5DC6F14}"/>
              </a:ext>
            </a:extLst>
          </p:cNvPr>
          <p:cNvSpPr>
            <a:spLocks noGrp="1"/>
          </p:cNvSpPr>
          <p:nvPr>
            <p:ph type="ftr" sz="quarter" idx="11"/>
          </p:nvPr>
        </p:nvSpPr>
        <p:spPr/>
        <p:txBody>
          <a:bodyPr/>
          <a:lstStyle>
            <a:lvl1pPr>
              <a:defRPr/>
            </a:lvl1pPr>
          </a:lstStyle>
          <a:p>
            <a:pPr>
              <a:defRPr/>
            </a:pPr>
            <a:r>
              <a:rPr lang="en-US"/>
              <a:t>
              </a:t>
            </a:r>
          </a:p>
        </p:txBody>
      </p:sp>
      <p:sp>
        <p:nvSpPr>
          <p:cNvPr id="8" name="Slide Number Placeholder 4">
            <a:extLst>
              <a:ext uri="{FF2B5EF4-FFF2-40B4-BE49-F238E27FC236}">
                <a16:creationId xmlns:a16="http://schemas.microsoft.com/office/drawing/2014/main" id="{19A536F0-335A-369A-274A-6A5DFBA8EFE1}"/>
              </a:ext>
            </a:extLst>
          </p:cNvPr>
          <p:cNvSpPr>
            <a:spLocks noGrp="1"/>
          </p:cNvSpPr>
          <p:nvPr>
            <p:ph type="sldNum" sz="quarter" idx="12"/>
          </p:nvPr>
        </p:nvSpPr>
        <p:spPr/>
        <p:txBody>
          <a:bodyPr/>
          <a:lstStyle>
            <a:lvl1pPr>
              <a:defRPr/>
            </a:lvl1pPr>
          </a:lstStyle>
          <a:p>
            <a:pPr>
              <a:defRPr/>
            </a:pPr>
            <a:fld id="{E2BA877E-0F2F-45AD-A428-C45668FD38AA}" type="slidenum">
              <a:rPr lang="en-US"/>
              <a:pPr>
                <a:defRPr/>
              </a:pPr>
              <a:t>‹#›</a:t>
            </a:fld>
            <a:endParaRPr lang="en-US"/>
          </a:p>
        </p:txBody>
      </p:sp>
    </p:spTree>
    <p:extLst>
      <p:ext uri="{BB962C8B-B14F-4D97-AF65-F5344CB8AC3E}">
        <p14:creationId xmlns:p14="http://schemas.microsoft.com/office/powerpoint/2010/main" val="34787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E071CE-EB77-BC0C-7158-9C0DF2FA2BEE}"/>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4E6966C7-8E7D-D2ED-93FA-E4A6AF9DAE24}"/>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F6B15CF3-7E55-411E-2C57-1AF28A834450}"/>
              </a:ext>
            </a:extLst>
          </p:cNvPr>
          <p:cNvSpPr>
            <a:spLocks noGrp="1"/>
          </p:cNvSpPr>
          <p:nvPr>
            <p:ph type="dt" sz="half" idx="10"/>
          </p:nvPr>
        </p:nvSpPr>
        <p:spPr/>
        <p:txBody>
          <a:bodyPr/>
          <a:lstStyle>
            <a:lvl1pPr>
              <a:defRPr/>
            </a:lvl1pPr>
          </a:lstStyle>
          <a:p>
            <a:pPr>
              <a:defRPr/>
            </a:pPr>
            <a:fld id="{ABE268EC-541C-4634-9E7F-054220A55EFF}" type="datetimeFigureOut">
              <a:rPr lang="en-US"/>
              <a:pPr>
                <a:defRPr/>
              </a:pPr>
              <a:t>6/3/2022</a:t>
            </a:fld>
            <a:endParaRPr lang="en-US"/>
          </a:p>
        </p:txBody>
      </p:sp>
      <p:sp>
        <p:nvSpPr>
          <p:cNvPr id="5" name="Footer Placeholder 2">
            <a:extLst>
              <a:ext uri="{FF2B5EF4-FFF2-40B4-BE49-F238E27FC236}">
                <a16:creationId xmlns:a16="http://schemas.microsoft.com/office/drawing/2014/main" id="{BAB7D706-A6CA-C919-EA53-20013D27EFFF}"/>
              </a:ext>
            </a:extLst>
          </p:cNvPr>
          <p:cNvSpPr>
            <a:spLocks noGrp="1"/>
          </p:cNvSpPr>
          <p:nvPr>
            <p:ph type="ftr" sz="quarter" idx="11"/>
          </p:nvPr>
        </p:nvSpPr>
        <p:spPr/>
        <p:txBody>
          <a:bodyPr/>
          <a:lstStyle>
            <a:lvl1pPr>
              <a:defRPr/>
            </a:lvl1pPr>
          </a:lstStyle>
          <a:p>
            <a:pPr>
              <a:defRPr/>
            </a:pPr>
            <a:r>
              <a:rPr lang="en-US"/>
              <a:t>
              </a:t>
            </a:r>
          </a:p>
        </p:txBody>
      </p:sp>
      <p:sp>
        <p:nvSpPr>
          <p:cNvPr id="6" name="Slide Number Placeholder 3">
            <a:extLst>
              <a:ext uri="{FF2B5EF4-FFF2-40B4-BE49-F238E27FC236}">
                <a16:creationId xmlns:a16="http://schemas.microsoft.com/office/drawing/2014/main" id="{5AD46619-0850-2DFE-8A5D-0556FD1C9A9A}"/>
              </a:ext>
            </a:extLst>
          </p:cNvPr>
          <p:cNvSpPr>
            <a:spLocks noGrp="1"/>
          </p:cNvSpPr>
          <p:nvPr>
            <p:ph type="sldNum" sz="quarter" idx="12"/>
          </p:nvPr>
        </p:nvSpPr>
        <p:spPr/>
        <p:txBody>
          <a:bodyPr/>
          <a:lstStyle>
            <a:lvl1pPr>
              <a:defRPr/>
            </a:lvl1pPr>
          </a:lstStyle>
          <a:p>
            <a:pPr>
              <a:defRPr/>
            </a:pPr>
            <a:fld id="{F8D8DB3E-CCDF-4F99-A6DC-D67FF777FD0E}" type="slidenum">
              <a:rPr lang="en-US"/>
              <a:pPr>
                <a:defRPr/>
              </a:pPr>
              <a:t>‹#›</a:t>
            </a:fld>
            <a:endParaRPr lang="en-US"/>
          </a:p>
        </p:txBody>
      </p:sp>
    </p:spTree>
    <p:extLst>
      <p:ext uri="{BB962C8B-B14F-4D97-AF65-F5344CB8AC3E}">
        <p14:creationId xmlns:p14="http://schemas.microsoft.com/office/powerpoint/2010/main" val="62768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746ED9-B4FB-0803-31EB-EDC7FB628DA8}"/>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FDCB92C-599A-0984-16EC-073C0B27A5B4}"/>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CB5AC459-CCE3-9E74-2245-06A5E4E8538C}"/>
              </a:ext>
            </a:extLst>
          </p:cNvPr>
          <p:cNvSpPr txBox="1">
            <a:spLocks noChangeArrowheads="1"/>
          </p:cNvSpPr>
          <p:nvPr/>
        </p:nvSpPr>
        <p:spPr bwMode="auto">
          <a:xfrm>
            <a:off x="1554163" y="1127125"/>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4">
            <a:extLst>
              <a:ext uri="{FF2B5EF4-FFF2-40B4-BE49-F238E27FC236}">
                <a16:creationId xmlns:a16="http://schemas.microsoft.com/office/drawing/2014/main" id="{FB98E6B8-C756-1909-957D-2FAB4EBF71F0}"/>
              </a:ext>
            </a:extLst>
          </p:cNvPr>
          <p:cNvSpPr>
            <a:spLocks noGrp="1"/>
          </p:cNvSpPr>
          <p:nvPr>
            <p:ph type="dt" sz="half" idx="10"/>
          </p:nvPr>
        </p:nvSpPr>
        <p:spPr/>
        <p:txBody>
          <a:bodyPr/>
          <a:lstStyle>
            <a:lvl1pPr>
              <a:defRPr/>
            </a:lvl1pPr>
          </a:lstStyle>
          <a:p>
            <a:pPr>
              <a:defRPr/>
            </a:pPr>
            <a:fld id="{9D88937D-7419-43EE-88AD-B91B0042B2F5}" type="datetimeFigureOut">
              <a:rPr lang="en-US"/>
              <a:pPr>
                <a:defRPr/>
              </a:pPr>
              <a:t>6/3/2022</a:t>
            </a:fld>
            <a:endParaRPr lang="en-US"/>
          </a:p>
        </p:txBody>
      </p:sp>
      <p:sp>
        <p:nvSpPr>
          <p:cNvPr id="9" name="Footer Placeholder 5">
            <a:extLst>
              <a:ext uri="{FF2B5EF4-FFF2-40B4-BE49-F238E27FC236}">
                <a16:creationId xmlns:a16="http://schemas.microsoft.com/office/drawing/2014/main" id="{8F1A0EB4-D554-264B-2128-C82789BD1370}"/>
              </a:ext>
            </a:extLst>
          </p:cNvPr>
          <p:cNvSpPr>
            <a:spLocks noGrp="1"/>
          </p:cNvSpPr>
          <p:nvPr>
            <p:ph type="ftr" sz="quarter" idx="11"/>
          </p:nvPr>
        </p:nvSpPr>
        <p:spPr/>
        <p:txBody>
          <a:bodyPr/>
          <a:lstStyle>
            <a:lvl1pPr>
              <a:defRPr/>
            </a:lvl1pPr>
          </a:lstStyle>
          <a:p>
            <a:pPr>
              <a:defRPr/>
            </a:pPr>
            <a:r>
              <a:rPr lang="en-US"/>
              <a:t>
              </a:t>
            </a:r>
          </a:p>
        </p:txBody>
      </p:sp>
      <p:sp>
        <p:nvSpPr>
          <p:cNvPr id="10" name="Slide Number Placeholder 6">
            <a:extLst>
              <a:ext uri="{FF2B5EF4-FFF2-40B4-BE49-F238E27FC236}">
                <a16:creationId xmlns:a16="http://schemas.microsoft.com/office/drawing/2014/main" id="{856D4CDC-949E-1B44-6C4A-E9D218065CB9}"/>
              </a:ext>
            </a:extLst>
          </p:cNvPr>
          <p:cNvSpPr>
            <a:spLocks noGrp="1"/>
          </p:cNvSpPr>
          <p:nvPr>
            <p:ph type="sldNum" sz="quarter" idx="12"/>
          </p:nvPr>
        </p:nvSpPr>
        <p:spPr/>
        <p:txBody>
          <a:bodyPr/>
          <a:lstStyle>
            <a:lvl1pPr>
              <a:defRPr/>
            </a:lvl1pPr>
          </a:lstStyle>
          <a:p>
            <a:pPr>
              <a:defRPr/>
            </a:pPr>
            <a:fld id="{86968962-A57C-41F2-9A15-5B0482D9C18B}" type="slidenum">
              <a:rPr lang="en-US"/>
              <a:pPr>
                <a:defRPr/>
              </a:pPr>
              <a:t>‹#›</a:t>
            </a:fld>
            <a:endParaRPr lang="en-US"/>
          </a:p>
        </p:txBody>
      </p:sp>
    </p:spTree>
    <p:extLst>
      <p:ext uri="{BB962C8B-B14F-4D97-AF65-F5344CB8AC3E}">
        <p14:creationId xmlns:p14="http://schemas.microsoft.com/office/powerpoint/2010/main" val="159992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705F29-CE3F-7FC2-2BD8-C384B55946BC}"/>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4FE8217C-6BEE-39F4-E30E-ECAEE64D8099}"/>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59E1E926-9698-1588-00BA-F9EFEE3E3F00}"/>
              </a:ext>
            </a:extLst>
          </p:cNvPr>
          <p:cNvSpPr txBox="1">
            <a:spLocks noChangeArrowheads="1"/>
          </p:cNvSpPr>
          <p:nvPr/>
        </p:nvSpPr>
        <p:spPr bwMode="auto">
          <a:xfrm>
            <a:off x="1554163" y="1127125"/>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4">
            <a:extLst>
              <a:ext uri="{FF2B5EF4-FFF2-40B4-BE49-F238E27FC236}">
                <a16:creationId xmlns:a16="http://schemas.microsoft.com/office/drawing/2014/main" id="{D604E733-7830-9C5B-3A80-7C5FF40F5484}"/>
              </a:ext>
            </a:extLst>
          </p:cNvPr>
          <p:cNvSpPr>
            <a:spLocks noGrp="1"/>
          </p:cNvSpPr>
          <p:nvPr>
            <p:ph type="dt" sz="half" idx="10"/>
          </p:nvPr>
        </p:nvSpPr>
        <p:spPr/>
        <p:txBody>
          <a:bodyPr/>
          <a:lstStyle>
            <a:lvl1pPr>
              <a:defRPr/>
            </a:lvl1pPr>
          </a:lstStyle>
          <a:p>
            <a:pPr>
              <a:defRPr/>
            </a:pPr>
            <a:fld id="{7DAA17C9-EC66-490E-9F6D-26E938B599CF}" type="datetimeFigureOut">
              <a:rPr lang="en-US"/>
              <a:pPr>
                <a:defRPr/>
              </a:pPr>
              <a:t>6/3/2022</a:t>
            </a:fld>
            <a:endParaRPr lang="en-US"/>
          </a:p>
        </p:txBody>
      </p:sp>
      <p:sp>
        <p:nvSpPr>
          <p:cNvPr id="9" name="Footer Placeholder 5">
            <a:extLst>
              <a:ext uri="{FF2B5EF4-FFF2-40B4-BE49-F238E27FC236}">
                <a16:creationId xmlns:a16="http://schemas.microsoft.com/office/drawing/2014/main" id="{81E5CD1B-784F-B01C-6893-B8740B5A7923}"/>
              </a:ext>
            </a:extLst>
          </p:cNvPr>
          <p:cNvSpPr>
            <a:spLocks noGrp="1"/>
          </p:cNvSpPr>
          <p:nvPr>
            <p:ph type="ftr" sz="quarter" idx="11"/>
          </p:nvPr>
        </p:nvSpPr>
        <p:spPr/>
        <p:txBody>
          <a:bodyPr/>
          <a:lstStyle>
            <a:lvl1pPr>
              <a:defRPr/>
            </a:lvl1pPr>
          </a:lstStyle>
          <a:p>
            <a:pPr>
              <a:defRPr/>
            </a:pPr>
            <a:r>
              <a:rPr lang="en-US"/>
              <a:t>
              </a:t>
            </a:r>
          </a:p>
        </p:txBody>
      </p:sp>
      <p:sp>
        <p:nvSpPr>
          <p:cNvPr id="10" name="Slide Number Placeholder 6">
            <a:extLst>
              <a:ext uri="{FF2B5EF4-FFF2-40B4-BE49-F238E27FC236}">
                <a16:creationId xmlns:a16="http://schemas.microsoft.com/office/drawing/2014/main" id="{1766B0E4-98D1-1BE4-2FD3-5069C798984E}"/>
              </a:ext>
            </a:extLst>
          </p:cNvPr>
          <p:cNvSpPr>
            <a:spLocks noGrp="1"/>
          </p:cNvSpPr>
          <p:nvPr>
            <p:ph type="sldNum" sz="quarter" idx="12"/>
          </p:nvPr>
        </p:nvSpPr>
        <p:spPr/>
        <p:txBody>
          <a:bodyPr/>
          <a:lstStyle>
            <a:lvl1pPr>
              <a:defRPr/>
            </a:lvl1pPr>
          </a:lstStyle>
          <a:p>
            <a:pPr>
              <a:defRPr/>
            </a:pPr>
            <a:fld id="{7C5961C1-5D6A-4EDF-9E57-129F8120194F}" type="slidenum">
              <a:rPr lang="en-US"/>
              <a:pPr>
                <a:defRPr/>
              </a:pPr>
              <a:t>‹#›</a:t>
            </a:fld>
            <a:endParaRPr lang="en-US"/>
          </a:p>
        </p:txBody>
      </p:sp>
    </p:spTree>
    <p:extLst>
      <p:ext uri="{BB962C8B-B14F-4D97-AF65-F5344CB8AC3E}">
        <p14:creationId xmlns:p14="http://schemas.microsoft.com/office/powerpoint/2010/main" val="5995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7">
            <a:extLst>
              <a:ext uri="{FF2B5EF4-FFF2-40B4-BE49-F238E27FC236}">
                <a16:creationId xmlns:a16="http://schemas.microsoft.com/office/drawing/2014/main" id="{FF2F05F5-31F9-7D0D-5EDA-2E537F331F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2100" y="2105025"/>
            <a:ext cx="93599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a:extLst>
              <a:ext uri="{FF2B5EF4-FFF2-40B4-BE49-F238E27FC236}">
                <a16:creationId xmlns:a16="http://schemas.microsoft.com/office/drawing/2014/main" id="{D73E6836-39D7-B6B2-8028-0DC4494973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C7E928A-6A46-752D-D09D-532CC7FECB69}"/>
              </a:ext>
            </a:extLst>
          </p:cNvPr>
          <p:cNvSpPr/>
          <p:nvPr/>
        </p:nvSpPr>
        <p:spPr>
          <a:xfrm>
            <a:off x="0" y="0"/>
            <a:ext cx="9636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itle Placeholder 1">
            <a:extLst>
              <a:ext uri="{FF2B5EF4-FFF2-40B4-BE49-F238E27FC236}">
                <a16:creationId xmlns:a16="http://schemas.microsoft.com/office/drawing/2014/main" id="{E144AF1C-3801-0181-B937-1768735E3298}"/>
              </a:ext>
            </a:extLst>
          </p:cNvPr>
          <p:cNvSpPr>
            <a:spLocks noGrp="1" noChangeArrowheads="1"/>
          </p:cNvSpPr>
          <p:nvPr>
            <p:ph type="title"/>
          </p:nvPr>
        </p:nvSpPr>
        <p:spPr bwMode="auto">
          <a:xfrm>
            <a:off x="2611438" y="808038"/>
            <a:ext cx="79581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endParaRPr lang="en-US" altLang="en-US"/>
          </a:p>
        </p:txBody>
      </p:sp>
      <p:sp>
        <p:nvSpPr>
          <p:cNvPr id="1030" name="Text Placeholder 2">
            <a:extLst>
              <a:ext uri="{FF2B5EF4-FFF2-40B4-BE49-F238E27FC236}">
                <a16:creationId xmlns:a16="http://schemas.microsoft.com/office/drawing/2014/main" id="{FCF4FA55-D2E3-BA5C-A833-D3E864DF5AE1}"/>
              </a:ext>
            </a:extLst>
          </p:cNvPr>
          <p:cNvSpPr>
            <a:spLocks noGrp="1" noChangeArrowheads="1"/>
          </p:cNvSpPr>
          <p:nvPr>
            <p:ph type="body" idx="1"/>
          </p:nvPr>
        </p:nvSpPr>
        <p:spPr bwMode="auto">
          <a:xfrm>
            <a:off x="2773363" y="2052638"/>
            <a:ext cx="7796212"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16BE9048-4D72-FEFA-3790-93F86EE80FA8}"/>
              </a:ext>
            </a:extLst>
          </p:cNvPr>
          <p:cNvSpPr>
            <a:spLocks noGrp="1"/>
          </p:cNvSpPr>
          <p:nvPr>
            <p:ph type="dt" sz="half" idx="2"/>
          </p:nvPr>
        </p:nvSpPr>
        <p:spPr>
          <a:xfrm rot="5400000">
            <a:off x="-809625" y="5270501"/>
            <a:ext cx="2662237" cy="182562"/>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pPr>
              <a:defRPr/>
            </a:pPr>
            <a:fld id="{066288FF-B8DC-49AF-A77F-5CA262D711C9}" type="datetimeFigureOut">
              <a:rPr lang="en-US"/>
              <a:pPr>
                <a:defRPr/>
              </a:pPr>
              <a:t>6/3/2022</a:t>
            </a:fld>
            <a:endParaRPr lang="en-US"/>
          </a:p>
        </p:txBody>
      </p:sp>
      <p:sp>
        <p:nvSpPr>
          <p:cNvPr id="5" name="Footer Placeholder 4">
            <a:extLst>
              <a:ext uri="{FF2B5EF4-FFF2-40B4-BE49-F238E27FC236}">
                <a16:creationId xmlns:a16="http://schemas.microsoft.com/office/drawing/2014/main" id="{9633AF9C-59C5-588E-D41B-A5A0BF21F2E3}"/>
              </a:ext>
            </a:extLst>
          </p:cNvPr>
          <p:cNvSpPr>
            <a:spLocks noGrp="1"/>
          </p:cNvSpPr>
          <p:nvPr>
            <p:ph type="ftr" sz="quarter" idx="3"/>
          </p:nvPr>
        </p:nvSpPr>
        <p:spPr>
          <a:xfrm rot="5400000">
            <a:off x="-2236787" y="3660775"/>
            <a:ext cx="5884862" cy="179388"/>
          </a:xfrm>
          <a:prstGeom prst="rect">
            <a:avLst/>
          </a:prstGeom>
        </p:spPr>
        <p:txBody>
          <a:bodyPr vert="horz" lIns="91440" tIns="45720" rIns="91440" bIns="18288" rtlCol="0" anchor="b"/>
          <a:lstStyle>
            <a:lvl1pPr algn="r">
              <a:defRPr sz="800">
                <a:solidFill>
                  <a:schemeClr val="tx1">
                    <a:tint val="75000"/>
                  </a:schemeClr>
                </a:solidFill>
                <a:latin typeface="Avenir Next LT Pro" panose="020B0504020202020204" pitchFamily="34" charset="0"/>
              </a:defRPr>
            </a:lvl1pPr>
          </a:lstStyle>
          <a:p>
            <a:pPr>
              <a:defRPr/>
            </a:pPr>
            <a:r>
              <a:rPr lang="en-US"/>
              <a:t>
              </a:t>
            </a:r>
          </a:p>
        </p:txBody>
      </p:sp>
      <p:sp>
        <p:nvSpPr>
          <p:cNvPr id="6" name="Slide Number Placeholder 5">
            <a:extLst>
              <a:ext uri="{FF2B5EF4-FFF2-40B4-BE49-F238E27FC236}">
                <a16:creationId xmlns:a16="http://schemas.microsoft.com/office/drawing/2014/main" id="{DD4645B5-6A22-3837-FFB0-D5C3EEC2DC35}"/>
              </a:ext>
            </a:extLst>
          </p:cNvPr>
          <p:cNvSpPr>
            <a:spLocks noGrp="1"/>
          </p:cNvSpPr>
          <p:nvPr>
            <p:ph type="sldNum" sz="quarter" idx="4"/>
          </p:nvPr>
        </p:nvSpPr>
        <p:spPr>
          <a:xfrm>
            <a:off x="158750" y="165100"/>
            <a:ext cx="636588" cy="322263"/>
          </a:xfrm>
          <a:prstGeom prst="rect">
            <a:avLst/>
          </a:prstGeom>
        </p:spPr>
        <p:txBody>
          <a:bodyPr vert="horz" lIns="91440" tIns="45720" rIns="45720" bIns="45720" rtlCol="0" anchor="ctr"/>
          <a:lstStyle>
            <a:lvl1pPr algn="r">
              <a:defRPr sz="1800">
                <a:solidFill>
                  <a:schemeClr val="tx1">
                    <a:tint val="75000"/>
                  </a:schemeClr>
                </a:solidFill>
                <a:latin typeface="Avenir Next LT Pro" panose="020B0504020202020204" pitchFamily="34" charset="0"/>
              </a:defRPr>
            </a:lvl1pPr>
          </a:lstStyle>
          <a:p>
            <a:pPr>
              <a:defRPr/>
            </a:pPr>
            <a:fld id="{138A136B-79B8-48D5-BCC7-F56F6B2D8BF8}" type="slidenum">
              <a:rPr lang="en-US"/>
              <a:pPr>
                <a:defRPr/>
              </a:pPr>
              <a:t>‹#›</a:t>
            </a:fld>
            <a:endParaRPr lang="en-US"/>
          </a:p>
        </p:txBody>
      </p:sp>
      <p:sp>
        <p:nvSpPr>
          <p:cNvPr id="57" name="Rectangle 56">
            <a:extLst>
              <a:ext uri="{FF2B5EF4-FFF2-40B4-BE49-F238E27FC236}">
                <a16:creationId xmlns:a16="http://schemas.microsoft.com/office/drawing/2014/main" id="{1BF249A1-DD87-CDD9-C970-8E8E4EBEAC8E}"/>
              </a:ext>
            </a:extLst>
          </p:cNvPr>
          <p:cNvSpPr/>
          <p:nvPr/>
        </p:nvSpPr>
        <p:spPr>
          <a:xfrm>
            <a:off x="962025" y="0"/>
            <a:ext cx="4603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hf sldNum="0" hdr="0" ftr="0" dt="0"/>
  <p:txStyles>
    <p:titleStyle>
      <a:lvl1pPr algn="r" rtl="0" eaLnBrk="0" fontAlgn="base" hangingPunct="0">
        <a:lnSpc>
          <a:spcPct val="90000"/>
        </a:lnSpc>
        <a:spcBef>
          <a:spcPct val="0"/>
        </a:spcBef>
        <a:spcAft>
          <a:spcPct val="0"/>
        </a:spcAft>
        <a:defRPr sz="3400" kern="1200">
          <a:solidFill>
            <a:schemeClr val="tx1"/>
          </a:solidFill>
          <a:latin typeface="+mj-lt"/>
          <a:ea typeface="+mj-ea"/>
          <a:cs typeface="+mj-cs"/>
        </a:defRPr>
      </a:lvl1pPr>
      <a:lvl2pPr algn="r" rtl="0" eaLnBrk="0" fontAlgn="base" hangingPunct="0">
        <a:lnSpc>
          <a:spcPct val="90000"/>
        </a:lnSpc>
        <a:spcBef>
          <a:spcPct val="0"/>
        </a:spcBef>
        <a:spcAft>
          <a:spcPct val="0"/>
        </a:spcAft>
        <a:defRPr sz="3400">
          <a:solidFill>
            <a:schemeClr val="tx1"/>
          </a:solidFill>
          <a:latin typeface="Arial" panose="020B0604020202020204" pitchFamily="34" charset="0"/>
        </a:defRPr>
      </a:lvl2pPr>
      <a:lvl3pPr algn="r" rtl="0" eaLnBrk="0" fontAlgn="base" hangingPunct="0">
        <a:lnSpc>
          <a:spcPct val="90000"/>
        </a:lnSpc>
        <a:spcBef>
          <a:spcPct val="0"/>
        </a:spcBef>
        <a:spcAft>
          <a:spcPct val="0"/>
        </a:spcAft>
        <a:defRPr sz="3400">
          <a:solidFill>
            <a:schemeClr val="tx1"/>
          </a:solidFill>
          <a:latin typeface="Arial" panose="020B0604020202020204" pitchFamily="34" charset="0"/>
        </a:defRPr>
      </a:lvl3pPr>
      <a:lvl4pPr algn="r" rtl="0" eaLnBrk="0" fontAlgn="base" hangingPunct="0">
        <a:lnSpc>
          <a:spcPct val="90000"/>
        </a:lnSpc>
        <a:spcBef>
          <a:spcPct val="0"/>
        </a:spcBef>
        <a:spcAft>
          <a:spcPct val="0"/>
        </a:spcAft>
        <a:defRPr sz="3400">
          <a:solidFill>
            <a:schemeClr val="tx1"/>
          </a:solidFill>
          <a:latin typeface="Arial" panose="020B0604020202020204" pitchFamily="34" charset="0"/>
        </a:defRPr>
      </a:lvl4pPr>
      <a:lvl5pPr algn="r" rtl="0" eaLnBrk="0" fontAlgn="base" hangingPunct="0">
        <a:lnSpc>
          <a:spcPct val="90000"/>
        </a:lnSpc>
        <a:spcBef>
          <a:spcPct val="0"/>
        </a:spcBef>
        <a:spcAft>
          <a:spcPct val="0"/>
        </a:spcAft>
        <a:defRPr sz="3400">
          <a:solidFill>
            <a:schemeClr val="tx1"/>
          </a:solidFill>
          <a:latin typeface="Arial" panose="020B0604020202020204" pitchFamily="34" charset="0"/>
        </a:defRPr>
      </a:lvl5pPr>
      <a:lvl6pPr marL="457200" algn="r" rtl="0" fontAlgn="base">
        <a:lnSpc>
          <a:spcPct val="90000"/>
        </a:lnSpc>
        <a:spcBef>
          <a:spcPct val="0"/>
        </a:spcBef>
        <a:spcAft>
          <a:spcPct val="0"/>
        </a:spcAft>
        <a:defRPr sz="3400">
          <a:solidFill>
            <a:schemeClr val="tx1"/>
          </a:solidFill>
          <a:latin typeface="Arial" panose="020B0604020202020204" pitchFamily="34" charset="0"/>
        </a:defRPr>
      </a:lvl6pPr>
      <a:lvl7pPr marL="914400" algn="r" rtl="0" fontAlgn="base">
        <a:lnSpc>
          <a:spcPct val="90000"/>
        </a:lnSpc>
        <a:spcBef>
          <a:spcPct val="0"/>
        </a:spcBef>
        <a:spcAft>
          <a:spcPct val="0"/>
        </a:spcAft>
        <a:defRPr sz="3400">
          <a:solidFill>
            <a:schemeClr val="tx1"/>
          </a:solidFill>
          <a:latin typeface="Arial" panose="020B0604020202020204" pitchFamily="34" charset="0"/>
        </a:defRPr>
      </a:lvl7pPr>
      <a:lvl8pPr marL="1371600" algn="r" rtl="0" fontAlgn="base">
        <a:lnSpc>
          <a:spcPct val="90000"/>
        </a:lnSpc>
        <a:spcBef>
          <a:spcPct val="0"/>
        </a:spcBef>
        <a:spcAft>
          <a:spcPct val="0"/>
        </a:spcAft>
        <a:defRPr sz="3400">
          <a:solidFill>
            <a:schemeClr val="tx1"/>
          </a:solidFill>
          <a:latin typeface="Arial" panose="020B0604020202020204" pitchFamily="34" charset="0"/>
        </a:defRPr>
      </a:lvl8pPr>
      <a:lvl9pPr marL="1828800" algn="r" rtl="0" fontAlgn="base">
        <a:lnSpc>
          <a:spcPct val="90000"/>
        </a:lnSpc>
        <a:spcBef>
          <a:spcPct val="0"/>
        </a:spcBef>
        <a:spcAft>
          <a:spcPct val="0"/>
        </a:spcAft>
        <a:defRPr sz="3400">
          <a:solidFill>
            <a:schemeClr val="tx1"/>
          </a:solidFill>
          <a:latin typeface="Arial" panose="020B0604020202020204" pitchFamily="34" charset="0"/>
        </a:defRPr>
      </a:lvl9pPr>
    </p:titleStyle>
    <p:bodyStyle>
      <a:lvl1pPr marL="344488" indent="-344488" algn="l" rtl="0" eaLnBrk="0" fontAlgn="base" hangingPunct="0">
        <a:lnSpc>
          <a:spcPct val="120000"/>
        </a:lnSpc>
        <a:spcBef>
          <a:spcPts val="1000"/>
        </a:spcBef>
        <a:spcAft>
          <a:spcPts val="600"/>
        </a:spcAft>
        <a:buClr>
          <a:srgbClr val="8EC0C1"/>
        </a:buClr>
        <a:buSzPct val="90000"/>
        <a:buFont typeface="Wingdings" panose="05000000000000000000" pitchFamily="2" charset="2"/>
        <a:buChar char="§"/>
        <a:defRPr sz="2000" kern="1200">
          <a:solidFill>
            <a:schemeClr val="tx1"/>
          </a:solidFill>
          <a:latin typeface="+mn-lt"/>
          <a:ea typeface="+mn-ea"/>
          <a:cs typeface="+mn-cs"/>
        </a:defRPr>
      </a:lvl1pPr>
      <a:lvl2pPr marL="795338" indent="-33813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kern="1200">
          <a:solidFill>
            <a:schemeClr val="tx1"/>
          </a:solidFill>
          <a:latin typeface="+mn-lt"/>
          <a:ea typeface="+mn-ea"/>
          <a:cs typeface="+mn-cs"/>
        </a:defRPr>
      </a:lvl2pPr>
      <a:lvl3pPr marL="1258888" indent="-34448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sz="1600" kern="1200">
          <a:solidFill>
            <a:schemeClr val="tx1"/>
          </a:solidFill>
          <a:latin typeface="+mn-lt"/>
          <a:ea typeface="+mn-ea"/>
          <a:cs typeface="+mn-cs"/>
        </a:defRPr>
      </a:lvl3pPr>
      <a:lvl4pPr marL="1709738" indent="-33813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sz="1400" kern="1200">
          <a:solidFill>
            <a:schemeClr val="tx1"/>
          </a:solidFill>
          <a:latin typeface="+mn-lt"/>
          <a:ea typeface="+mn-ea"/>
          <a:cs typeface="+mn-cs"/>
        </a:defRPr>
      </a:lvl4pPr>
      <a:lvl5pPr marL="2173288" indent="-34448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sz="1200" kern="1200">
          <a:solidFill>
            <a:schemeClr val="tx1"/>
          </a:solidFill>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2EA31D8-ACDC-1A0D-739F-303BF1767AB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NZ" altLang="en-US"/>
          </a:p>
        </p:txBody>
      </p:sp>
      <p:sp>
        <p:nvSpPr>
          <p:cNvPr id="2051" name="Text Placeholder 2">
            <a:extLst>
              <a:ext uri="{FF2B5EF4-FFF2-40B4-BE49-F238E27FC236}">
                <a16:creationId xmlns:a16="http://schemas.microsoft.com/office/drawing/2014/main" id="{0AF4342B-6917-585A-1C93-792505CD5F1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NZ" altLang="en-US"/>
          </a:p>
        </p:txBody>
      </p:sp>
      <p:sp>
        <p:nvSpPr>
          <p:cNvPr id="4" name="Date Placeholder 3">
            <a:extLst>
              <a:ext uri="{FF2B5EF4-FFF2-40B4-BE49-F238E27FC236}">
                <a16:creationId xmlns:a16="http://schemas.microsoft.com/office/drawing/2014/main" id="{C429CB49-DE86-13F7-988E-7CF943C81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pPr>
              <a:defRPr/>
            </a:pPr>
            <a:fld id="{FE242A3F-32FA-41FF-8BAB-599B90448397}" type="datetime1">
              <a:rPr lang="en-US"/>
              <a:pPr>
                <a:defRPr/>
              </a:pPr>
              <a:t>6/3/2022</a:t>
            </a:fld>
            <a:endParaRPr lang="en-US" dirty="0"/>
          </a:p>
        </p:txBody>
      </p:sp>
      <p:sp>
        <p:nvSpPr>
          <p:cNvPr id="5" name="Footer Placeholder 4">
            <a:extLst>
              <a:ext uri="{FF2B5EF4-FFF2-40B4-BE49-F238E27FC236}">
                <a16:creationId xmlns:a16="http://schemas.microsoft.com/office/drawing/2014/main" id="{09AE9B6A-F217-BC53-FA5C-E4E58DB0A0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panose="020B05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620910B-8721-757B-AFA3-073FACA0A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LT Pro" panose="020B0504020202020204" pitchFamily="34" charset="0"/>
              </a:defRPr>
            </a:lvl1pPr>
          </a:lstStyle>
          <a:p>
            <a:pPr>
              <a:defRPr/>
            </a:pPr>
            <a:fld id="{FBA552F5-99DD-4F9D-B40D-B0120496C8E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haveyoursay.maori.n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customXml" Target="../ink/ink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searise.takiwa.c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CB7A40A-CAFF-77E7-AB4F-7F2CA39CF42C}"/>
              </a:ext>
            </a:extLst>
          </p:cNvPr>
          <p:cNvSpPr txBox="1"/>
          <p:nvPr/>
        </p:nvSpPr>
        <p:spPr>
          <a:xfrm>
            <a:off x="1847850" y="1273175"/>
            <a:ext cx="8807450" cy="461963"/>
          </a:xfrm>
          <a:prstGeom prst="rect">
            <a:avLst/>
          </a:prstGeom>
          <a:noFill/>
        </p:spPr>
        <p:txBody>
          <a:bodyPr>
            <a:spAutoFit/>
          </a:bodyPr>
          <a:lstStyle/>
          <a:p>
            <a:pPr algn="ctr" eaLnBrk="1" fontAlgn="auto" hangingPunct="1">
              <a:spcBef>
                <a:spcPts val="0"/>
              </a:spcBef>
              <a:spcAft>
                <a:spcPts val="0"/>
              </a:spcAft>
              <a:defRPr/>
            </a:pPr>
            <a:r>
              <a:rPr lang="en-NZ" sz="2200" dirty="0">
                <a:solidFill>
                  <a:schemeClr val="accent2">
                    <a:lumMod val="50000"/>
                  </a:schemeClr>
                </a:solidFill>
                <a:latin typeface="+mn-lt"/>
              </a:rPr>
              <a:t> </a:t>
            </a:r>
            <a:r>
              <a:rPr lang="en-NZ" sz="2400" dirty="0">
                <a:solidFill>
                  <a:schemeClr val="accent2">
                    <a:lumMod val="50000"/>
                  </a:schemeClr>
                </a:solidFill>
                <a:latin typeface="+mn-lt"/>
              </a:rPr>
              <a:t>22 May 2022 | Engagement Hui No #4</a:t>
            </a:r>
          </a:p>
        </p:txBody>
      </p:sp>
      <p:pic>
        <p:nvPicPr>
          <p:cNvPr id="15362" name="Picture 4" descr="Decorative Panel - Te Tukutuku">
            <a:extLst>
              <a:ext uri="{FF2B5EF4-FFF2-40B4-BE49-F238E27FC236}">
                <a16:creationId xmlns:a16="http://schemas.microsoft.com/office/drawing/2014/main" id="{12F3A7CB-7757-5637-FDE3-CADE64931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0" y="0"/>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Decorative Panel - Te Tukutuku">
            <a:extLst>
              <a:ext uri="{FF2B5EF4-FFF2-40B4-BE49-F238E27FC236}">
                <a16:creationId xmlns:a16="http://schemas.microsoft.com/office/drawing/2014/main" id="{B2AEE277-8FE9-A50C-A7DC-21DF3865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2D4869E-DA22-3182-0036-DE90C0A283F0}"/>
              </a:ext>
            </a:extLst>
          </p:cNvPr>
          <p:cNvSpPr txBox="1"/>
          <p:nvPr/>
        </p:nvSpPr>
        <p:spPr>
          <a:xfrm>
            <a:off x="2051050" y="207963"/>
            <a:ext cx="8413750" cy="1016000"/>
          </a:xfrm>
          <a:prstGeom prst="rect">
            <a:avLst/>
          </a:prstGeom>
          <a:noFill/>
        </p:spPr>
        <p:txBody>
          <a:bodyPr>
            <a:spAutoFit/>
          </a:bodyPr>
          <a:lstStyle/>
          <a:p>
            <a:pPr algn="ctr">
              <a:defRPr/>
            </a:pPr>
            <a:r>
              <a:rPr lang="en-NZ" sz="6000" dirty="0">
                <a:solidFill>
                  <a:schemeClr val="accent2">
                    <a:lumMod val="50000"/>
                  </a:schemeClr>
                </a:solidFill>
                <a:latin typeface="+mn-lt"/>
              </a:rPr>
              <a:t>Tumu Kaituna 14 Trust</a:t>
            </a:r>
          </a:p>
        </p:txBody>
      </p:sp>
      <p:pic>
        <p:nvPicPr>
          <p:cNvPr id="15365" name="Picture 6" descr="A picture containing outdoor, sky, water, nature&#10;&#10;Description automatically generated">
            <a:extLst>
              <a:ext uri="{FF2B5EF4-FFF2-40B4-BE49-F238E27FC236}">
                <a16:creationId xmlns:a16="http://schemas.microsoft.com/office/drawing/2014/main" id="{FD8AA0FC-42BA-0FEA-CF6E-76866326C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93" t="8946" r="851" b="2769"/>
          <a:stretch>
            <a:fillRect/>
          </a:stretch>
        </p:blipFill>
        <p:spPr bwMode="auto">
          <a:xfrm>
            <a:off x="1847850" y="1735138"/>
            <a:ext cx="841375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6E616CE-960A-CD07-9773-C837BDBE37A3}"/>
              </a:ext>
            </a:extLst>
          </p:cNvPr>
          <p:cNvSpPr>
            <a:spLocks noGrp="1" noChangeArrowheads="1"/>
          </p:cNvSpPr>
          <p:nvPr>
            <p:ph type="title"/>
          </p:nvPr>
        </p:nvSpPr>
        <p:spPr>
          <a:xfrm>
            <a:off x="2611438" y="427038"/>
            <a:ext cx="7958137" cy="517525"/>
          </a:xfrm>
        </p:spPr>
        <p:txBody>
          <a:bodyPr/>
          <a:lstStyle/>
          <a:p>
            <a:pPr eaLnBrk="1" hangingPunct="1"/>
            <a:r>
              <a:rPr lang="en-US" altLang="en-US" sz="2800"/>
              <a:t>NGĀ WHAKAWĀKANGA KOOTI</a:t>
            </a:r>
          </a:p>
        </p:txBody>
      </p:sp>
      <p:sp>
        <p:nvSpPr>
          <p:cNvPr id="27650" name="Content Placeholder 2">
            <a:extLst>
              <a:ext uri="{FF2B5EF4-FFF2-40B4-BE49-F238E27FC236}">
                <a16:creationId xmlns:a16="http://schemas.microsoft.com/office/drawing/2014/main" id="{CD9FE890-AD4E-5BCD-AFD2-851222A41B23}"/>
              </a:ext>
            </a:extLst>
          </p:cNvPr>
          <p:cNvSpPr>
            <a:spLocks noGrp="1" noChangeArrowheads="1"/>
          </p:cNvSpPr>
          <p:nvPr>
            <p:ph idx="1"/>
          </p:nvPr>
        </p:nvSpPr>
        <p:spPr>
          <a:xfrm>
            <a:off x="2773363" y="1490663"/>
            <a:ext cx="7796212" cy="3613150"/>
          </a:xfrm>
        </p:spPr>
        <p:txBody>
          <a:bodyPr/>
          <a:lstStyle/>
          <a:p>
            <a:pPr eaLnBrk="1" hangingPunct="1"/>
            <a:r>
              <a:rPr lang="en-US" altLang="en-US"/>
              <a:t>2 May 1883</a:t>
            </a:r>
          </a:p>
          <a:p>
            <a:pPr eaLnBrk="1" hangingPunct="1"/>
            <a:r>
              <a:rPr lang="en-US" altLang="en-US"/>
              <a:t>Te Tumu Kaituna was awarded by the Native Land Court to Ngāti Tūnohopū and Ngāti Whakaue, as well as Ngāti Rangiwewehi, Ngāti Uenukukōpako and Ngāti Rangiteaorere.</a:t>
            </a:r>
          </a:p>
          <a:p>
            <a:pPr eaLnBrk="1" hangingPunct="1"/>
            <a:r>
              <a:rPr lang="en-US" altLang="en-US"/>
              <a:t>The witnesses for the last three </a:t>
            </a:r>
            <a:r>
              <a:rPr lang="en-US" altLang="en-US" i="1"/>
              <a:t>iwi </a:t>
            </a:r>
            <a:r>
              <a:rPr lang="en-US" altLang="en-US"/>
              <a:t>were respectively Hōri Te Rahoatua, Tāmati Hapimana and Te Kiri Karamu.</a:t>
            </a:r>
          </a:p>
          <a:p>
            <a:pPr eaLnBrk="1" hangingPunct="1"/>
            <a:r>
              <a:rPr lang="en-US" altLang="en-US"/>
              <a:t>Each of the </a:t>
            </a:r>
            <a:r>
              <a:rPr lang="en-US" altLang="en-US" i="1"/>
              <a:t>hapū </a:t>
            </a:r>
            <a:r>
              <a:rPr lang="en-US" altLang="en-US"/>
              <a:t>put in a few people from other </a:t>
            </a:r>
            <a:r>
              <a:rPr lang="en-US" altLang="en-US" i="1"/>
              <a:t>iwi</a:t>
            </a:r>
            <a:r>
              <a:rPr lang="en-US" altLang="en-US"/>
              <a:t> through </a:t>
            </a:r>
            <a:r>
              <a:rPr lang="en-US" altLang="en-US" i="1"/>
              <a:t>aroha</a:t>
            </a:r>
            <a:r>
              <a:rPr lang="en-US" altLang="en-US"/>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C6FCD16-8506-442C-EAA0-EB90F19B3DA6}"/>
              </a:ext>
            </a:extLst>
          </p:cNvPr>
          <p:cNvSpPr>
            <a:spLocks noGrp="1" noChangeArrowheads="1"/>
          </p:cNvSpPr>
          <p:nvPr>
            <p:ph type="title"/>
          </p:nvPr>
        </p:nvSpPr>
        <p:spPr>
          <a:xfrm>
            <a:off x="2611438" y="427038"/>
            <a:ext cx="7958137" cy="517525"/>
          </a:xfrm>
        </p:spPr>
        <p:txBody>
          <a:bodyPr/>
          <a:lstStyle/>
          <a:p>
            <a:pPr eaLnBrk="1" hangingPunct="1"/>
            <a:r>
              <a:rPr lang="en-US" altLang="en-US" sz="2800"/>
              <a:t>TE KOOTI WHENUA MĀORI 2</a:t>
            </a:r>
          </a:p>
        </p:txBody>
      </p:sp>
      <p:pic>
        <p:nvPicPr>
          <p:cNvPr id="28674" name="Picture 9">
            <a:extLst>
              <a:ext uri="{FF2B5EF4-FFF2-40B4-BE49-F238E27FC236}">
                <a16:creationId xmlns:a16="http://schemas.microsoft.com/office/drawing/2014/main" id="{02A63835-D5BD-F302-C78A-4989CFD76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85725"/>
            <a:ext cx="5354638" cy="757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0">
            <a:extLst>
              <a:ext uri="{FF2B5EF4-FFF2-40B4-BE49-F238E27FC236}">
                <a16:creationId xmlns:a16="http://schemas.microsoft.com/office/drawing/2014/main" id="{E40EEEFC-8AFC-E15C-A3AD-853C3DC51F01}"/>
              </a:ext>
            </a:extLst>
          </p:cNvPr>
          <p:cNvSpPr txBox="1">
            <a:spLocks noChangeArrowheads="1"/>
          </p:cNvSpPr>
          <p:nvPr/>
        </p:nvSpPr>
        <p:spPr bwMode="auto">
          <a:xfrm>
            <a:off x="7661275" y="1173163"/>
            <a:ext cx="34353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venir Next LT Pro" panose="020B0504020202020204" pitchFamily="34" charset="0"/>
              </a:defRPr>
            </a:lvl1pPr>
            <a:lvl2pPr marL="742950" indent="-285750" defTabSz="457200">
              <a:defRPr>
                <a:solidFill>
                  <a:schemeClr val="tx1"/>
                </a:solidFill>
                <a:latin typeface="Avenir Next LT Pro" panose="020B0504020202020204" pitchFamily="34" charset="0"/>
              </a:defRPr>
            </a:lvl2pPr>
            <a:lvl3pPr marL="1143000" indent="-228600" defTabSz="457200">
              <a:defRPr>
                <a:solidFill>
                  <a:schemeClr val="tx1"/>
                </a:solidFill>
                <a:latin typeface="Avenir Next LT Pro" panose="020B0504020202020204" pitchFamily="34" charset="0"/>
              </a:defRPr>
            </a:lvl3pPr>
            <a:lvl4pPr marL="1600200" indent="-228600" defTabSz="457200">
              <a:defRPr>
                <a:solidFill>
                  <a:schemeClr val="tx1"/>
                </a:solidFill>
                <a:latin typeface="Avenir Next LT Pro" panose="020B0504020202020204" pitchFamily="34" charset="0"/>
              </a:defRPr>
            </a:lvl4pPr>
            <a:lvl5pPr marL="2057400" indent="-228600" defTabSz="457200">
              <a:defRPr>
                <a:solidFill>
                  <a:schemeClr val="tx1"/>
                </a:solidFill>
                <a:latin typeface="Avenir Next LT Pro" panose="020B0504020202020204" pitchFamily="34" charset="0"/>
              </a:defRPr>
            </a:lvl5pPr>
            <a:lvl6pPr marL="2514600" indent="-228600" defTabSz="4572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defTabSz="4572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defTabSz="4572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defTabSz="457200" eaLnBrk="0" fontAlgn="base" hangingPunct="0">
              <a:spcBef>
                <a:spcPct val="0"/>
              </a:spcBef>
              <a:spcAft>
                <a:spcPct val="0"/>
              </a:spcAft>
              <a:defRPr>
                <a:solidFill>
                  <a:schemeClr val="tx1"/>
                </a:solidFill>
                <a:latin typeface="Avenir Next LT Pro" panose="020B0504020202020204" pitchFamily="34" charset="0"/>
              </a:defRPr>
            </a:lvl9pPr>
          </a:lstStyle>
          <a:p>
            <a:pPr eaLnBrk="1" hangingPunct="1"/>
            <a:r>
              <a:rPr lang="en-US" altLang="en-US" u="sng">
                <a:solidFill>
                  <a:srgbClr val="FFFFFF"/>
                </a:solidFill>
                <a:latin typeface="Arial" panose="020B0604020202020204" pitchFamily="34" charset="0"/>
              </a:rPr>
              <a:t>PARTITIONS</a:t>
            </a:r>
          </a:p>
          <a:p>
            <a:pPr eaLnBrk="1" hangingPunct="1"/>
            <a:endParaRPr lang="en-US"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TK1	to N’Uenukukōpako 156a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TK2	to N’ Rangiteaorere 101a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TK3	to N’Rangiwewehi  333a </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TK4 to N’Rangiwewehi 751a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TK5	to N’Rangiteaorere 226a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TK6	to N’Uenukukōpako 353</a:t>
            </a:r>
            <a:endParaRPr lang="en-NZ" altLang="en-US">
              <a:solidFill>
                <a:srgbClr val="FFFFFF"/>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755949A-DB72-8971-0B96-5F6426AD02C4}"/>
              </a:ext>
            </a:extLst>
          </p:cNvPr>
          <p:cNvSpPr>
            <a:spLocks noGrp="1" noChangeArrowheads="1"/>
          </p:cNvSpPr>
          <p:nvPr>
            <p:ph type="title"/>
          </p:nvPr>
        </p:nvSpPr>
        <p:spPr>
          <a:xfrm>
            <a:off x="2611438" y="427038"/>
            <a:ext cx="7958137" cy="517525"/>
          </a:xfrm>
        </p:spPr>
        <p:txBody>
          <a:bodyPr/>
          <a:lstStyle/>
          <a:p>
            <a:pPr eaLnBrk="1" hangingPunct="1"/>
            <a:r>
              <a:rPr lang="en-US" altLang="en-US" sz="2800"/>
              <a:t>TE KOTIKOTI WHENUA</a:t>
            </a:r>
          </a:p>
        </p:txBody>
      </p:sp>
      <p:sp>
        <p:nvSpPr>
          <p:cNvPr id="5" name="Content Placeholder 2">
            <a:extLst>
              <a:ext uri="{FF2B5EF4-FFF2-40B4-BE49-F238E27FC236}">
                <a16:creationId xmlns:a16="http://schemas.microsoft.com/office/drawing/2014/main" id="{82889A09-1FA9-D1AB-B3D6-415C9A63351C}"/>
              </a:ext>
            </a:extLst>
          </p:cNvPr>
          <p:cNvSpPr>
            <a:spLocks noGrp="1"/>
          </p:cNvSpPr>
          <p:nvPr>
            <p:ph idx="1"/>
          </p:nvPr>
        </p:nvSpPr>
        <p:spPr>
          <a:xfrm>
            <a:off x="2773363" y="1490663"/>
            <a:ext cx="7796212" cy="3636962"/>
          </a:xfrm>
        </p:spPr>
        <p:txBody>
          <a:bodyPr rtlCol="0">
            <a:normAutofit fontScale="77500" lnSpcReduction="20000"/>
          </a:bodyPr>
          <a:lstStyle/>
          <a:p>
            <a:pPr eaLnBrk="1" fontAlgn="auto" hangingPunct="1">
              <a:buClr>
                <a:schemeClr val="accent6"/>
              </a:buClr>
              <a:defRPr/>
            </a:pPr>
            <a:r>
              <a:rPr lang="en-US" dirty="0"/>
              <a:t>28 Aug 1890</a:t>
            </a:r>
          </a:p>
          <a:p>
            <a:pPr eaLnBrk="1" fontAlgn="auto" hangingPunct="1">
              <a:buClr>
                <a:schemeClr val="accent6"/>
              </a:buClr>
              <a:defRPr/>
            </a:pPr>
            <a:r>
              <a:rPr lang="en-US" dirty="0" err="1"/>
              <a:t>Te</a:t>
            </a:r>
            <a:r>
              <a:rPr lang="en-US" dirty="0"/>
              <a:t> Tumu </a:t>
            </a:r>
            <a:r>
              <a:rPr lang="en-US" dirty="0" err="1"/>
              <a:t>Kaituna</a:t>
            </a:r>
            <a:r>
              <a:rPr lang="en-US" dirty="0"/>
              <a:t> was partitioned into 13 blocks, of which Blocks 3 &amp; 4 were awarded to </a:t>
            </a:r>
            <a:r>
              <a:rPr lang="en-US" dirty="0" err="1"/>
              <a:t>Ngāti</a:t>
            </a:r>
            <a:r>
              <a:rPr lang="en-US" dirty="0"/>
              <a:t> </a:t>
            </a:r>
            <a:r>
              <a:rPr lang="en-US" dirty="0" err="1"/>
              <a:t>Rangiwewehi</a:t>
            </a:r>
            <a:r>
              <a:rPr lang="en-US" dirty="0"/>
              <a:t>, 1 &amp; 6 to </a:t>
            </a:r>
            <a:r>
              <a:rPr lang="en-US" dirty="0" err="1"/>
              <a:t>Ngāti</a:t>
            </a:r>
            <a:r>
              <a:rPr lang="en-US" dirty="0"/>
              <a:t> </a:t>
            </a:r>
            <a:r>
              <a:rPr lang="en-US" dirty="0" err="1"/>
              <a:t>Uenukukōpako</a:t>
            </a:r>
            <a:r>
              <a:rPr lang="en-US" dirty="0"/>
              <a:t> and 2 &amp; 5 to </a:t>
            </a:r>
            <a:r>
              <a:rPr lang="en-US" dirty="0" err="1"/>
              <a:t>Ngāti</a:t>
            </a:r>
            <a:r>
              <a:rPr lang="en-US" dirty="0"/>
              <a:t> </a:t>
            </a:r>
            <a:r>
              <a:rPr lang="en-US" dirty="0" err="1"/>
              <a:t>Rangiteaorere</a:t>
            </a:r>
            <a:r>
              <a:rPr lang="en-US" dirty="0"/>
              <a:t>.</a:t>
            </a:r>
          </a:p>
          <a:p>
            <a:pPr eaLnBrk="1" fontAlgn="auto" hangingPunct="1">
              <a:buClr>
                <a:schemeClr val="accent6"/>
              </a:buClr>
              <a:defRPr/>
            </a:pPr>
            <a:r>
              <a:rPr lang="en-US" dirty="0"/>
              <a:t>The witnesses for the three </a:t>
            </a:r>
            <a:r>
              <a:rPr lang="en-US" i="1" dirty="0"/>
              <a:t>iwi </a:t>
            </a:r>
            <a:r>
              <a:rPr lang="en-US" dirty="0"/>
              <a:t>were respectively </a:t>
            </a:r>
            <a:r>
              <a:rPr lang="en-US" dirty="0" err="1"/>
              <a:t>Hōri</a:t>
            </a:r>
            <a:r>
              <a:rPr lang="en-US" dirty="0"/>
              <a:t> </a:t>
            </a:r>
            <a:r>
              <a:rPr lang="en-US" dirty="0" err="1"/>
              <a:t>Te</a:t>
            </a:r>
            <a:r>
              <a:rPr lang="en-US" dirty="0"/>
              <a:t> </a:t>
            </a:r>
            <a:r>
              <a:rPr lang="en-US" dirty="0" err="1"/>
              <a:t>Rahoatua</a:t>
            </a:r>
            <a:r>
              <a:rPr lang="en-US" dirty="0"/>
              <a:t>, </a:t>
            </a:r>
            <a:r>
              <a:rPr lang="en-US" dirty="0" err="1"/>
              <a:t>Tāmati</a:t>
            </a:r>
            <a:r>
              <a:rPr lang="en-US" dirty="0"/>
              <a:t> </a:t>
            </a:r>
            <a:r>
              <a:rPr lang="en-US" dirty="0" err="1"/>
              <a:t>Hapimana</a:t>
            </a:r>
            <a:r>
              <a:rPr lang="en-US" dirty="0"/>
              <a:t> and </a:t>
            </a:r>
            <a:r>
              <a:rPr lang="en-US" dirty="0" err="1"/>
              <a:t>Hēmi</a:t>
            </a:r>
            <a:r>
              <a:rPr lang="en-US" dirty="0"/>
              <a:t> </a:t>
            </a:r>
            <a:r>
              <a:rPr lang="en-US" dirty="0" err="1"/>
              <a:t>Kōkiri</a:t>
            </a:r>
            <a:r>
              <a:rPr lang="en-US" dirty="0"/>
              <a:t>.</a:t>
            </a:r>
          </a:p>
          <a:p>
            <a:pPr eaLnBrk="1" fontAlgn="auto" hangingPunct="1">
              <a:buClr>
                <a:schemeClr val="accent6"/>
              </a:buClr>
              <a:defRPr/>
            </a:pPr>
            <a:r>
              <a:rPr lang="en-US" dirty="0"/>
              <a:t>Eventually Blocks 4, 5 &amp; 6, were sold to the Crown. That was 1330 out of a total of 1920 acres, or nearly 70% of the land.</a:t>
            </a:r>
          </a:p>
          <a:p>
            <a:pPr eaLnBrk="1" fontAlgn="auto" hangingPunct="1">
              <a:buClr>
                <a:schemeClr val="accent6"/>
              </a:buClr>
              <a:defRPr/>
            </a:pPr>
            <a:r>
              <a:rPr lang="en-US" dirty="0"/>
              <a:t>Blocks 1, 2 &amp; 3 were further partitioned, but eventually amalgamated in 19__ as </a:t>
            </a:r>
            <a:r>
              <a:rPr lang="en-US" dirty="0" err="1"/>
              <a:t>Te</a:t>
            </a:r>
            <a:r>
              <a:rPr lang="en-US" dirty="0"/>
              <a:t> Tumu </a:t>
            </a:r>
            <a:r>
              <a:rPr lang="en-US" dirty="0" err="1"/>
              <a:t>Kaituna</a:t>
            </a:r>
            <a:r>
              <a:rPr lang="en-US" dirty="0"/>
              <a:t> 14, except for a small partition of Block 1 that had already been sold.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52473505-4CED-9E8B-AAB4-3DC646B0F030}"/>
              </a:ext>
            </a:extLst>
          </p:cNvPr>
          <p:cNvSpPr>
            <a:spLocks noGrp="1" noChangeArrowheads="1"/>
          </p:cNvSpPr>
          <p:nvPr>
            <p:ph type="title"/>
          </p:nvPr>
        </p:nvSpPr>
        <p:spPr>
          <a:xfrm>
            <a:off x="2611438" y="427038"/>
            <a:ext cx="7958137" cy="517525"/>
          </a:xfrm>
        </p:spPr>
        <p:txBody>
          <a:bodyPr/>
          <a:lstStyle/>
          <a:p>
            <a:pPr eaLnBrk="1" hangingPunct="1"/>
            <a:r>
              <a:rPr lang="en-US" altLang="en-US" sz="2800"/>
              <a:t>TE ROHE 2022</a:t>
            </a:r>
          </a:p>
        </p:txBody>
      </p:sp>
      <p:pic>
        <p:nvPicPr>
          <p:cNvPr id="30722" name="Picture 5">
            <a:extLst>
              <a:ext uri="{FF2B5EF4-FFF2-40B4-BE49-F238E27FC236}">
                <a16:creationId xmlns:a16="http://schemas.microsoft.com/office/drawing/2014/main" id="{A4EF50C4-C567-6BE2-B3D0-B954DAC25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944563"/>
            <a:ext cx="73961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6F08CE21-074D-DF20-60DA-2D7B0179E5CE}"/>
              </a:ext>
            </a:extLst>
          </p:cNvPr>
          <p:cNvSpPr>
            <a:spLocks noGrp="1" noChangeArrowheads="1"/>
          </p:cNvSpPr>
          <p:nvPr>
            <p:ph type="title"/>
          </p:nvPr>
        </p:nvSpPr>
        <p:spPr>
          <a:xfrm>
            <a:off x="838200" y="369888"/>
            <a:ext cx="10515600" cy="1268412"/>
          </a:xfrm>
        </p:spPr>
        <p:txBody>
          <a:bodyPr/>
          <a:lstStyle/>
          <a:p>
            <a:pPr algn="ctr" eaLnBrk="1" hangingPunct="1"/>
            <a:r>
              <a:rPr lang="en-US" altLang="en-US">
                <a:solidFill>
                  <a:srgbClr val="6D2929"/>
                </a:solidFill>
              </a:rPr>
              <a:t>Summary Of Previous Presentations</a:t>
            </a:r>
          </a:p>
        </p:txBody>
      </p:sp>
      <p:pic>
        <p:nvPicPr>
          <p:cNvPr id="31746" name="Picture 4" descr="Decorative Panel - Te Tukutuku">
            <a:extLst>
              <a:ext uri="{FF2B5EF4-FFF2-40B4-BE49-F238E27FC236}">
                <a16:creationId xmlns:a16="http://schemas.microsoft.com/office/drawing/2014/main" id="{1E3071E3-8AC7-96D3-50E1-D44AB978E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Decorative Panel - Te Tukutuku">
            <a:extLst>
              <a:ext uri="{FF2B5EF4-FFF2-40B4-BE49-F238E27FC236}">
                <a16:creationId xmlns:a16="http://schemas.microsoft.com/office/drawing/2014/main" id="{FAD5B14B-A1C9-554A-0CFC-F72A26405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ontent Placeholder 2">
            <a:extLst>
              <a:ext uri="{FF2B5EF4-FFF2-40B4-BE49-F238E27FC236}">
                <a16:creationId xmlns:a16="http://schemas.microsoft.com/office/drawing/2014/main" id="{80ED6122-91EB-FCAC-9866-A39E538109DA}"/>
              </a:ext>
            </a:extLst>
          </p:cNvPr>
          <p:cNvSpPr txBox="1">
            <a:spLocks noChangeArrowheads="1"/>
          </p:cNvSpPr>
          <p:nvPr/>
        </p:nvSpPr>
        <p:spPr bwMode="auto">
          <a:xfrm>
            <a:off x="838200" y="1517650"/>
            <a:ext cx="105156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75"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Calibri Light" panose="020F0302020204030204" pitchFamily="34" charset="0"/>
              <a:buAutoNum type="arabicPeriod"/>
            </a:pPr>
            <a:r>
              <a:rPr lang="en-US" altLang="en-US" sz="2400"/>
              <a:t>Guiding Principles</a:t>
            </a:r>
          </a:p>
          <a:p>
            <a:pPr eaLnBrk="1" hangingPunct="1">
              <a:lnSpc>
                <a:spcPct val="110000"/>
              </a:lnSpc>
              <a:buFont typeface="Calibri Light" panose="020F0302020204030204" pitchFamily="34" charset="0"/>
              <a:buAutoNum type="arabicPeriod"/>
            </a:pPr>
            <a:r>
              <a:rPr lang="en-US" altLang="en-US" sz="2400"/>
              <a:t>Trustee Elections and Rotation – amended proposals</a:t>
            </a:r>
          </a:p>
          <a:p>
            <a:pPr eaLnBrk="1" hangingPunct="1">
              <a:lnSpc>
                <a:spcPct val="110000"/>
              </a:lnSpc>
              <a:buFont typeface="Calibri Light" panose="020F0302020204030204" pitchFamily="34" charset="0"/>
              <a:buAutoNum type="arabicPeriod"/>
            </a:pPr>
            <a:r>
              <a:rPr lang="en-US" altLang="en-US" sz="2400"/>
              <a:t>Housing Proposals </a:t>
            </a:r>
          </a:p>
          <a:p>
            <a:pPr eaLnBrk="1" hangingPunct="1">
              <a:lnSpc>
                <a:spcPct val="110000"/>
              </a:lnSpc>
              <a:buFont typeface="Calibri Light" panose="020F0302020204030204" pitchFamily="34" charset="0"/>
              <a:buAutoNum type="arabicPeriod"/>
            </a:pPr>
            <a:r>
              <a:rPr lang="en-US" altLang="en-US" sz="2400"/>
              <a:t>Te Tumu Development Update</a:t>
            </a:r>
          </a:p>
          <a:p>
            <a:pPr eaLnBrk="1" hangingPunct="1">
              <a:lnSpc>
                <a:spcPct val="110000"/>
              </a:lnSpc>
              <a:buFont typeface="Calibri Light" panose="020F0302020204030204" pitchFamily="34" charset="0"/>
              <a:buAutoNum type="arabicPeriod"/>
            </a:pPr>
            <a:r>
              <a:rPr lang="en-US" altLang="en-US" sz="2400"/>
              <a:t>Land Interests Exchange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002804F-69A5-AE77-63EC-202AECFAA494}"/>
              </a:ext>
            </a:extLst>
          </p:cNvPr>
          <p:cNvSpPr>
            <a:spLocks noGrp="1" noChangeArrowheads="1"/>
          </p:cNvSpPr>
          <p:nvPr>
            <p:ph type="title"/>
          </p:nvPr>
        </p:nvSpPr>
        <p:spPr>
          <a:xfrm>
            <a:off x="838200" y="369888"/>
            <a:ext cx="10515600" cy="1268412"/>
          </a:xfrm>
        </p:spPr>
        <p:txBody>
          <a:bodyPr/>
          <a:lstStyle/>
          <a:p>
            <a:pPr algn="ctr" eaLnBrk="1" hangingPunct="1"/>
            <a:r>
              <a:rPr lang="en-US" altLang="en-US">
                <a:solidFill>
                  <a:srgbClr val="6D2929"/>
                </a:solidFill>
              </a:rPr>
              <a:t>Trustee Guiding Principles for TK14</a:t>
            </a:r>
          </a:p>
        </p:txBody>
      </p:sp>
      <p:pic>
        <p:nvPicPr>
          <p:cNvPr id="33794" name="Picture 4" descr="Decorative Panel - Te Tukutuku">
            <a:extLst>
              <a:ext uri="{FF2B5EF4-FFF2-40B4-BE49-F238E27FC236}">
                <a16:creationId xmlns:a16="http://schemas.microsoft.com/office/drawing/2014/main" id="{483037B2-4DD4-FAA4-0AF9-3A5F95CDC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Decorative Panel - Te Tukutuku">
            <a:extLst>
              <a:ext uri="{FF2B5EF4-FFF2-40B4-BE49-F238E27FC236}">
                <a16:creationId xmlns:a16="http://schemas.microsoft.com/office/drawing/2014/main" id="{895C53B6-B4B1-8C0C-5C79-76575B2C6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57B5FA8-FE86-FB1A-B928-337C655D0A38}"/>
              </a:ext>
            </a:extLst>
          </p:cNvPr>
          <p:cNvSpPr txBox="1">
            <a:spLocks/>
          </p:cNvSpPr>
          <p:nvPr/>
        </p:nvSpPr>
        <p:spPr>
          <a:xfrm>
            <a:off x="838200" y="1314450"/>
            <a:ext cx="10515600" cy="407035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200" dirty="0">
                <a:solidFill>
                  <a:schemeClr val="tx1"/>
                </a:solidFill>
              </a:rPr>
              <a:t>Trustee Guiding Principles to inform the proposed development opportunities for our Whenua, all for the benefit of Tumu </a:t>
            </a:r>
            <a:r>
              <a:rPr lang="en-US" sz="2200" dirty="0" err="1">
                <a:solidFill>
                  <a:schemeClr val="tx1"/>
                </a:solidFill>
              </a:rPr>
              <a:t>Kaituna</a:t>
            </a:r>
            <a:r>
              <a:rPr lang="en-US" sz="2200" dirty="0">
                <a:solidFill>
                  <a:schemeClr val="tx1"/>
                </a:solidFill>
              </a:rPr>
              <a:t> 14 Owners:</a:t>
            </a:r>
          </a:p>
          <a:p>
            <a:pPr marL="342900" indent="-342900" fontAlgn="auto">
              <a:spcAft>
                <a:spcPts val="0"/>
              </a:spcAft>
              <a:buFont typeface="+mj-lt"/>
              <a:buAutoNum type="arabicPeriod"/>
              <a:defRPr/>
            </a:pPr>
            <a:r>
              <a:rPr lang="en-US" sz="2200" dirty="0">
                <a:solidFill>
                  <a:schemeClr val="tx1"/>
                </a:solidFill>
              </a:rPr>
              <a:t>Developing the land without selling it.</a:t>
            </a:r>
          </a:p>
          <a:p>
            <a:pPr marL="342900" indent="-342900" fontAlgn="auto">
              <a:spcAft>
                <a:spcPts val="0"/>
              </a:spcAft>
              <a:buFont typeface="+mj-lt"/>
              <a:buAutoNum type="arabicPeriod"/>
              <a:defRPr/>
            </a:pPr>
            <a:r>
              <a:rPr lang="en-US" sz="2200" dirty="0">
                <a:solidFill>
                  <a:schemeClr val="tx1"/>
                </a:solidFill>
              </a:rPr>
              <a:t>Ensuring our history and cultural connection is represented and respected.</a:t>
            </a:r>
          </a:p>
          <a:p>
            <a:pPr marL="342900" indent="-342900" fontAlgn="auto">
              <a:spcAft>
                <a:spcPts val="0"/>
              </a:spcAft>
              <a:buFont typeface="+mj-lt"/>
              <a:buAutoNum type="arabicPeriod"/>
              <a:defRPr/>
            </a:pPr>
            <a:r>
              <a:rPr lang="en-US" sz="2200" dirty="0">
                <a:solidFill>
                  <a:schemeClr val="tx1"/>
                </a:solidFill>
              </a:rPr>
              <a:t>Houses for our people.</a:t>
            </a:r>
          </a:p>
          <a:p>
            <a:pPr marL="342900" indent="-342900" fontAlgn="auto">
              <a:spcAft>
                <a:spcPts val="0"/>
              </a:spcAft>
              <a:buFont typeface="+mj-lt"/>
              <a:buAutoNum type="arabicPeriod"/>
              <a:defRPr/>
            </a:pPr>
            <a:r>
              <a:rPr lang="en-US" sz="2200" dirty="0">
                <a:solidFill>
                  <a:schemeClr val="tx1"/>
                </a:solidFill>
              </a:rPr>
              <a:t>Community spaces and places for beneficial owners.</a:t>
            </a:r>
          </a:p>
          <a:p>
            <a:pPr marL="342900" indent="-342900" fontAlgn="auto">
              <a:spcAft>
                <a:spcPts val="0"/>
              </a:spcAft>
              <a:buFont typeface="+mj-lt"/>
              <a:buAutoNum type="arabicPeriod"/>
              <a:defRPr/>
            </a:pPr>
            <a:r>
              <a:rPr lang="en-US" sz="2200" dirty="0">
                <a:solidFill>
                  <a:schemeClr val="tx1"/>
                </a:solidFill>
              </a:rPr>
              <a:t>Commercial opportunities for beneficial owners.</a:t>
            </a:r>
          </a:p>
          <a:p>
            <a:pPr marL="342900" indent="-342900" fontAlgn="auto">
              <a:spcAft>
                <a:spcPts val="0"/>
              </a:spcAft>
              <a:buFont typeface="+mj-lt"/>
              <a:buAutoNum type="arabicPeriod"/>
              <a:defRPr/>
            </a:pPr>
            <a:r>
              <a:rPr lang="en-US" sz="2200" dirty="0">
                <a:solidFill>
                  <a:schemeClr val="tx1"/>
                </a:solidFill>
              </a:rPr>
              <a:t>Employment, education and training opportunities for beneficial owners.</a:t>
            </a:r>
          </a:p>
          <a:p>
            <a:pPr marL="342900" indent="-342900" fontAlgn="auto">
              <a:spcAft>
                <a:spcPts val="0"/>
              </a:spcAft>
              <a:buFont typeface="+mj-lt"/>
              <a:buAutoNum type="arabicPeriod"/>
              <a:defRPr/>
            </a:pPr>
            <a:r>
              <a:rPr lang="en-US" sz="2200" dirty="0">
                <a:solidFill>
                  <a:schemeClr val="tx1"/>
                </a:solidFill>
              </a:rPr>
              <a:t>Creation of sustainable income for beneficial owners.</a:t>
            </a:r>
          </a:p>
          <a:p>
            <a:pPr marL="0" indent="0" fontAlgn="auto">
              <a:spcAft>
                <a:spcPts val="0"/>
              </a:spcAft>
              <a:buFont typeface="Arial" panose="020B0604020202020204" pitchFamily="34" charset="0"/>
              <a:buNone/>
              <a:defRPr/>
            </a:pPr>
            <a:r>
              <a:rPr lang="en-US" sz="2200" dirty="0">
                <a:solidFill>
                  <a:schemeClr val="tx1"/>
                </a:solidFill>
              </a:rPr>
              <a:t>Each principle has been detailed in previous hui, and we invite owner feedback and engagement through this hui process.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75DBC188-F5FF-6E73-B30D-346978A30360}"/>
              </a:ext>
            </a:extLst>
          </p:cNvPr>
          <p:cNvSpPr>
            <a:spLocks noGrp="1" noChangeArrowheads="1"/>
          </p:cNvSpPr>
          <p:nvPr>
            <p:ph type="title"/>
          </p:nvPr>
        </p:nvSpPr>
        <p:spPr>
          <a:xfrm>
            <a:off x="838200" y="396875"/>
            <a:ext cx="10515600" cy="852488"/>
          </a:xfrm>
        </p:spPr>
        <p:txBody>
          <a:bodyPr/>
          <a:lstStyle/>
          <a:p>
            <a:pPr algn="ctr" eaLnBrk="1" hangingPunct="1"/>
            <a:r>
              <a:rPr lang="en-US" altLang="en-US">
                <a:solidFill>
                  <a:srgbClr val="6D2929"/>
                </a:solidFill>
              </a:rPr>
              <a:t>Engagement Hui Process &amp; Purpose</a:t>
            </a:r>
          </a:p>
        </p:txBody>
      </p:sp>
      <p:sp>
        <p:nvSpPr>
          <p:cNvPr id="3" name="Content Placeholder 2">
            <a:extLst>
              <a:ext uri="{FF2B5EF4-FFF2-40B4-BE49-F238E27FC236}">
                <a16:creationId xmlns:a16="http://schemas.microsoft.com/office/drawing/2014/main" id="{BA2D1F91-6EC9-9FEF-8E9A-20CA872F511C}"/>
              </a:ext>
            </a:extLst>
          </p:cNvPr>
          <p:cNvSpPr>
            <a:spLocks noGrp="1"/>
          </p:cNvSpPr>
          <p:nvPr>
            <p:ph idx="1"/>
          </p:nvPr>
        </p:nvSpPr>
        <p:spPr>
          <a:xfrm>
            <a:off x="733425" y="1249363"/>
            <a:ext cx="10723563" cy="5211762"/>
          </a:xfrm>
        </p:spPr>
        <p:txBody>
          <a:bodyPr rtlCol="0">
            <a:noAutofit/>
          </a:bodyPr>
          <a:lstStyle/>
          <a:p>
            <a:pPr marL="611188" indent="-342900" eaLnBrk="1" fontAlgn="auto" hangingPunct="1">
              <a:spcBef>
                <a:spcPts val="0"/>
              </a:spcBef>
              <a:spcAft>
                <a:spcPts val="0"/>
              </a:spcAft>
              <a:defRPr/>
            </a:pPr>
            <a:r>
              <a:rPr lang="en-US" sz="2400" dirty="0"/>
              <a:t>Hui #1 – 13 Feb 2022 (Presentation of Trust information and options). </a:t>
            </a:r>
          </a:p>
          <a:p>
            <a:pPr marL="611188" indent="-342900" eaLnBrk="1" fontAlgn="auto" hangingPunct="1">
              <a:spcBef>
                <a:spcPts val="0"/>
              </a:spcBef>
              <a:spcAft>
                <a:spcPts val="0"/>
              </a:spcAft>
              <a:defRPr/>
            </a:pPr>
            <a:r>
              <a:rPr lang="en-US" sz="2400" dirty="0"/>
              <a:t>Hui #2 – 26 Feb 2022 (Presentation of Trust info and options; Q&amp;A responses)</a:t>
            </a:r>
          </a:p>
          <a:p>
            <a:pPr marL="611188" indent="-342900" eaLnBrk="1" fontAlgn="auto" hangingPunct="1">
              <a:spcBef>
                <a:spcPts val="0"/>
              </a:spcBef>
              <a:spcAft>
                <a:spcPts val="0"/>
              </a:spcAft>
              <a:defRPr/>
            </a:pPr>
            <a:r>
              <a:rPr lang="en-US" sz="2400" dirty="0"/>
              <a:t>Hui #3 – 2 April 2022 (Further detail on Housing, Elections, Land Exchange Options).</a:t>
            </a:r>
          </a:p>
          <a:p>
            <a:pPr marL="611188" indent="-342900" eaLnBrk="1" fontAlgn="auto" hangingPunct="1">
              <a:spcBef>
                <a:spcPts val="0"/>
              </a:spcBef>
              <a:spcAft>
                <a:spcPts val="0"/>
              </a:spcAft>
              <a:defRPr/>
            </a:pPr>
            <a:r>
              <a:rPr lang="en-US" sz="2400" dirty="0"/>
              <a:t>Workshop 1 – 26 April 2022 (Owner wananga, feedback)</a:t>
            </a:r>
          </a:p>
          <a:p>
            <a:pPr marL="611188" indent="-342900" eaLnBrk="1" fontAlgn="auto" hangingPunct="1">
              <a:spcBef>
                <a:spcPts val="0"/>
              </a:spcBef>
              <a:spcAft>
                <a:spcPts val="0"/>
              </a:spcAft>
              <a:defRPr/>
            </a:pPr>
            <a:r>
              <a:rPr lang="en-US" sz="2400" dirty="0"/>
              <a:t>Workshop 2 – 30 April 2022 (Owner wananga, feedback)</a:t>
            </a:r>
          </a:p>
          <a:p>
            <a:pPr marL="611188" indent="-342900" eaLnBrk="1" fontAlgn="auto" hangingPunct="1">
              <a:spcBef>
                <a:spcPts val="0"/>
              </a:spcBef>
              <a:spcAft>
                <a:spcPts val="0"/>
              </a:spcAft>
              <a:defRPr/>
            </a:pPr>
            <a:endParaRPr lang="en-US" sz="2400" dirty="0"/>
          </a:p>
          <a:p>
            <a:pPr marL="611188" indent="-342900" eaLnBrk="1" fontAlgn="auto" hangingPunct="1">
              <a:spcBef>
                <a:spcPts val="0"/>
              </a:spcBef>
              <a:spcAft>
                <a:spcPts val="0"/>
              </a:spcAft>
              <a:defRPr/>
            </a:pPr>
            <a:r>
              <a:rPr lang="en-US" sz="2400" dirty="0"/>
              <a:t>Hui #4 – 22 May 2022 (This hui).</a:t>
            </a:r>
          </a:p>
          <a:p>
            <a:pPr marL="268288" indent="0" eaLnBrk="1" fontAlgn="auto" hangingPunct="1">
              <a:spcBef>
                <a:spcPts val="0"/>
              </a:spcBef>
              <a:spcAft>
                <a:spcPts val="0"/>
              </a:spcAft>
              <a:buFont typeface="Arial" panose="020B0604020202020204" pitchFamily="34" charset="0"/>
              <a:buNone/>
              <a:defRPr/>
            </a:pPr>
            <a:endParaRPr lang="en-US" sz="2400" dirty="0"/>
          </a:p>
          <a:p>
            <a:pPr marL="611188" indent="-342900" eaLnBrk="1" fontAlgn="auto" hangingPunct="1">
              <a:spcBef>
                <a:spcPts val="0"/>
              </a:spcBef>
              <a:spcAft>
                <a:spcPts val="0"/>
              </a:spcAft>
              <a:defRPr/>
            </a:pPr>
            <a:r>
              <a:rPr lang="en-US" sz="2400" dirty="0"/>
              <a:t>Hui #5 in June 2022, resolutions will be developed and tabled for feedback, leading to a Postal Vote on formal resolutions.</a:t>
            </a:r>
          </a:p>
          <a:p>
            <a:pPr marL="611188" indent="-342900" eaLnBrk="1" fontAlgn="auto" hangingPunct="1">
              <a:spcBef>
                <a:spcPts val="0"/>
              </a:spcBef>
              <a:spcAft>
                <a:spcPts val="0"/>
              </a:spcAft>
              <a:defRPr/>
            </a:pPr>
            <a:endParaRPr lang="en-US" sz="2400" dirty="0"/>
          </a:p>
          <a:p>
            <a:pPr marL="611188" indent="-342900" eaLnBrk="1" fontAlgn="auto" hangingPunct="1">
              <a:spcBef>
                <a:spcPts val="0"/>
              </a:spcBef>
              <a:spcAft>
                <a:spcPts val="0"/>
              </a:spcAft>
              <a:defRPr/>
            </a:pPr>
            <a:r>
              <a:rPr lang="en-US" sz="2400" dirty="0"/>
              <a:t>TK14 website is being regularly updated with information and feedback.  </a:t>
            </a:r>
          </a:p>
        </p:txBody>
      </p:sp>
      <p:pic>
        <p:nvPicPr>
          <p:cNvPr id="35843" name="Picture 4" descr="Decorative Panel - Te Tukutuku">
            <a:extLst>
              <a:ext uri="{FF2B5EF4-FFF2-40B4-BE49-F238E27FC236}">
                <a16:creationId xmlns:a16="http://schemas.microsoft.com/office/drawing/2014/main" id="{6A34B11D-D3CC-A2EA-B923-55744330F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Decorative Panel - Te Tukutuku">
            <a:extLst>
              <a:ext uri="{FF2B5EF4-FFF2-40B4-BE49-F238E27FC236}">
                <a16:creationId xmlns:a16="http://schemas.microsoft.com/office/drawing/2014/main" id="{D6B4171D-0B6D-544B-C933-632D3CD9A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7F9C7EA1-E111-BE14-9A7A-70B99A05355B}"/>
              </a:ext>
            </a:extLst>
          </p:cNvPr>
          <p:cNvSpPr>
            <a:spLocks noGrp="1" noChangeArrowheads="1"/>
          </p:cNvSpPr>
          <p:nvPr>
            <p:ph type="title"/>
          </p:nvPr>
        </p:nvSpPr>
        <p:spPr>
          <a:xfrm>
            <a:off x="838200" y="128588"/>
            <a:ext cx="10515600" cy="646112"/>
          </a:xfrm>
        </p:spPr>
        <p:txBody>
          <a:bodyPr/>
          <a:lstStyle/>
          <a:p>
            <a:pPr algn="ctr" eaLnBrk="1" hangingPunct="1"/>
            <a:r>
              <a:rPr lang="en-US" altLang="en-US">
                <a:solidFill>
                  <a:srgbClr val="6D2929"/>
                </a:solidFill>
              </a:rPr>
              <a:t>Owner Feedback </a:t>
            </a:r>
          </a:p>
        </p:txBody>
      </p:sp>
      <p:pic>
        <p:nvPicPr>
          <p:cNvPr id="36866" name="Picture 4" descr="Decorative Panel - Te Tukutuku">
            <a:extLst>
              <a:ext uri="{FF2B5EF4-FFF2-40B4-BE49-F238E27FC236}">
                <a16:creationId xmlns:a16="http://schemas.microsoft.com/office/drawing/2014/main" id="{3BBBD9D9-EB49-A957-938B-9796C450D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Decorative Panel - Te Tukutuku">
            <a:extLst>
              <a:ext uri="{FF2B5EF4-FFF2-40B4-BE49-F238E27FC236}">
                <a16:creationId xmlns:a16="http://schemas.microsoft.com/office/drawing/2014/main" id="{91482B2B-2139-59B1-ACDA-1F4A24951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62FF7BCE-6AC2-F64C-5DEE-22AA123C251C}"/>
              </a:ext>
            </a:extLst>
          </p:cNvPr>
          <p:cNvSpPr txBox="1">
            <a:spLocks/>
          </p:cNvSpPr>
          <p:nvPr/>
        </p:nvSpPr>
        <p:spPr>
          <a:xfrm>
            <a:off x="838200" y="774700"/>
            <a:ext cx="10515600" cy="519906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200" dirty="0">
                <a:solidFill>
                  <a:schemeClr val="tx1"/>
                </a:solidFill>
              </a:rPr>
              <a:t>Refer to previous presentations which have captured the owner feedback being received.  </a:t>
            </a:r>
          </a:p>
          <a:p>
            <a:pPr fontAlgn="auto">
              <a:spcAft>
                <a:spcPts val="0"/>
              </a:spcAft>
              <a:defRPr/>
            </a:pPr>
            <a:r>
              <a:rPr lang="en-US" sz="2200" dirty="0">
                <a:solidFill>
                  <a:schemeClr val="tx1"/>
                </a:solidFill>
              </a:rPr>
              <a:t>A call to improve Trust communication and transparency with owners</a:t>
            </a:r>
          </a:p>
          <a:p>
            <a:pPr lvl="1" fontAlgn="auto">
              <a:spcAft>
                <a:spcPts val="0"/>
              </a:spcAft>
              <a:defRPr/>
            </a:pPr>
            <a:r>
              <a:rPr lang="en-US" sz="2000" dirty="0">
                <a:solidFill>
                  <a:schemeClr val="accent5">
                    <a:lumMod val="75000"/>
                  </a:schemeClr>
                </a:solidFill>
              </a:rPr>
              <a:t>Trust has tried considerable efforts this year to communicate and owners have reacted positively to that.  </a:t>
            </a:r>
          </a:p>
          <a:p>
            <a:pPr fontAlgn="auto">
              <a:spcAft>
                <a:spcPts val="0"/>
              </a:spcAft>
              <a:defRPr/>
            </a:pPr>
            <a:r>
              <a:rPr lang="en-US" sz="2200" dirty="0">
                <a:solidFill>
                  <a:schemeClr val="tx1"/>
                </a:solidFill>
              </a:rPr>
              <a:t>More regular Elections of Trustees (with some seeking a full election immediately)</a:t>
            </a:r>
          </a:p>
          <a:p>
            <a:pPr lvl="1" fontAlgn="auto">
              <a:spcAft>
                <a:spcPts val="0"/>
              </a:spcAft>
              <a:defRPr/>
            </a:pPr>
            <a:r>
              <a:rPr lang="en-US" sz="2000" dirty="0">
                <a:solidFill>
                  <a:schemeClr val="accent5">
                    <a:lumMod val="75000"/>
                  </a:schemeClr>
                </a:solidFill>
              </a:rPr>
              <a:t>Trustees have proposed elections this year (2022) and rotation elections (2023)</a:t>
            </a:r>
          </a:p>
          <a:p>
            <a:pPr fontAlgn="auto">
              <a:spcAft>
                <a:spcPts val="0"/>
              </a:spcAft>
              <a:defRPr/>
            </a:pPr>
            <a:r>
              <a:rPr lang="en-US" sz="2200" dirty="0">
                <a:solidFill>
                  <a:schemeClr val="tx1"/>
                </a:solidFill>
              </a:rPr>
              <a:t>Concern that development of the whenua is for the benefit of others, not TK14 owners</a:t>
            </a:r>
          </a:p>
          <a:p>
            <a:pPr lvl="1" fontAlgn="auto">
              <a:spcAft>
                <a:spcPts val="0"/>
              </a:spcAft>
              <a:defRPr/>
            </a:pPr>
            <a:r>
              <a:rPr lang="en-US" sz="2000" dirty="0">
                <a:solidFill>
                  <a:schemeClr val="accent5">
                    <a:lumMod val="75000"/>
                  </a:schemeClr>
                </a:solidFill>
              </a:rPr>
              <a:t>No, the focus is on TK14 owners.  Access and Use rights for others is to unlock the Tumu potential and provide income, housing and development opportunities for owners</a:t>
            </a:r>
          </a:p>
          <a:p>
            <a:pPr fontAlgn="auto">
              <a:spcAft>
                <a:spcPts val="0"/>
              </a:spcAft>
              <a:defRPr/>
            </a:pPr>
            <a:r>
              <a:rPr lang="en-US" sz="2200" dirty="0">
                <a:solidFill>
                  <a:schemeClr val="tx1"/>
                </a:solidFill>
              </a:rPr>
              <a:t>A desire to see urban development have a visible cultural identity. </a:t>
            </a:r>
            <a:r>
              <a:rPr lang="en-US" sz="2200" dirty="0" err="1">
                <a:solidFill>
                  <a:schemeClr val="tx1"/>
                </a:solidFill>
              </a:rPr>
              <a:t>Eg</a:t>
            </a:r>
            <a:r>
              <a:rPr lang="en-US" sz="2200" dirty="0">
                <a:solidFill>
                  <a:schemeClr val="tx1"/>
                </a:solidFill>
              </a:rPr>
              <a:t>:  health </a:t>
            </a:r>
            <a:r>
              <a:rPr lang="en-US" sz="2200" dirty="0" err="1">
                <a:solidFill>
                  <a:schemeClr val="tx1"/>
                </a:solidFill>
              </a:rPr>
              <a:t>centre</a:t>
            </a:r>
            <a:r>
              <a:rPr lang="en-US" sz="2200" dirty="0">
                <a:solidFill>
                  <a:schemeClr val="tx1"/>
                </a:solidFill>
              </a:rPr>
              <a:t>, a marae, ensuring housing is affordable and accessible to owners. Be unique.  </a:t>
            </a:r>
          </a:p>
          <a:p>
            <a:pPr lvl="1" fontAlgn="auto">
              <a:spcAft>
                <a:spcPts val="0"/>
              </a:spcAft>
              <a:defRPr/>
            </a:pPr>
            <a:r>
              <a:rPr lang="en-US" sz="2000" dirty="0">
                <a:solidFill>
                  <a:schemeClr val="accent5">
                    <a:lumMod val="75000"/>
                  </a:schemeClr>
                </a:solidFill>
              </a:rPr>
              <a:t>This is valuable feedback, and Trustees agree.</a:t>
            </a:r>
          </a:p>
          <a:p>
            <a:pPr fontAlgn="auto">
              <a:spcAft>
                <a:spcPts val="0"/>
              </a:spcAft>
              <a:defRPr/>
            </a:pPr>
            <a:r>
              <a:rPr lang="en-US" sz="2200" dirty="0">
                <a:solidFill>
                  <a:schemeClr val="tx1"/>
                </a:solidFill>
              </a:rPr>
              <a:t>Testing the assumptions as to environmental impacts and climate change.</a:t>
            </a:r>
          </a:p>
          <a:p>
            <a:pPr lvl="1" fontAlgn="auto">
              <a:spcAft>
                <a:spcPts val="0"/>
              </a:spcAft>
              <a:defRPr/>
            </a:pPr>
            <a:r>
              <a:rPr lang="en-US" sz="2000" dirty="0">
                <a:solidFill>
                  <a:schemeClr val="accent5">
                    <a:lumMod val="75000"/>
                  </a:schemeClr>
                </a:solidFill>
              </a:rPr>
              <a:t>Agreed:  Environmental reports have been posted on web and to be discussed today.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Decorative Panel - Te Tukutuku">
            <a:extLst>
              <a:ext uri="{FF2B5EF4-FFF2-40B4-BE49-F238E27FC236}">
                <a16:creationId xmlns:a16="http://schemas.microsoft.com/office/drawing/2014/main" id="{E3FA4960-C06E-11E1-CAC2-4AC4E4D3B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4" descr="Decorative Panel - Te Tukutuku">
            <a:extLst>
              <a:ext uri="{FF2B5EF4-FFF2-40B4-BE49-F238E27FC236}">
                <a16:creationId xmlns:a16="http://schemas.microsoft.com/office/drawing/2014/main" id="{0234CD1B-D74F-EF8B-8856-995265D33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F6C1D0E6-573F-60BD-91BA-CEA298CF6475}"/>
              </a:ext>
            </a:extLst>
          </p:cNvPr>
          <p:cNvSpPr>
            <a:spLocks noGrp="1"/>
          </p:cNvSpPr>
          <p:nvPr>
            <p:ph type="title"/>
          </p:nvPr>
        </p:nvSpPr>
        <p:spPr>
          <a:xfrm>
            <a:off x="733425" y="833438"/>
            <a:ext cx="10723563" cy="293687"/>
          </a:xfrm>
        </p:spPr>
        <p:txBody>
          <a:bodyPr rtlCol="0">
            <a:normAutofit fontScale="90000"/>
          </a:bodyPr>
          <a:lstStyle/>
          <a:p>
            <a:pPr algn="ctr" eaLnBrk="1" fontAlgn="auto" hangingPunct="1">
              <a:spcBef>
                <a:spcPts val="0"/>
              </a:spcBef>
              <a:spcAft>
                <a:spcPts val="0"/>
              </a:spcAft>
              <a:defRPr/>
            </a:pPr>
            <a:r>
              <a:rPr lang="en-US" dirty="0">
                <a:solidFill>
                  <a:srgbClr val="6D2929"/>
                </a:solidFill>
              </a:rPr>
              <a:t>Online Engagement</a:t>
            </a:r>
            <a:br>
              <a:rPr lang="en-AU" dirty="0">
                <a:solidFill>
                  <a:srgbClr val="009900"/>
                </a:solidFill>
              </a:rPr>
            </a:br>
            <a:endParaRPr lang="en-NZ" dirty="0">
              <a:solidFill>
                <a:schemeClr val="tx2">
                  <a:lumMod val="60000"/>
                  <a:lumOff val="40000"/>
                </a:schemeClr>
              </a:solidFill>
            </a:endParaRPr>
          </a:p>
        </p:txBody>
      </p:sp>
      <p:sp>
        <p:nvSpPr>
          <p:cNvPr id="91141" name="Text Box 7">
            <a:extLst>
              <a:ext uri="{FF2B5EF4-FFF2-40B4-BE49-F238E27FC236}">
                <a16:creationId xmlns:a16="http://schemas.microsoft.com/office/drawing/2014/main" id="{39E40544-D1F2-BDAE-9331-926A4A6470C7}"/>
              </a:ext>
            </a:extLst>
          </p:cNvPr>
          <p:cNvSpPr txBox="1">
            <a:spLocks noChangeArrowheads="1"/>
          </p:cNvSpPr>
          <p:nvPr/>
        </p:nvSpPr>
        <p:spPr bwMode="auto">
          <a:xfrm>
            <a:off x="838200" y="1243013"/>
            <a:ext cx="10439400" cy="4802187"/>
          </a:xfrm>
          <a:prstGeom prst="rect">
            <a:avLst/>
          </a:prstGeom>
          <a:noFill/>
          <a:ln>
            <a:noFill/>
          </a:ln>
        </p:spPr>
        <p:txBody>
          <a:bodyPr>
            <a:spAutoFit/>
          </a:bodyPr>
          <a:lstStyle>
            <a:lvl1pPr marL="381000" indent="-381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00000"/>
              </a:lnSpc>
              <a:spcBef>
                <a:spcPct val="0"/>
              </a:spcBef>
              <a:buFont typeface="+mj-lt"/>
              <a:buAutoNum type="arabicPeriod"/>
              <a:defRPr/>
            </a:pPr>
            <a:r>
              <a:rPr lang="en-NZ" altLang="en-US" sz="2400" b="1" dirty="0">
                <a:cs typeface="Calibri" panose="020F0502020204030204" pitchFamily="34" charset="0"/>
              </a:rPr>
              <a:t>Online Survey </a:t>
            </a:r>
            <a:r>
              <a:rPr lang="en-NZ" altLang="en-US" sz="2400" dirty="0">
                <a:cs typeface="Calibri" panose="020F0502020204030204" pitchFamily="34" charset="0"/>
              </a:rPr>
              <a:t>launched March 2022, 64 submissions so far, overwhelming support for trustee Guiding Principles, and majority support for Trustee elections and development proposals.</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Facebook</a:t>
            </a:r>
            <a:r>
              <a:rPr lang="en-NZ" altLang="en-US" sz="2400" dirty="0">
                <a:cs typeface="Calibri" panose="020F0502020204030204" pitchFamily="34" charset="0"/>
              </a:rPr>
              <a:t> launched Feb 2022, now reached 97,665 people, with 11,903 engaged users.  </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Website</a:t>
            </a:r>
            <a:r>
              <a:rPr lang="en-NZ" altLang="en-US" sz="2400" dirty="0">
                <a:cs typeface="Calibri" panose="020F0502020204030204" pitchFamily="34" charset="0"/>
              </a:rPr>
              <a:t> – 17 new posts since Jan 2022, with 5,711 visitor, and 12,559 pages viewed.  </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Mailchimp</a:t>
            </a:r>
            <a:r>
              <a:rPr lang="en-NZ" altLang="en-US" sz="2400" dirty="0">
                <a:cs typeface="Calibri" panose="020F0502020204030204" pitchFamily="34" charset="0"/>
              </a:rPr>
              <a:t> – 18 newsletters sent out, opened 3,734 times.  </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Owner questions </a:t>
            </a:r>
            <a:r>
              <a:rPr lang="en-NZ" altLang="en-US" sz="2400" dirty="0">
                <a:cs typeface="Calibri" panose="020F0502020204030204" pitchFamily="34" charset="0"/>
              </a:rPr>
              <a:t>– submitted by email or online, or during hui, have been answered.</a:t>
            </a:r>
            <a:endParaRPr lang="en-US" sz="2200" dirty="0"/>
          </a:p>
          <a:p>
            <a:pPr marL="457200" indent="-457200">
              <a:lnSpc>
                <a:spcPct val="100000"/>
              </a:lnSpc>
              <a:spcBef>
                <a:spcPct val="0"/>
              </a:spcBef>
              <a:buFont typeface="+mj-lt"/>
              <a:buAutoNum type="arabicPeriod"/>
              <a:defRPr/>
            </a:pPr>
            <a:endParaRPr lang="en-US" sz="2200" dirty="0"/>
          </a:p>
          <a:p>
            <a:pPr marL="457200" indent="-457200">
              <a:lnSpc>
                <a:spcPct val="100000"/>
              </a:lnSpc>
              <a:spcBef>
                <a:spcPct val="0"/>
              </a:spcBef>
              <a:buFont typeface="+mj-lt"/>
              <a:buAutoNum type="arabicPeriod"/>
              <a:defRPr/>
            </a:pPr>
            <a:endParaRPr lang="en-NZ" altLang="en-US" sz="2200" dirty="0">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NZ" altLang="en-US" sz="2200" dirty="0">
              <a:latin typeface="Calibri (Bod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Decorative Panel - Te Tukutuku">
            <a:extLst>
              <a:ext uri="{FF2B5EF4-FFF2-40B4-BE49-F238E27FC236}">
                <a16:creationId xmlns:a16="http://schemas.microsoft.com/office/drawing/2014/main" id="{EF14D54C-4DA9-52D3-BE52-202B142FA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descr="Decorative Panel - Te Tukutuku">
            <a:extLst>
              <a:ext uri="{FF2B5EF4-FFF2-40B4-BE49-F238E27FC236}">
                <a16:creationId xmlns:a16="http://schemas.microsoft.com/office/drawing/2014/main" id="{11BE42EC-9482-229E-F492-32B25A9ED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C1A2061C-E40E-6816-F32E-088EDFAD8860}"/>
              </a:ext>
            </a:extLst>
          </p:cNvPr>
          <p:cNvSpPr>
            <a:spLocks noGrp="1"/>
          </p:cNvSpPr>
          <p:nvPr>
            <p:ph type="title"/>
          </p:nvPr>
        </p:nvSpPr>
        <p:spPr>
          <a:xfrm>
            <a:off x="838200" y="904875"/>
            <a:ext cx="10723563" cy="465138"/>
          </a:xfrm>
        </p:spPr>
        <p:txBody>
          <a:bodyPr rtlCol="0">
            <a:normAutofit fontScale="90000"/>
          </a:bodyPr>
          <a:lstStyle/>
          <a:p>
            <a:pPr algn="ctr" eaLnBrk="1" fontAlgn="auto" hangingPunct="1">
              <a:spcBef>
                <a:spcPts val="0"/>
              </a:spcBef>
              <a:spcAft>
                <a:spcPts val="0"/>
              </a:spcAft>
              <a:defRPr/>
            </a:pPr>
            <a:r>
              <a:rPr lang="en-US" dirty="0">
                <a:solidFill>
                  <a:srgbClr val="6D2929"/>
                </a:solidFill>
              </a:rPr>
              <a:t>Online Survey</a:t>
            </a:r>
            <a:br>
              <a:rPr lang="en-AU" dirty="0">
                <a:solidFill>
                  <a:srgbClr val="009900"/>
                </a:solidFill>
              </a:rPr>
            </a:br>
            <a:endParaRPr lang="en-NZ" dirty="0">
              <a:solidFill>
                <a:schemeClr val="tx2">
                  <a:lumMod val="60000"/>
                  <a:lumOff val="40000"/>
                </a:schemeClr>
              </a:solidFill>
            </a:endParaRPr>
          </a:p>
        </p:txBody>
      </p:sp>
      <p:sp>
        <p:nvSpPr>
          <p:cNvPr id="40964" name="Text Box 7">
            <a:extLst>
              <a:ext uri="{FF2B5EF4-FFF2-40B4-BE49-F238E27FC236}">
                <a16:creationId xmlns:a16="http://schemas.microsoft.com/office/drawing/2014/main" id="{DE0D1015-EA36-A9CF-2CBE-108D1B492C07}"/>
              </a:ext>
            </a:extLst>
          </p:cNvPr>
          <p:cNvSpPr txBox="1">
            <a:spLocks noChangeArrowheads="1"/>
          </p:cNvSpPr>
          <p:nvPr/>
        </p:nvSpPr>
        <p:spPr bwMode="auto">
          <a:xfrm>
            <a:off x="838200" y="1304925"/>
            <a:ext cx="105156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spcAft>
                <a:spcPts val="1200"/>
              </a:spcAft>
              <a:buFontTx/>
              <a:buNone/>
            </a:pPr>
            <a:r>
              <a:rPr lang="en-NZ" altLang="en-US" sz="2400" b="1">
                <a:cs typeface="Calibri" panose="020F0502020204030204" pitchFamily="34" charset="0"/>
              </a:rPr>
              <a:t>Whakaputaina Ōu Whakaaro</a:t>
            </a:r>
            <a:br>
              <a:rPr lang="en-NZ" altLang="en-US" sz="2400" b="1">
                <a:cs typeface="Calibri" panose="020F0502020204030204" pitchFamily="34" charset="0"/>
              </a:rPr>
            </a:br>
            <a:r>
              <a:rPr lang="en-NZ" altLang="en-US" sz="2400" b="1">
                <a:cs typeface="Calibri" panose="020F0502020204030204" pitchFamily="34" charset="0"/>
              </a:rPr>
              <a:t>Have your say!</a:t>
            </a:r>
          </a:p>
          <a:p>
            <a:pPr>
              <a:lnSpc>
                <a:spcPct val="100000"/>
              </a:lnSpc>
              <a:spcBef>
                <a:spcPct val="0"/>
              </a:spcBef>
              <a:buFontTx/>
              <a:buNone/>
            </a:pPr>
            <a:r>
              <a:rPr lang="en-NZ" altLang="en-US" sz="2400" b="1">
                <a:cs typeface="Calibri" panose="020F0502020204030204" pitchFamily="34" charset="0"/>
              </a:rPr>
              <a:t> </a:t>
            </a:r>
            <a:r>
              <a:rPr lang="en-NZ" altLang="en-US" sz="2200">
                <a:cs typeface="Calibri" panose="020F0502020204030204" pitchFamily="34" charset="0"/>
              </a:rPr>
              <a:t>The TK14 online survey is now live at </a:t>
            </a:r>
            <a:r>
              <a:rPr lang="en-NZ" altLang="en-US" sz="2200" u="sng">
                <a:solidFill>
                  <a:srgbClr val="0000FF"/>
                </a:solidFill>
                <a:cs typeface="Calibri" panose="020F0502020204030204" pitchFamily="34" charset="0"/>
                <a:hlinkClick r:id="rId4"/>
              </a:rPr>
              <a:t>haveyoursay.maori.nz</a:t>
            </a:r>
            <a:r>
              <a:rPr lang="en-NZ" altLang="en-US" sz="2200">
                <a:cs typeface="Calibri" panose="020F0502020204030204" pitchFamily="34" charset="0"/>
              </a:rPr>
              <a:t> or via the TK14 website. </a:t>
            </a:r>
          </a:p>
          <a:p>
            <a:pPr>
              <a:lnSpc>
                <a:spcPct val="100000"/>
              </a:lnSpc>
              <a:spcBef>
                <a:spcPct val="0"/>
              </a:spcBef>
              <a:buFontTx/>
              <a:buNone/>
            </a:pPr>
            <a:r>
              <a:rPr lang="en-NZ" altLang="en-US" sz="2200">
                <a:cs typeface="Calibri" panose="020F0502020204030204" pitchFamily="34" charset="0"/>
              </a:rPr>
              <a:t> </a:t>
            </a:r>
          </a:p>
          <a:p>
            <a:pPr>
              <a:lnSpc>
                <a:spcPct val="100000"/>
              </a:lnSpc>
              <a:spcBef>
                <a:spcPct val="0"/>
              </a:spcBef>
              <a:buFontTx/>
              <a:buNone/>
            </a:pPr>
            <a:r>
              <a:rPr lang="en-NZ" altLang="en-US" sz="2200">
                <a:cs typeface="Calibri" panose="020F0502020204030204" pitchFamily="34" charset="0"/>
              </a:rPr>
              <a:t>It will take only a few minutes of your time.</a:t>
            </a:r>
          </a:p>
          <a:p>
            <a:pPr>
              <a:lnSpc>
                <a:spcPct val="100000"/>
              </a:lnSpc>
              <a:spcBef>
                <a:spcPct val="0"/>
              </a:spcBef>
              <a:buFontTx/>
              <a:buNone/>
            </a:pPr>
            <a:r>
              <a:rPr lang="en-NZ" altLang="en-US" sz="2200">
                <a:cs typeface="Calibri" panose="020F0502020204030204" pitchFamily="34" charset="0"/>
              </a:rPr>
              <a:t> </a:t>
            </a:r>
          </a:p>
          <a:p>
            <a:pPr>
              <a:lnSpc>
                <a:spcPct val="100000"/>
              </a:lnSpc>
              <a:spcBef>
                <a:spcPct val="0"/>
              </a:spcBef>
              <a:buFontTx/>
              <a:buNone/>
            </a:pPr>
            <a:r>
              <a:rPr lang="en-NZ" altLang="en-US" sz="2200">
                <a:cs typeface="Calibri" panose="020F0502020204030204" pitchFamily="34" charset="0"/>
              </a:rPr>
              <a:t>We want as much owner input as possible so please share with other owners and whanau.</a:t>
            </a:r>
          </a:p>
          <a:p>
            <a:pPr>
              <a:lnSpc>
                <a:spcPct val="100000"/>
              </a:lnSpc>
              <a:spcBef>
                <a:spcPct val="0"/>
              </a:spcBef>
              <a:buFontTx/>
              <a:buNone/>
            </a:pPr>
            <a:r>
              <a:rPr lang="en-NZ" altLang="en-US" sz="2200">
                <a:cs typeface="Calibri" panose="020F0502020204030204" pitchFamily="34" charset="0"/>
              </a:rPr>
              <a:t> </a:t>
            </a:r>
          </a:p>
          <a:p>
            <a:pPr>
              <a:lnSpc>
                <a:spcPct val="100000"/>
              </a:lnSpc>
              <a:spcBef>
                <a:spcPct val="0"/>
              </a:spcBef>
              <a:buFontTx/>
              <a:buNone/>
            </a:pPr>
            <a:r>
              <a:rPr lang="en-NZ" altLang="en-US" sz="2200">
                <a:cs typeface="Calibri" panose="020F0502020204030204" pitchFamily="34" charset="0"/>
              </a:rPr>
              <a:t>Questions include the guiding principles, trustee rotation, development proposals, infrastructure corridors, the best way to communicate and more.</a:t>
            </a:r>
          </a:p>
          <a:p>
            <a:pPr>
              <a:lnSpc>
                <a:spcPct val="100000"/>
              </a:lnSpc>
              <a:spcBef>
                <a:spcPct val="0"/>
              </a:spcBef>
              <a:buFontTx/>
              <a:buNone/>
            </a:pPr>
            <a:endParaRPr lang="en-NZ" altLang="en-US" sz="2200">
              <a:cs typeface="Calibri" panose="020F0502020204030204" pitchFamily="34" charset="0"/>
            </a:endParaRPr>
          </a:p>
          <a:p>
            <a:pPr>
              <a:lnSpc>
                <a:spcPct val="100000"/>
              </a:lnSpc>
              <a:spcBef>
                <a:spcPct val="0"/>
              </a:spcBef>
              <a:buFontTx/>
              <a:buNone/>
            </a:pPr>
            <a:r>
              <a:rPr lang="en-NZ" altLang="en-US" sz="2200">
                <a:cs typeface="Calibri" panose="020F0502020204030204" pitchFamily="34" charset="0"/>
              </a:rPr>
              <a:t>We also ask for owners to tell us the skills/experience/contributions within your whānau to build up a database of our owners for future developments.  And tell us your needs (housing, education, other) and what are your dreams/aspirations for the whenua.  </a:t>
            </a:r>
          </a:p>
          <a:p>
            <a:pPr>
              <a:lnSpc>
                <a:spcPct val="100000"/>
              </a:lnSpc>
              <a:spcBef>
                <a:spcPct val="0"/>
              </a:spcBef>
              <a:buFontTx/>
              <a:buNone/>
            </a:pPr>
            <a:endParaRPr lang="en-NZ" altLang="en-US" sz="2200">
              <a:cs typeface="Calibri" panose="020F0502020204030204" pitchFamily="34" charset="0"/>
            </a:endParaRPr>
          </a:p>
          <a:p>
            <a:pPr>
              <a:lnSpc>
                <a:spcPct val="100000"/>
              </a:lnSpc>
              <a:spcBef>
                <a:spcPct val="0"/>
              </a:spcBef>
              <a:buFont typeface="Arial" panose="020B0604020202020204" pitchFamily="34" charset="0"/>
              <a:buNone/>
            </a:pPr>
            <a:endParaRPr lang="en-NZ" altLang="en-US" sz="2200">
              <a:latin typeface="Calibri (Bod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4CC9B4E-9148-D819-86D6-A9622019687B}"/>
              </a:ext>
            </a:extLst>
          </p:cNvPr>
          <p:cNvSpPr>
            <a:spLocks noGrp="1" noChangeArrowheads="1"/>
          </p:cNvSpPr>
          <p:nvPr>
            <p:ph type="title"/>
          </p:nvPr>
        </p:nvSpPr>
        <p:spPr>
          <a:xfrm>
            <a:off x="838200" y="222250"/>
            <a:ext cx="10515600" cy="1325563"/>
          </a:xfrm>
        </p:spPr>
        <p:txBody>
          <a:bodyPr/>
          <a:lstStyle/>
          <a:p>
            <a:pPr algn="ctr" eaLnBrk="1" hangingPunct="1"/>
            <a:r>
              <a:rPr lang="en-US" altLang="en-US">
                <a:solidFill>
                  <a:srgbClr val="6D2929"/>
                </a:solidFill>
              </a:rPr>
              <a:t>Preliminaries / House Keeping</a:t>
            </a:r>
          </a:p>
        </p:txBody>
      </p:sp>
      <p:sp>
        <p:nvSpPr>
          <p:cNvPr id="17410" name="Content Placeholder 2">
            <a:extLst>
              <a:ext uri="{FF2B5EF4-FFF2-40B4-BE49-F238E27FC236}">
                <a16:creationId xmlns:a16="http://schemas.microsoft.com/office/drawing/2014/main" id="{EC8EC4FF-85DE-BC06-3F66-FE26684EC8AC}"/>
              </a:ext>
            </a:extLst>
          </p:cNvPr>
          <p:cNvSpPr>
            <a:spLocks noGrp="1" noChangeArrowheads="1"/>
          </p:cNvSpPr>
          <p:nvPr>
            <p:ph idx="1"/>
          </p:nvPr>
        </p:nvSpPr>
        <p:spPr>
          <a:xfrm>
            <a:off x="838200" y="1300163"/>
            <a:ext cx="10515600" cy="4854575"/>
          </a:xfrm>
        </p:spPr>
        <p:txBody>
          <a:bodyPr/>
          <a:lstStyle/>
          <a:p>
            <a:pPr eaLnBrk="1" hangingPunct="1"/>
            <a:r>
              <a:rPr lang="en-US" altLang="en-US" sz="2400"/>
              <a:t>Whakatau and Karakia</a:t>
            </a:r>
          </a:p>
          <a:p>
            <a:pPr eaLnBrk="1" hangingPunct="1"/>
            <a:r>
              <a:rPr lang="en-US" altLang="en-US" sz="2400"/>
              <a:t>Venue Facilities and Health and Safety Procedures </a:t>
            </a:r>
          </a:p>
          <a:p>
            <a:pPr eaLnBrk="1" hangingPunct="1"/>
            <a:r>
              <a:rPr lang="en-US" altLang="en-US" sz="2400"/>
              <a:t>Introduction of Facilitator, Trustees and Support Team</a:t>
            </a:r>
          </a:p>
          <a:p>
            <a:pPr eaLnBrk="1" hangingPunct="1"/>
            <a:r>
              <a:rPr lang="en-US" altLang="en-US" sz="2400"/>
              <a:t>Hui Protocols:  Hui will be recorded and made available on the website to owners.  This presentation will also be posted on the website.</a:t>
            </a:r>
          </a:p>
          <a:p>
            <a:pPr eaLnBrk="1" hangingPunct="1"/>
            <a:r>
              <a:rPr lang="en-US" altLang="en-US" sz="2400"/>
              <a:t>Zoom Protocols – Raise Hand or note in the chat that you wish to speak. </a:t>
            </a:r>
          </a:p>
          <a:p>
            <a:pPr eaLnBrk="1" hangingPunct="1"/>
            <a:endParaRPr lang="en-US" altLang="en-US" sz="2400"/>
          </a:p>
          <a:p>
            <a:pPr eaLnBrk="1" hangingPunct="1"/>
            <a:endParaRPr lang="en-US" altLang="en-US"/>
          </a:p>
        </p:txBody>
      </p:sp>
      <p:pic>
        <p:nvPicPr>
          <p:cNvPr id="17411" name="Picture 4" descr="Decorative Panel - Te Tukutuku">
            <a:extLst>
              <a:ext uri="{FF2B5EF4-FFF2-40B4-BE49-F238E27FC236}">
                <a16:creationId xmlns:a16="http://schemas.microsoft.com/office/drawing/2014/main" id="{CDB6F1DA-2B77-D903-CE1B-8FC1F6907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Decorative Panel - Te Tukutuku">
            <a:extLst>
              <a:ext uri="{FF2B5EF4-FFF2-40B4-BE49-F238E27FC236}">
                <a16:creationId xmlns:a16="http://schemas.microsoft.com/office/drawing/2014/main" id="{7EC6F78D-939E-EFDD-BF78-A0AE2304C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763" y="995363"/>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a:extLst>
              <a:ext uri="{FF2B5EF4-FFF2-40B4-BE49-F238E27FC236}">
                <a16:creationId xmlns:a16="http://schemas.microsoft.com/office/drawing/2014/main" id="{56ABF79A-8A5C-B8A6-88CD-C06FEF94D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5810250"/>
            <a:ext cx="12192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Decorative Panel - Te Tukutuku">
            <a:extLst>
              <a:ext uri="{FF2B5EF4-FFF2-40B4-BE49-F238E27FC236}">
                <a16:creationId xmlns:a16="http://schemas.microsoft.com/office/drawing/2014/main" id="{35D174DD-AE2E-B9E7-684A-7EE151D40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4" descr="Decorative Panel - Te Tukutuku">
            <a:extLst>
              <a:ext uri="{FF2B5EF4-FFF2-40B4-BE49-F238E27FC236}">
                <a16:creationId xmlns:a16="http://schemas.microsoft.com/office/drawing/2014/main" id="{212BF4D8-EF93-933B-3D49-7BF788BC6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A7862228-7D4D-A3AD-B5C2-3E724A849AAF}"/>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000" dirty="0">
                <a:solidFill>
                  <a:srgbClr val="6D2929"/>
                </a:solidFill>
              </a:rPr>
              <a:t>Owner Feedback from Workshops</a:t>
            </a:r>
            <a:br>
              <a:rPr lang="en-US" sz="4900" dirty="0">
                <a:solidFill>
                  <a:srgbClr val="6D2929"/>
                </a:solidFill>
              </a:rPr>
            </a:br>
            <a:r>
              <a:rPr lang="en-US" sz="4000" dirty="0">
                <a:solidFill>
                  <a:srgbClr val="6D2929"/>
                </a:solidFill>
              </a:rPr>
              <a:t>Culturally-Visible, Indigenous Urban Planning</a:t>
            </a:r>
            <a:br>
              <a:rPr lang="en-AU" dirty="0">
                <a:solidFill>
                  <a:srgbClr val="009900"/>
                </a:solidFill>
              </a:rPr>
            </a:br>
            <a:endParaRPr lang="en-NZ" dirty="0">
              <a:solidFill>
                <a:schemeClr val="tx2">
                  <a:lumMod val="60000"/>
                  <a:lumOff val="40000"/>
                </a:schemeClr>
              </a:solidFill>
            </a:endParaRPr>
          </a:p>
        </p:txBody>
      </p:sp>
      <p:pic>
        <p:nvPicPr>
          <p:cNvPr id="43012" name="Picture 8">
            <a:extLst>
              <a:ext uri="{FF2B5EF4-FFF2-40B4-BE49-F238E27FC236}">
                <a16:creationId xmlns:a16="http://schemas.microsoft.com/office/drawing/2014/main" id="{B825A125-DB26-6372-6E3E-6397C0761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5522913"/>
            <a:ext cx="58547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descr="Diagram&#10;&#10;Description automatically generated">
            <a:extLst>
              <a:ext uri="{FF2B5EF4-FFF2-40B4-BE49-F238E27FC236}">
                <a16:creationId xmlns:a16="http://schemas.microsoft.com/office/drawing/2014/main" id="{EE1636B3-3F29-2477-FEEA-2A8CB4311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 y="1123950"/>
            <a:ext cx="8112125"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932216-16B7-98F3-E125-2308851109CB}"/>
              </a:ext>
            </a:extLst>
          </p:cNvPr>
          <p:cNvSpPr txBox="1"/>
          <p:nvPr/>
        </p:nvSpPr>
        <p:spPr>
          <a:xfrm>
            <a:off x="8921750" y="1217613"/>
            <a:ext cx="2460625" cy="5354637"/>
          </a:xfrm>
          <a:prstGeom prst="rect">
            <a:avLst/>
          </a:prstGeom>
          <a:noFill/>
        </p:spPr>
        <p:txBody>
          <a:bodyPr>
            <a:spAutoFit/>
          </a:bodyPr>
          <a:lstStyle/>
          <a:p>
            <a:pPr>
              <a:defRPr/>
            </a:pPr>
            <a:r>
              <a:rPr lang="en-NZ" u="sng" dirty="0"/>
              <a:t>The Owners’ Workshop Feedback Included:</a:t>
            </a:r>
          </a:p>
          <a:p>
            <a:pPr marL="342900" indent="-342900">
              <a:buFont typeface="+mj-lt"/>
              <a:buAutoNum type="arabicPeriod"/>
              <a:defRPr/>
            </a:pPr>
            <a:r>
              <a:rPr lang="en-NZ" dirty="0"/>
              <a:t>A Marae.</a:t>
            </a:r>
          </a:p>
          <a:p>
            <a:pPr marL="342900" indent="-342900">
              <a:buFont typeface="+mj-lt"/>
              <a:buAutoNum type="arabicPeriod"/>
              <a:defRPr/>
            </a:pPr>
            <a:r>
              <a:rPr lang="en-NZ" dirty="0"/>
              <a:t>Owner input Into the Planning for the Block with a cultural based indigenous focus.</a:t>
            </a:r>
          </a:p>
          <a:p>
            <a:pPr marL="342900" indent="-342900">
              <a:buFont typeface="+mj-lt"/>
              <a:buAutoNum type="arabicPeriod"/>
              <a:defRPr/>
            </a:pPr>
            <a:r>
              <a:rPr lang="en-NZ" dirty="0"/>
              <a:t>Urban outcomes that are reflective of the hapu and owners Kaupapa.</a:t>
            </a:r>
          </a:p>
          <a:p>
            <a:pPr marL="342900" indent="-342900">
              <a:buFont typeface="+mj-lt"/>
              <a:buAutoNum type="arabicPeriod"/>
              <a:defRPr/>
            </a:pPr>
            <a:r>
              <a:rPr lang="en-NZ" dirty="0"/>
              <a:t>Health and associated services for the needs of owners.</a:t>
            </a:r>
          </a:p>
          <a:p>
            <a:pPr marL="342900" indent="-342900">
              <a:buFont typeface="+mj-lt"/>
              <a:buAutoNum type="arabicPeriod"/>
              <a:defRPr/>
            </a:pPr>
            <a:r>
              <a:rPr lang="en-NZ" dirty="0"/>
              <a:t>Environmentally responsive.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B286CFF7-FF1C-17DA-946F-2349A68DBD28}"/>
              </a:ext>
            </a:extLst>
          </p:cNvPr>
          <p:cNvSpPr>
            <a:spLocks noGrp="1" noChangeArrowheads="1"/>
          </p:cNvSpPr>
          <p:nvPr>
            <p:ph type="title"/>
          </p:nvPr>
        </p:nvSpPr>
        <p:spPr>
          <a:xfrm>
            <a:off x="838200" y="90488"/>
            <a:ext cx="10515600" cy="1268412"/>
          </a:xfrm>
        </p:spPr>
        <p:txBody>
          <a:bodyPr/>
          <a:lstStyle/>
          <a:p>
            <a:pPr eaLnBrk="1" hangingPunct="1"/>
            <a:r>
              <a:rPr lang="en-US" altLang="en-US">
                <a:solidFill>
                  <a:srgbClr val="6D2929"/>
                </a:solidFill>
              </a:rPr>
              <a:t>Trustee Elections and Rotation proposal</a:t>
            </a:r>
          </a:p>
        </p:txBody>
      </p:sp>
      <p:pic>
        <p:nvPicPr>
          <p:cNvPr id="45058" name="Picture 4" descr="Decorative Panel - Te Tukutuku">
            <a:extLst>
              <a:ext uri="{FF2B5EF4-FFF2-40B4-BE49-F238E27FC236}">
                <a16:creationId xmlns:a16="http://schemas.microsoft.com/office/drawing/2014/main" id="{F551CF11-9000-9D62-6755-3D5AF53EF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Decorative Panel - Te Tukutuku">
            <a:extLst>
              <a:ext uri="{FF2B5EF4-FFF2-40B4-BE49-F238E27FC236}">
                <a16:creationId xmlns:a16="http://schemas.microsoft.com/office/drawing/2014/main" id="{F8E29610-C20A-4B40-24B3-352E2D373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804815F-DA3E-4CAB-ADCD-D5BC1741751A}"/>
              </a:ext>
            </a:extLst>
          </p:cNvPr>
          <p:cNvSpPr txBox="1">
            <a:spLocks/>
          </p:cNvSpPr>
          <p:nvPr/>
        </p:nvSpPr>
        <p:spPr>
          <a:xfrm>
            <a:off x="630238" y="1163638"/>
            <a:ext cx="10931525" cy="407035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endParaRPr lang="en-US" sz="2200" dirty="0">
              <a:solidFill>
                <a:schemeClr val="tx1"/>
              </a:solidFill>
            </a:endParaRPr>
          </a:p>
          <a:p>
            <a:pPr marL="457200" indent="-457200" fontAlgn="auto">
              <a:spcBef>
                <a:spcPts val="0"/>
              </a:spcBef>
              <a:spcAft>
                <a:spcPts val="0"/>
              </a:spcAft>
              <a:buFont typeface="+mj-lt"/>
              <a:buAutoNum type="arabicPeriod"/>
              <a:defRPr/>
            </a:pPr>
            <a:r>
              <a:rPr lang="en-US" sz="2200" dirty="0">
                <a:solidFill>
                  <a:schemeClr val="tx1"/>
                </a:solidFill>
              </a:rPr>
              <a:t>An Election held within the next four months for </a:t>
            </a:r>
            <a:r>
              <a:rPr lang="en-US" sz="2200" u="sng" dirty="0">
                <a:solidFill>
                  <a:schemeClr val="tx1"/>
                </a:solidFill>
              </a:rPr>
              <a:t>two</a:t>
            </a:r>
            <a:r>
              <a:rPr lang="en-US" sz="2200" dirty="0">
                <a:solidFill>
                  <a:schemeClr val="tx1"/>
                </a:solidFill>
              </a:rPr>
              <a:t> new Trustees to bring the total number of trustees to seven.  </a:t>
            </a:r>
          </a:p>
          <a:p>
            <a:pPr marL="457200" indent="-457200" fontAlgn="auto">
              <a:spcBef>
                <a:spcPts val="0"/>
              </a:spcBef>
              <a:spcAft>
                <a:spcPts val="0"/>
              </a:spcAft>
              <a:buFont typeface="+mj-lt"/>
              <a:buAutoNum type="arabicPeriod"/>
              <a:defRPr/>
            </a:pPr>
            <a:endParaRPr lang="en-US" sz="2200" dirty="0">
              <a:solidFill>
                <a:schemeClr val="tx1"/>
              </a:solidFill>
            </a:endParaRPr>
          </a:p>
          <a:p>
            <a:pPr marL="457200" indent="-457200" fontAlgn="auto">
              <a:spcBef>
                <a:spcPts val="0"/>
              </a:spcBef>
              <a:spcAft>
                <a:spcPts val="0"/>
              </a:spcAft>
              <a:buFont typeface="+mj-lt"/>
              <a:buAutoNum type="arabicPeriod"/>
              <a:defRPr/>
            </a:pPr>
            <a:r>
              <a:rPr lang="en-US" sz="2200" dirty="0">
                <a:solidFill>
                  <a:schemeClr val="tx1"/>
                </a:solidFill>
              </a:rPr>
              <a:t>An </a:t>
            </a:r>
            <a:r>
              <a:rPr lang="en-US" sz="2200" u="sng" dirty="0">
                <a:solidFill>
                  <a:schemeClr val="tx1"/>
                </a:solidFill>
              </a:rPr>
              <a:t>additional</a:t>
            </a:r>
            <a:r>
              <a:rPr lang="en-US" sz="2200" dirty="0">
                <a:solidFill>
                  <a:schemeClr val="tx1"/>
                </a:solidFill>
              </a:rPr>
              <a:t> and separate process to allow for Trustee Rotation and Elections, commencing in 2023.  (This requires sufficient owner support to a variation to the Trust Order, to be filed with the MLC after this engagement process)</a:t>
            </a:r>
            <a:endParaRPr lang="en-US" sz="2000"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C341C7A5-D95B-466F-C68F-34B8CC91AF5D}"/>
              </a:ext>
            </a:extLst>
          </p:cNvPr>
          <p:cNvSpPr>
            <a:spLocks noGrp="1" noChangeArrowheads="1"/>
          </p:cNvSpPr>
          <p:nvPr>
            <p:ph type="title"/>
          </p:nvPr>
        </p:nvSpPr>
        <p:spPr>
          <a:xfrm>
            <a:off x="838200" y="90488"/>
            <a:ext cx="10515600" cy="1268412"/>
          </a:xfrm>
        </p:spPr>
        <p:txBody>
          <a:bodyPr/>
          <a:lstStyle/>
          <a:p>
            <a:pPr eaLnBrk="1" hangingPunct="1"/>
            <a:r>
              <a:rPr lang="en-US" altLang="en-US">
                <a:solidFill>
                  <a:srgbClr val="6D2929"/>
                </a:solidFill>
              </a:rPr>
              <a:t>Trustee Elections and Rotation proposal</a:t>
            </a:r>
          </a:p>
        </p:txBody>
      </p:sp>
      <p:pic>
        <p:nvPicPr>
          <p:cNvPr id="47106" name="Picture 4" descr="Decorative Panel - Te Tukutuku">
            <a:extLst>
              <a:ext uri="{FF2B5EF4-FFF2-40B4-BE49-F238E27FC236}">
                <a16:creationId xmlns:a16="http://schemas.microsoft.com/office/drawing/2014/main" id="{83936DD3-8FCC-C145-AFD7-2131F7352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Decorative Panel - Te Tukutuku">
            <a:extLst>
              <a:ext uri="{FF2B5EF4-FFF2-40B4-BE49-F238E27FC236}">
                <a16:creationId xmlns:a16="http://schemas.microsoft.com/office/drawing/2014/main" id="{2862224F-E9F6-314C-E579-1246C08E7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ED92A84E-FD66-9D64-8B58-41B45A81C29F}"/>
              </a:ext>
            </a:extLst>
          </p:cNvPr>
          <p:cNvSpPr txBox="1">
            <a:spLocks/>
          </p:cNvSpPr>
          <p:nvPr/>
        </p:nvSpPr>
        <p:spPr>
          <a:xfrm>
            <a:off x="630238" y="1163638"/>
            <a:ext cx="10931525" cy="443230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endParaRPr lang="en-US" sz="2200" dirty="0">
              <a:solidFill>
                <a:schemeClr val="tx1"/>
              </a:solidFill>
            </a:endParaRPr>
          </a:p>
          <a:p>
            <a:pPr marL="0" indent="0" fontAlgn="auto">
              <a:spcBef>
                <a:spcPts val="0"/>
              </a:spcBef>
              <a:spcAft>
                <a:spcPts val="0"/>
              </a:spcAft>
              <a:buFont typeface="Arial" panose="020B0604020202020204" pitchFamily="34" charset="0"/>
              <a:buNone/>
              <a:defRPr/>
            </a:pPr>
            <a:r>
              <a:rPr lang="en-US" sz="2400" dirty="0">
                <a:solidFill>
                  <a:schemeClr val="tx1"/>
                </a:solidFill>
              </a:rPr>
              <a:t>Proposed Amendment to the Trust Order to allow for trustee elections and rotations:</a:t>
            </a:r>
          </a:p>
          <a:p>
            <a:pPr marL="0" indent="0" fontAlgn="auto">
              <a:spcBef>
                <a:spcPts val="0"/>
              </a:spcBef>
              <a:spcAft>
                <a:spcPts val="0"/>
              </a:spcAft>
              <a:buFont typeface="Arial" panose="020B0604020202020204" pitchFamily="34" charset="0"/>
              <a:buNone/>
              <a:defRPr/>
            </a:pPr>
            <a:endParaRPr lang="en-US" sz="2400" dirty="0">
              <a:solidFill>
                <a:schemeClr val="tx1"/>
              </a:solidFill>
            </a:endParaRPr>
          </a:p>
          <a:p>
            <a:pPr marL="457200" indent="-457200" fontAlgn="auto">
              <a:spcBef>
                <a:spcPts val="0"/>
              </a:spcBef>
              <a:spcAft>
                <a:spcPts val="0"/>
              </a:spcAft>
              <a:buFont typeface="+mj-lt"/>
              <a:buAutoNum type="arabicPeriod"/>
              <a:defRPr/>
            </a:pPr>
            <a:r>
              <a:rPr lang="en-US" sz="2400" dirty="0">
                <a:solidFill>
                  <a:schemeClr val="tx1"/>
                </a:solidFill>
              </a:rPr>
              <a:t>Seven trustees to serve for a 4 year term</a:t>
            </a:r>
          </a:p>
          <a:p>
            <a:pPr marL="457200" indent="-457200" fontAlgn="auto">
              <a:spcBef>
                <a:spcPts val="0"/>
              </a:spcBef>
              <a:spcAft>
                <a:spcPts val="0"/>
              </a:spcAft>
              <a:buFont typeface="+mj-lt"/>
              <a:buAutoNum type="arabicPeriod"/>
              <a:defRPr/>
            </a:pPr>
            <a:r>
              <a:rPr lang="en-US" sz="2400" dirty="0">
                <a:solidFill>
                  <a:schemeClr val="tx1"/>
                </a:solidFill>
              </a:rPr>
              <a:t>An election for 2 trustee positions every two years starting from 2023 (with two existing trustees to stand down each election and be eligible to stand again)</a:t>
            </a:r>
          </a:p>
          <a:p>
            <a:pPr marL="457200" indent="-457200" fontAlgn="auto">
              <a:spcBef>
                <a:spcPts val="0"/>
              </a:spcBef>
              <a:spcAft>
                <a:spcPts val="0"/>
              </a:spcAft>
              <a:buFont typeface="+mj-lt"/>
              <a:buAutoNum type="arabicPeriod"/>
              <a:defRPr/>
            </a:pPr>
            <a:r>
              <a:rPr lang="en-US" sz="2400" dirty="0">
                <a:solidFill>
                  <a:schemeClr val="tx1"/>
                </a:solidFill>
              </a:rPr>
              <a:t>Trustee eligibility criteria based on a CV showing experience or an ability to contribute to land governance and/or financial management and/or tikanga Māori</a:t>
            </a:r>
          </a:p>
          <a:p>
            <a:pPr marL="457200" indent="-457200" fontAlgn="auto">
              <a:spcBef>
                <a:spcPts val="0"/>
              </a:spcBef>
              <a:spcAft>
                <a:spcPts val="0"/>
              </a:spcAft>
              <a:buFont typeface="+mj-lt"/>
              <a:buAutoNum type="arabicPeriod"/>
              <a:defRPr/>
            </a:pPr>
            <a:r>
              <a:rPr lang="en-US" sz="2400" dirty="0">
                <a:solidFill>
                  <a:schemeClr val="tx1"/>
                </a:solidFill>
              </a:rPr>
              <a:t>Three of the seven trustee positions to be “</a:t>
            </a:r>
            <a:r>
              <a:rPr lang="en-US" sz="2400" dirty="0" err="1">
                <a:solidFill>
                  <a:schemeClr val="tx1"/>
                </a:solidFill>
              </a:rPr>
              <a:t>hapū</a:t>
            </a:r>
            <a:r>
              <a:rPr lang="en-US" sz="2400" dirty="0">
                <a:solidFill>
                  <a:schemeClr val="tx1"/>
                </a:solidFill>
              </a:rPr>
              <a:t> endorsed seats” relating to each of the 3 constituent </a:t>
            </a:r>
            <a:r>
              <a:rPr lang="en-US" sz="2400" dirty="0" err="1">
                <a:solidFill>
                  <a:schemeClr val="tx1"/>
                </a:solidFill>
              </a:rPr>
              <a:t>hapū</a:t>
            </a:r>
            <a:r>
              <a:rPr lang="en-US" sz="2400" dirty="0">
                <a:solidFill>
                  <a:schemeClr val="tx1"/>
                </a:solidFill>
              </a:rPr>
              <a:t> of the land, whereby the nominee must demonstrate they have obtained written endorsement from the relevant </a:t>
            </a:r>
            <a:r>
              <a:rPr lang="en-US" sz="2400" dirty="0" err="1">
                <a:solidFill>
                  <a:schemeClr val="tx1"/>
                </a:solidFill>
              </a:rPr>
              <a:t>hapū</a:t>
            </a:r>
            <a:r>
              <a:rPr lang="en-US" sz="2400" dirty="0">
                <a:solidFill>
                  <a:schemeClr val="tx1"/>
                </a:solidFill>
              </a:rPr>
              <a:t> authority or a </a:t>
            </a:r>
            <a:r>
              <a:rPr lang="en-US" sz="2400" dirty="0" err="1">
                <a:solidFill>
                  <a:schemeClr val="tx1"/>
                </a:solidFill>
              </a:rPr>
              <a:t>recognised</a:t>
            </a:r>
            <a:r>
              <a:rPr lang="en-US" sz="2400" dirty="0">
                <a:solidFill>
                  <a:schemeClr val="tx1"/>
                </a:solidFill>
              </a:rPr>
              <a:t> </a:t>
            </a:r>
            <a:r>
              <a:rPr lang="en-US" sz="2400" dirty="0" err="1">
                <a:solidFill>
                  <a:schemeClr val="tx1"/>
                </a:solidFill>
              </a:rPr>
              <a:t>hapū</a:t>
            </a:r>
            <a:r>
              <a:rPr lang="en-US" sz="2400" dirty="0">
                <a:solidFill>
                  <a:schemeClr val="tx1"/>
                </a:solidFill>
              </a:rPr>
              <a:t> kaumatua.   The other four seats to be “general seats”.  </a:t>
            </a:r>
          </a:p>
          <a:p>
            <a:pPr marL="914400" lvl="1" indent="-457200" fontAlgn="auto">
              <a:spcBef>
                <a:spcPts val="0"/>
              </a:spcBef>
              <a:spcAft>
                <a:spcPts val="0"/>
              </a:spcAft>
              <a:buFont typeface="+mj-lt"/>
              <a:buAutoNum type="arabicPeriod"/>
              <a:defRPr/>
            </a:pPr>
            <a:endParaRPr lang="en-US" sz="1800"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1F959394-D261-F317-6E32-4F586623DE81}"/>
              </a:ext>
            </a:extLst>
          </p:cNvPr>
          <p:cNvSpPr>
            <a:spLocks noGrp="1" noChangeArrowheads="1"/>
          </p:cNvSpPr>
          <p:nvPr>
            <p:ph type="title"/>
          </p:nvPr>
        </p:nvSpPr>
        <p:spPr>
          <a:xfrm>
            <a:off x="838200" y="369888"/>
            <a:ext cx="10515600" cy="530225"/>
          </a:xfrm>
        </p:spPr>
        <p:txBody>
          <a:bodyPr/>
          <a:lstStyle/>
          <a:p>
            <a:r>
              <a:rPr lang="en-US" altLang="en-US"/>
              <a:t> </a:t>
            </a:r>
            <a:r>
              <a:rPr lang="en-US" altLang="en-US" sz="4000">
                <a:solidFill>
                  <a:srgbClr val="6D2929"/>
                </a:solidFill>
              </a:rPr>
              <a:t>Housing for Owners:</a:t>
            </a:r>
          </a:p>
        </p:txBody>
      </p:sp>
      <p:pic>
        <p:nvPicPr>
          <p:cNvPr id="49154" name="Picture 4" descr="Decorative Panel - Te Tukutuku">
            <a:extLst>
              <a:ext uri="{FF2B5EF4-FFF2-40B4-BE49-F238E27FC236}">
                <a16:creationId xmlns:a16="http://schemas.microsoft.com/office/drawing/2014/main" id="{ED4C3740-69F2-34D8-F745-BDB391A29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Decorative Panel - Te Tukutuku">
            <a:extLst>
              <a:ext uri="{FF2B5EF4-FFF2-40B4-BE49-F238E27FC236}">
                <a16:creationId xmlns:a16="http://schemas.microsoft.com/office/drawing/2014/main" id="{F0E1C2D0-021C-A2B0-E6AE-0DA1483B8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ontent Placeholder 2">
            <a:extLst>
              <a:ext uri="{FF2B5EF4-FFF2-40B4-BE49-F238E27FC236}">
                <a16:creationId xmlns:a16="http://schemas.microsoft.com/office/drawing/2014/main" id="{375D5C89-B1FE-70C8-D13C-B0888703286E}"/>
              </a:ext>
            </a:extLst>
          </p:cNvPr>
          <p:cNvSpPr txBox="1">
            <a:spLocks noChangeArrowheads="1"/>
          </p:cNvSpPr>
          <p:nvPr/>
        </p:nvSpPr>
        <p:spPr bwMode="auto">
          <a:xfrm>
            <a:off x="838200" y="900113"/>
            <a:ext cx="1051560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n-US" altLang="en-US" sz="2000" u="sng"/>
              <a:t>Expanding on Principle 3: Houses for our people (as above); the Trust has engaged the services of Martin Udale from Essentia Consulting Group to provide further information on the housing initiatives that can provide a range of housing opportunities for owners.</a:t>
            </a:r>
          </a:p>
          <a:p>
            <a:pPr eaLnBrk="1" hangingPunct="1">
              <a:lnSpc>
                <a:spcPct val="110000"/>
              </a:lnSpc>
              <a:buFont typeface="Arial" panose="020B0604020202020204" pitchFamily="34" charset="0"/>
              <a:buNone/>
            </a:pPr>
            <a:r>
              <a:rPr lang="en-US" altLang="en-US" sz="2000"/>
              <a:t>Martin is assisting the Trust</a:t>
            </a:r>
            <a:r>
              <a:rPr lang="mi-NZ" altLang="en-US" sz="2000">
                <a:cs typeface="Calibri" panose="020F0502020204030204" pitchFamily="34" charset="0"/>
              </a:rPr>
              <a:t> with the applications to </a:t>
            </a:r>
            <a:r>
              <a:rPr lang="en-NZ" altLang="en-US" sz="2000" i="1">
                <a:cs typeface="Calibri" panose="020F0502020204030204" pitchFamily="34" charset="0"/>
              </a:rPr>
              <a:t>Whai Kāinga Whai Oranga, t</a:t>
            </a:r>
            <a:r>
              <a:rPr lang="mi-NZ" altLang="en-US" sz="2000">
                <a:cs typeface="Calibri" panose="020F0502020204030204" pitchFamily="34" charset="0"/>
              </a:rPr>
              <a:t>he $730m fund to provide </a:t>
            </a:r>
            <a:r>
              <a:rPr lang="en-US" altLang="en-US" sz="2000">
                <a:cs typeface="Calibri" panose="020F0502020204030204" pitchFamily="34" charset="0"/>
              </a:rPr>
              <a:t>to support and enable </a:t>
            </a:r>
            <a:r>
              <a:rPr lang="mi-NZ" altLang="en-US" sz="2000">
                <a:cs typeface="Calibri" panose="020F0502020204030204" pitchFamily="34" charset="0"/>
              </a:rPr>
              <a:t>Māori-led housing solutions.</a:t>
            </a:r>
          </a:p>
          <a:p>
            <a:pPr eaLnBrk="1" hangingPunct="1">
              <a:lnSpc>
                <a:spcPct val="110000"/>
              </a:lnSpc>
              <a:buFont typeface="Arial" panose="020B0604020202020204" pitchFamily="34" charset="0"/>
              <a:buNone/>
            </a:pPr>
            <a:r>
              <a:rPr lang="en-US" altLang="en-US" sz="2000">
                <a:cs typeface="Calibri" panose="020F0502020204030204" pitchFamily="34" charset="0"/>
              </a:rPr>
              <a:t>The TK14 </a:t>
            </a:r>
            <a:r>
              <a:rPr lang="en-NZ" altLang="en-US" sz="2000" i="1">
                <a:cs typeface="Calibri" panose="020F0502020204030204" pitchFamily="34" charset="0"/>
              </a:rPr>
              <a:t>Whai Kāinga Whai Oranga </a:t>
            </a:r>
            <a:r>
              <a:rPr lang="en-US" altLang="en-US" sz="2000">
                <a:cs typeface="Calibri" panose="020F0502020204030204" pitchFamily="34" charset="0"/>
              </a:rPr>
              <a:t>Expression of Interest Application lodged with Te Puni </a:t>
            </a:r>
            <a:r>
              <a:rPr lang="en-NZ" altLang="en-US" sz="2000">
                <a:cs typeface="Calibri" panose="020F0502020204030204" pitchFamily="34" charset="0"/>
              </a:rPr>
              <a:t>Kōkiri is to fund a detailed business case and feasibility for housing on the TK14 land and in turn to provide support for funding of infrastructure and housing. </a:t>
            </a:r>
          </a:p>
          <a:p>
            <a:pPr eaLnBrk="1" hangingPunct="1">
              <a:lnSpc>
                <a:spcPct val="110000"/>
              </a:lnSpc>
              <a:buFont typeface="Arial" panose="020B0604020202020204" pitchFamily="34" charset="0"/>
              <a:buNone/>
            </a:pPr>
            <a:r>
              <a:rPr lang="en-NZ" altLang="en-US" sz="2000">
                <a:cs typeface="Calibri" panose="020F0502020204030204" pitchFamily="34" charset="0"/>
              </a:rPr>
              <a:t>A key part of the feasibility for housing will include engagement with TK14 owners to understand their housing aspirations and needs.</a:t>
            </a:r>
          </a:p>
          <a:p>
            <a:pPr eaLnBrk="1" hangingPunct="1">
              <a:lnSpc>
                <a:spcPct val="110000"/>
              </a:lnSpc>
              <a:buFont typeface="Arial" panose="020B0604020202020204" pitchFamily="34" charset="0"/>
              <a:buNone/>
            </a:pPr>
            <a:r>
              <a:rPr lang="en-US" altLang="en-US" sz="2000">
                <a:cs typeface="Calibri" panose="020F0502020204030204" pitchFamily="34" charset="0"/>
              </a:rPr>
              <a:t>How the housing options could apply to a range of owners is detailed on the following slide.</a:t>
            </a:r>
          </a:p>
          <a:p>
            <a:pPr eaLnBrk="1" hangingPunct="1">
              <a:lnSpc>
                <a:spcPct val="110000"/>
              </a:lnSpc>
              <a:buFont typeface="Arial" panose="020B0604020202020204" pitchFamily="34" charset="0"/>
              <a:buNone/>
            </a:pPr>
            <a:endParaRPr lang="mi-NZ" altLang="en-US" sz="2000">
              <a:solidFill>
                <a:srgbClr val="6D2929"/>
              </a:solidFill>
              <a:cs typeface="Calibri" panose="020F0502020204030204" pitchFamily="34" charset="0"/>
            </a:endParaRPr>
          </a:p>
          <a:p>
            <a:pPr eaLnBrk="1" hangingPunct="1">
              <a:lnSpc>
                <a:spcPct val="110000"/>
              </a:lnSpc>
              <a:buFont typeface="Arial" panose="020B0604020202020204" pitchFamily="34" charset="0"/>
              <a:buNone/>
            </a:pPr>
            <a:endParaRPr lang="mi-NZ" altLang="en-US" sz="2000">
              <a:solidFill>
                <a:srgbClr val="6D2929"/>
              </a:solidFill>
              <a:cs typeface="Calibri" panose="020F0502020204030204" pitchFamily="34" charset="0"/>
            </a:endParaRPr>
          </a:p>
          <a:p>
            <a:pPr eaLnBrk="1" hangingPunct="1">
              <a:lnSpc>
                <a:spcPct val="110000"/>
              </a:lnSpc>
              <a:buFont typeface="Arial" panose="020B0604020202020204" pitchFamily="34" charset="0"/>
              <a:buNone/>
            </a:pPr>
            <a:endParaRPr lang="mi-NZ" altLang="en-US" sz="2000">
              <a:solidFill>
                <a:srgbClr val="6D2929"/>
              </a:solidFill>
              <a:cs typeface="Calibri" panose="020F0502020204030204" pitchFamily="34" charset="0"/>
            </a:endParaRPr>
          </a:p>
          <a:p>
            <a:pPr eaLnBrk="1" hangingPunct="1">
              <a:lnSpc>
                <a:spcPct val="110000"/>
              </a:lnSpc>
              <a:buFont typeface="Arial" panose="020B0604020202020204" pitchFamily="34" charset="0"/>
              <a:buNone/>
            </a:pPr>
            <a:endParaRPr lang="en-US" altLang="en-US" sz="2000">
              <a:solidFill>
                <a:srgbClr val="6D292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EA126F20-2EBE-628C-FE3F-4F38844A9018}"/>
              </a:ext>
            </a:extLst>
          </p:cNvPr>
          <p:cNvSpPr>
            <a:spLocks noGrp="1" noChangeArrowheads="1"/>
          </p:cNvSpPr>
          <p:nvPr>
            <p:ph type="title"/>
          </p:nvPr>
        </p:nvSpPr>
        <p:spPr>
          <a:xfrm>
            <a:off x="787400" y="914400"/>
            <a:ext cx="10799763" cy="1325563"/>
          </a:xfrm>
        </p:spPr>
        <p:txBody>
          <a:bodyPr/>
          <a:lstStyle/>
          <a:p>
            <a:r>
              <a:rPr lang="en-US" altLang="en-US" b="1"/>
              <a:t>Housing Continuum….its about</a:t>
            </a:r>
          </a:p>
        </p:txBody>
      </p:sp>
      <p:sp>
        <p:nvSpPr>
          <p:cNvPr id="51202" name="Content Placeholder 2">
            <a:extLst>
              <a:ext uri="{FF2B5EF4-FFF2-40B4-BE49-F238E27FC236}">
                <a16:creationId xmlns:a16="http://schemas.microsoft.com/office/drawing/2014/main" id="{7F5B0A3A-023F-3703-3249-1161A1ABC70C}"/>
              </a:ext>
            </a:extLst>
          </p:cNvPr>
          <p:cNvSpPr>
            <a:spLocks noGrp="1" noChangeArrowheads="1"/>
          </p:cNvSpPr>
          <p:nvPr>
            <p:ph idx="1"/>
          </p:nvPr>
        </p:nvSpPr>
        <p:spPr>
          <a:xfrm>
            <a:off x="687388" y="2116138"/>
            <a:ext cx="11333162" cy="2103437"/>
          </a:xfrm>
        </p:spPr>
        <p:txBody>
          <a:bodyPr/>
          <a:lstStyle/>
          <a:p>
            <a:r>
              <a:rPr lang="en-US" altLang="en-US"/>
              <a:t>The right housing solution, for the right need at the right time……</a:t>
            </a:r>
          </a:p>
          <a:p>
            <a:r>
              <a:rPr lang="en-US" altLang="en-US"/>
              <a:t>Providing pathways from one tenure to another</a:t>
            </a:r>
          </a:p>
        </p:txBody>
      </p:sp>
      <p:sp>
        <p:nvSpPr>
          <p:cNvPr id="4" name="TextBox 3">
            <a:extLst>
              <a:ext uri="{FF2B5EF4-FFF2-40B4-BE49-F238E27FC236}">
                <a16:creationId xmlns:a16="http://schemas.microsoft.com/office/drawing/2014/main" id="{DFF16FB9-CBD2-33C4-9CAF-262F36A815D0}"/>
              </a:ext>
            </a:extLst>
          </p:cNvPr>
          <p:cNvSpPr txBox="1"/>
          <p:nvPr/>
        </p:nvSpPr>
        <p:spPr>
          <a:xfrm>
            <a:off x="698500" y="368617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Emergency Housing</a:t>
            </a:r>
          </a:p>
        </p:txBody>
      </p:sp>
      <p:sp>
        <p:nvSpPr>
          <p:cNvPr id="5" name="TextBox 4">
            <a:extLst>
              <a:ext uri="{FF2B5EF4-FFF2-40B4-BE49-F238E27FC236}">
                <a16:creationId xmlns:a16="http://schemas.microsoft.com/office/drawing/2014/main" id="{1B861727-414C-C874-2B7C-6D139D7C48BB}"/>
              </a:ext>
            </a:extLst>
          </p:cNvPr>
          <p:cNvSpPr txBox="1"/>
          <p:nvPr/>
        </p:nvSpPr>
        <p:spPr>
          <a:xfrm>
            <a:off x="2589213" y="368617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Social  Housing</a:t>
            </a:r>
          </a:p>
        </p:txBody>
      </p:sp>
      <p:sp>
        <p:nvSpPr>
          <p:cNvPr id="6" name="TextBox 5">
            <a:extLst>
              <a:ext uri="{FF2B5EF4-FFF2-40B4-BE49-F238E27FC236}">
                <a16:creationId xmlns:a16="http://schemas.microsoft.com/office/drawing/2014/main" id="{C7D60E54-95B4-29DA-D151-EA8A9A1686F9}"/>
              </a:ext>
            </a:extLst>
          </p:cNvPr>
          <p:cNvSpPr txBox="1"/>
          <p:nvPr/>
        </p:nvSpPr>
        <p:spPr>
          <a:xfrm>
            <a:off x="4359275" y="3686175"/>
            <a:ext cx="1595438"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Assisted Rental</a:t>
            </a:r>
          </a:p>
        </p:txBody>
      </p:sp>
      <p:sp>
        <p:nvSpPr>
          <p:cNvPr id="7" name="TextBox 6">
            <a:extLst>
              <a:ext uri="{FF2B5EF4-FFF2-40B4-BE49-F238E27FC236}">
                <a16:creationId xmlns:a16="http://schemas.microsoft.com/office/drawing/2014/main" id="{98303312-AA62-13E2-D36E-DE3B80C462E5}"/>
              </a:ext>
            </a:extLst>
          </p:cNvPr>
          <p:cNvSpPr txBox="1"/>
          <p:nvPr/>
        </p:nvSpPr>
        <p:spPr>
          <a:xfrm>
            <a:off x="6196013" y="370522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Assisted Ownership</a:t>
            </a:r>
          </a:p>
        </p:txBody>
      </p:sp>
      <p:sp>
        <p:nvSpPr>
          <p:cNvPr id="8" name="TextBox 7">
            <a:extLst>
              <a:ext uri="{FF2B5EF4-FFF2-40B4-BE49-F238E27FC236}">
                <a16:creationId xmlns:a16="http://schemas.microsoft.com/office/drawing/2014/main" id="{21A832C4-82BF-6179-1770-97CA3375854E}"/>
              </a:ext>
            </a:extLst>
          </p:cNvPr>
          <p:cNvSpPr txBox="1"/>
          <p:nvPr/>
        </p:nvSpPr>
        <p:spPr>
          <a:xfrm>
            <a:off x="8066088" y="3700463"/>
            <a:ext cx="1597025" cy="647700"/>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Private   Rental</a:t>
            </a:r>
          </a:p>
        </p:txBody>
      </p:sp>
      <p:sp>
        <p:nvSpPr>
          <p:cNvPr id="9" name="TextBox 8">
            <a:extLst>
              <a:ext uri="{FF2B5EF4-FFF2-40B4-BE49-F238E27FC236}">
                <a16:creationId xmlns:a16="http://schemas.microsoft.com/office/drawing/2014/main" id="{1B6DCF3D-E386-F8AF-0E7E-BEB606BD8175}"/>
              </a:ext>
            </a:extLst>
          </p:cNvPr>
          <p:cNvSpPr txBox="1"/>
          <p:nvPr/>
        </p:nvSpPr>
        <p:spPr>
          <a:xfrm>
            <a:off x="9904413" y="371157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Private Ownership</a:t>
            </a:r>
          </a:p>
        </p:txBody>
      </p:sp>
      <p:sp>
        <p:nvSpPr>
          <p:cNvPr id="14" name="Left-right Arrow 13">
            <a:extLst>
              <a:ext uri="{FF2B5EF4-FFF2-40B4-BE49-F238E27FC236}">
                <a16:creationId xmlns:a16="http://schemas.microsoft.com/office/drawing/2014/main" id="{65E7FFC7-6216-6F97-D668-A2FBE25C304A}"/>
              </a:ext>
            </a:extLst>
          </p:cNvPr>
          <p:cNvSpPr/>
          <p:nvPr/>
        </p:nvSpPr>
        <p:spPr>
          <a:xfrm>
            <a:off x="638175" y="4975225"/>
            <a:ext cx="10845800" cy="677863"/>
          </a:xfrm>
          <a:prstGeom prst="lef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10" name="TextBox 10">
            <a:extLst>
              <a:ext uri="{FF2B5EF4-FFF2-40B4-BE49-F238E27FC236}">
                <a16:creationId xmlns:a16="http://schemas.microsoft.com/office/drawing/2014/main" id="{ED38AEFE-3D96-6562-7244-9A863CDA8BF7}"/>
              </a:ext>
            </a:extLst>
          </p:cNvPr>
          <p:cNvSpPr txBox="1">
            <a:spLocks noChangeArrowheads="1"/>
          </p:cNvSpPr>
          <p:nvPr/>
        </p:nvSpPr>
        <p:spPr bwMode="auto">
          <a:xfrm>
            <a:off x="1063625" y="5095875"/>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venir Next LT Pro" panose="020B0504020202020204" pitchFamily="34" charset="0"/>
              </a:rPr>
              <a:t>Increasing support</a:t>
            </a:r>
          </a:p>
        </p:txBody>
      </p:sp>
      <p:sp>
        <p:nvSpPr>
          <p:cNvPr id="51211" name="TextBox 11">
            <a:extLst>
              <a:ext uri="{FF2B5EF4-FFF2-40B4-BE49-F238E27FC236}">
                <a16:creationId xmlns:a16="http://schemas.microsoft.com/office/drawing/2014/main" id="{47BD23F9-731A-D91C-E7D2-32BB90B39A6D}"/>
              </a:ext>
            </a:extLst>
          </p:cNvPr>
          <p:cNvSpPr txBox="1">
            <a:spLocks noChangeArrowheads="1"/>
          </p:cNvSpPr>
          <p:nvPr/>
        </p:nvSpPr>
        <p:spPr bwMode="auto">
          <a:xfrm>
            <a:off x="9250363" y="511175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venir Next LT Pro" panose="020B0504020202020204" pitchFamily="34" charset="0"/>
              </a:rPr>
              <a:t>Decreasing support</a:t>
            </a:r>
          </a:p>
        </p:txBody>
      </p:sp>
      <p:pic>
        <p:nvPicPr>
          <p:cNvPr id="51212" name="Picture 4" descr="Decorative Panel - Te Tukutuku">
            <a:extLst>
              <a:ext uri="{FF2B5EF4-FFF2-40B4-BE49-F238E27FC236}">
                <a16:creationId xmlns:a16="http://schemas.microsoft.com/office/drawing/2014/main" id="{52F20FB9-D3A7-7995-423A-E70DE31D1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7254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4" descr="Decorative Panel - Te Tukutuku">
            <a:extLst>
              <a:ext uri="{FF2B5EF4-FFF2-40B4-BE49-F238E27FC236}">
                <a16:creationId xmlns:a16="http://schemas.microsoft.com/office/drawing/2014/main" id="{FB38A406-ED16-B48A-6523-C443D0A38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3513" y="7254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605BB509-28A0-0FD9-E16F-9644A16384AF}"/>
              </a:ext>
            </a:extLst>
          </p:cNvPr>
          <p:cNvSpPr txBox="1">
            <a:spLocks noChangeArrowheads="1"/>
          </p:cNvSpPr>
          <p:nvPr/>
        </p:nvSpPr>
        <p:spPr>
          <a:xfrm>
            <a:off x="554038" y="204788"/>
            <a:ext cx="10515600" cy="530225"/>
          </a:xfrm>
          <a:prstGeom prst="rect">
            <a:avLst/>
          </a:prstGeom>
        </p:spPr>
        <p:txBody>
          <a:bodyPr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a:t> </a:t>
            </a:r>
            <a:r>
              <a:rPr lang="en-US" altLang="en-US" sz="4000">
                <a:solidFill>
                  <a:srgbClr val="6D2929"/>
                </a:solidFill>
              </a:rPr>
              <a:t>Housing for Owners:</a:t>
            </a:r>
            <a:endParaRPr lang="en-US" altLang="en-US" sz="4000" dirty="0">
              <a:solidFill>
                <a:srgbClr val="6D292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88B663B5-E41F-F507-3B83-2F3C87D4A231}"/>
              </a:ext>
            </a:extLst>
          </p:cNvPr>
          <p:cNvSpPr>
            <a:spLocks noGrp="1" noChangeArrowheads="1"/>
          </p:cNvSpPr>
          <p:nvPr>
            <p:ph type="title"/>
          </p:nvPr>
        </p:nvSpPr>
        <p:spPr>
          <a:xfrm>
            <a:off x="838200" y="369888"/>
            <a:ext cx="10515600" cy="1268412"/>
          </a:xfrm>
        </p:spPr>
        <p:txBody>
          <a:bodyPr/>
          <a:lstStyle/>
          <a:p>
            <a:pPr algn="ctr" eaLnBrk="1" hangingPunct="1"/>
            <a:r>
              <a:rPr lang="en-US" altLang="en-US">
                <a:solidFill>
                  <a:srgbClr val="6D2929"/>
                </a:solidFill>
              </a:rPr>
              <a:t>Te Tumu Development Update</a:t>
            </a:r>
          </a:p>
        </p:txBody>
      </p:sp>
      <p:pic>
        <p:nvPicPr>
          <p:cNvPr id="52226" name="Picture 4" descr="Decorative Panel - Te Tukutuku">
            <a:extLst>
              <a:ext uri="{FF2B5EF4-FFF2-40B4-BE49-F238E27FC236}">
                <a16:creationId xmlns:a16="http://schemas.microsoft.com/office/drawing/2014/main" id="{51313239-BF65-8A24-52E0-315B90B77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Decorative Panel - Te Tukutuku">
            <a:extLst>
              <a:ext uri="{FF2B5EF4-FFF2-40B4-BE49-F238E27FC236}">
                <a16:creationId xmlns:a16="http://schemas.microsoft.com/office/drawing/2014/main" id="{8F6F77B9-EBAF-F991-D6DC-8085DD618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9" descr="C:\Documents and Settings\JFletcher\My Documents\Associations &amp; Publications\Transit\TEM Photomontage Mar'09\IMG_5367_sim_20090403.jpg">
            <a:extLst>
              <a:ext uri="{FF2B5EF4-FFF2-40B4-BE49-F238E27FC236}">
                <a16:creationId xmlns:a16="http://schemas.microsoft.com/office/drawing/2014/main" id="{ECCDA5A5-263E-BA8B-68F2-B05782ADE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6" b="22005"/>
          <a:stretch>
            <a:fillRect/>
          </a:stretch>
        </p:blipFill>
        <p:spPr bwMode="auto">
          <a:xfrm>
            <a:off x="1409700" y="1422400"/>
            <a:ext cx="90614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0896FBAD-C76A-0F43-AB09-451EF965F780}"/>
              </a:ext>
            </a:extLst>
          </p:cNvPr>
          <p:cNvSpPr>
            <a:spLocks noGrp="1" noChangeArrowheads="1"/>
          </p:cNvSpPr>
          <p:nvPr>
            <p:ph type="title"/>
          </p:nvPr>
        </p:nvSpPr>
        <p:spPr>
          <a:xfrm>
            <a:off x="838200" y="204788"/>
            <a:ext cx="10515600" cy="1268412"/>
          </a:xfrm>
        </p:spPr>
        <p:txBody>
          <a:bodyPr/>
          <a:lstStyle/>
          <a:p>
            <a:pPr algn="ctr" eaLnBrk="1" hangingPunct="1"/>
            <a:r>
              <a:rPr lang="en-US" altLang="en-US">
                <a:solidFill>
                  <a:srgbClr val="6D2929"/>
                </a:solidFill>
              </a:rPr>
              <a:t>Tumu Kaituna 14 Location</a:t>
            </a:r>
          </a:p>
        </p:txBody>
      </p:sp>
      <p:pic>
        <p:nvPicPr>
          <p:cNvPr id="54274" name="Picture 4" descr="Decorative Panel - Te Tukutuku">
            <a:extLst>
              <a:ext uri="{FF2B5EF4-FFF2-40B4-BE49-F238E27FC236}">
                <a16:creationId xmlns:a16="http://schemas.microsoft.com/office/drawing/2014/main" id="{9C96572D-A5BA-6906-E9F7-0793FA5F2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Decorative Panel - Te Tukutuku">
            <a:extLst>
              <a:ext uri="{FF2B5EF4-FFF2-40B4-BE49-F238E27FC236}">
                <a16:creationId xmlns:a16="http://schemas.microsoft.com/office/drawing/2014/main" id="{9D169076-FC8E-E08E-924B-7D98A726C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Content Placeholder 2">
            <a:extLst>
              <a:ext uri="{FF2B5EF4-FFF2-40B4-BE49-F238E27FC236}">
                <a16:creationId xmlns:a16="http://schemas.microsoft.com/office/drawing/2014/main" id="{A9C83969-CC78-DFD3-9154-CA476CE788EC}"/>
              </a:ext>
            </a:extLst>
          </p:cNvPr>
          <p:cNvSpPr txBox="1">
            <a:spLocks noChangeArrowheads="1"/>
          </p:cNvSpPr>
          <p:nvPr/>
        </p:nvSpPr>
        <p:spPr bwMode="auto">
          <a:xfrm>
            <a:off x="838200" y="1314450"/>
            <a:ext cx="105156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endParaRPr lang="en-US" altLang="en-US" sz="2200"/>
          </a:p>
        </p:txBody>
      </p:sp>
      <p:pic>
        <p:nvPicPr>
          <p:cNvPr id="54277" name="Picture 3" descr="Map&#10;&#10;Description automatically generated with medium confidence">
            <a:extLst>
              <a:ext uri="{FF2B5EF4-FFF2-40B4-BE49-F238E27FC236}">
                <a16:creationId xmlns:a16="http://schemas.microsoft.com/office/drawing/2014/main" id="{FCB76047-8941-0FAF-06C3-ECF9D6B9A7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0" t="8356" r="3191" b="23657"/>
          <a:stretch>
            <a:fillRect/>
          </a:stretch>
        </p:blipFill>
        <p:spPr bwMode="auto">
          <a:xfrm>
            <a:off x="912813" y="1198563"/>
            <a:ext cx="10366375"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xmlns:aink="http://schemas.microsoft.com/office/drawing/2016/ink" Requires="p14 aink">
          <p:contentPart p14:bwMode="auto" r:id="rId5">
            <p14:nvContentPartPr>
              <p14:cNvPr id="7" name="Ink 6">
                <a:extLst>
                  <a:ext uri="{FF2B5EF4-FFF2-40B4-BE49-F238E27FC236}">
                    <a16:creationId xmlns:a16="http://schemas.microsoft.com/office/drawing/2014/main" id="{472D6D63-9732-59DD-F096-1DEC47B59CD1}"/>
                  </a:ext>
                </a:extLst>
              </p14:cNvPr>
              <p14:cNvContentPartPr/>
              <p14:nvPr/>
            </p14:nvContentPartPr>
            <p14:xfrm>
              <a:off x="8610271" y="5279400"/>
              <a:ext cx="61560" cy="383040"/>
            </p14:xfrm>
          </p:contentPart>
        </mc:Choice>
        <mc:Fallback>
          <p:pic>
            <p:nvPicPr>
              <p:cNvPr id="7" name="Ink 6">
                <a:extLst>
                  <a:ext uri="{FF2B5EF4-FFF2-40B4-BE49-F238E27FC236}">
                    <a16:creationId xmlns:a16="http://schemas.microsoft.com/office/drawing/2014/main" id="{472D6D63-9732-59DD-F096-1DEC47B59CD1}"/>
                  </a:ext>
                </a:extLst>
              </p:cNvPr>
              <p:cNvPicPr/>
              <p:nvPr/>
            </p:nvPicPr>
            <p:blipFill>
              <a:blip r:embed="rId6"/>
              <a:stretch>
                <a:fillRect/>
              </a:stretch>
            </p:blipFill>
            <p:spPr>
              <a:xfrm>
                <a:off x="8592271" y="5171400"/>
                <a:ext cx="97200" cy="598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0" name="Ink 19">
                <a:extLst>
                  <a:ext uri="{FF2B5EF4-FFF2-40B4-BE49-F238E27FC236}">
                    <a16:creationId xmlns:a16="http://schemas.microsoft.com/office/drawing/2014/main" id="{3A64DC8B-AEBB-C529-FF54-2E82158AFE8C}"/>
                  </a:ext>
                </a:extLst>
              </p14:cNvPr>
              <p14:cNvContentPartPr/>
              <p14:nvPr/>
            </p14:nvContentPartPr>
            <p14:xfrm>
              <a:off x="1474711" y="795960"/>
              <a:ext cx="360" cy="360"/>
            </p14:xfrm>
          </p:contentPart>
        </mc:Choice>
        <mc:Fallback>
          <p:pic>
            <p:nvPicPr>
              <p:cNvPr id="20" name="Ink 19">
                <a:extLst>
                  <a:ext uri="{FF2B5EF4-FFF2-40B4-BE49-F238E27FC236}">
                    <a16:creationId xmlns:a16="http://schemas.microsoft.com/office/drawing/2014/main" id="{3A64DC8B-AEBB-C529-FF54-2E82158AFE8C}"/>
                  </a:ext>
                </a:extLst>
              </p:cNvPr>
              <p:cNvPicPr/>
              <p:nvPr/>
            </p:nvPicPr>
            <p:blipFill>
              <a:blip r:embed="rId8"/>
              <a:stretch>
                <a:fillRect/>
              </a:stretch>
            </p:blipFill>
            <p:spPr>
              <a:xfrm>
                <a:off x="1470391" y="791640"/>
                <a:ext cx="9000" cy="9000"/>
              </a:xfrm>
              <a:prstGeom prst="rect">
                <a:avLst/>
              </a:prstGeom>
            </p:spPr>
          </p:pic>
        </mc:Fallback>
      </mc:AlternateContent>
      <p:cxnSp>
        <p:nvCxnSpPr>
          <p:cNvPr id="22" name="Straight Connector 21">
            <a:extLst>
              <a:ext uri="{FF2B5EF4-FFF2-40B4-BE49-F238E27FC236}">
                <a16:creationId xmlns:a16="http://schemas.microsoft.com/office/drawing/2014/main" id="{5B8B266F-021C-2E13-D060-EBD4F1F733C9}"/>
              </a:ext>
            </a:extLst>
          </p:cNvPr>
          <p:cNvCxnSpPr>
            <a:cxnSpLocks/>
          </p:cNvCxnSpPr>
          <p:nvPr/>
        </p:nvCxnSpPr>
        <p:spPr>
          <a:xfrm flipH="1">
            <a:off x="8582025" y="5200650"/>
            <a:ext cx="117475" cy="7858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6B142D0-07D6-11DC-039A-CC2D6BE48676}"/>
              </a:ext>
            </a:extLst>
          </p:cNvPr>
          <p:cNvCxnSpPr>
            <a:cxnSpLocks/>
          </p:cNvCxnSpPr>
          <p:nvPr/>
        </p:nvCxnSpPr>
        <p:spPr>
          <a:xfrm flipH="1">
            <a:off x="8863013" y="5632450"/>
            <a:ext cx="398462" cy="4730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D014B565-8B3F-E540-CFBF-42C93359E15D}"/>
              </a:ext>
            </a:extLst>
          </p:cNvPr>
          <p:cNvSpPr/>
          <p:nvPr/>
        </p:nvSpPr>
        <p:spPr>
          <a:xfrm>
            <a:off x="8561388" y="6003925"/>
            <a:ext cx="287337" cy="101600"/>
          </a:xfrm>
          <a:custGeom>
            <a:avLst/>
            <a:gdLst>
              <a:gd name="connsiteX0" fmla="*/ 0 w 286327"/>
              <a:gd name="connsiteY0" fmla="*/ 0 h 101600"/>
              <a:gd name="connsiteX1" fmla="*/ 83127 w 286327"/>
              <a:gd name="connsiteY1" fmla="*/ 9237 h 101600"/>
              <a:gd name="connsiteX2" fmla="*/ 110836 w 286327"/>
              <a:gd name="connsiteY2" fmla="*/ 46182 h 101600"/>
              <a:gd name="connsiteX3" fmla="*/ 138546 w 286327"/>
              <a:gd name="connsiteY3" fmla="*/ 73891 h 101600"/>
              <a:gd name="connsiteX4" fmla="*/ 286327 w 286327"/>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27" h="101600">
                <a:moveTo>
                  <a:pt x="0" y="0"/>
                </a:moveTo>
                <a:cubicBezTo>
                  <a:pt x="27709" y="3079"/>
                  <a:pt x="57392" y="-1486"/>
                  <a:pt x="83127" y="9237"/>
                </a:cubicBezTo>
                <a:cubicBezTo>
                  <a:pt x="97337" y="15158"/>
                  <a:pt x="100818" y="34494"/>
                  <a:pt x="110836" y="46182"/>
                </a:cubicBezTo>
                <a:cubicBezTo>
                  <a:pt x="119337" y="56100"/>
                  <a:pt x="126654" y="68486"/>
                  <a:pt x="138546" y="73891"/>
                </a:cubicBezTo>
                <a:cubicBezTo>
                  <a:pt x="175710" y="90784"/>
                  <a:pt x="246695" y="96646"/>
                  <a:pt x="286327" y="10160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ln>
                <a:solidFill>
                  <a:srgbClr val="FF0000"/>
                </a:solidFill>
              </a:ln>
            </a:endParaRPr>
          </a:p>
        </p:txBody>
      </p:sp>
      <p:cxnSp>
        <p:nvCxnSpPr>
          <p:cNvPr id="33792" name="Straight Connector 33791">
            <a:extLst>
              <a:ext uri="{FF2B5EF4-FFF2-40B4-BE49-F238E27FC236}">
                <a16:creationId xmlns:a16="http://schemas.microsoft.com/office/drawing/2014/main" id="{C1B2E460-2C67-3628-37EB-4FDAB3B77AB3}"/>
              </a:ext>
            </a:extLst>
          </p:cNvPr>
          <p:cNvCxnSpPr>
            <a:cxnSpLocks/>
          </p:cNvCxnSpPr>
          <p:nvPr/>
        </p:nvCxnSpPr>
        <p:spPr>
          <a:xfrm>
            <a:off x="8699500" y="5200650"/>
            <a:ext cx="561975" cy="431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5B0FF6E2-2DB1-8F5F-DD0D-B905B03E81D0}"/>
              </a:ext>
            </a:extLst>
          </p:cNvPr>
          <p:cNvSpPr>
            <a:spLocks noGrp="1" noChangeArrowheads="1"/>
          </p:cNvSpPr>
          <p:nvPr>
            <p:ph type="title"/>
          </p:nvPr>
        </p:nvSpPr>
        <p:spPr>
          <a:xfrm>
            <a:off x="838200" y="204788"/>
            <a:ext cx="10515600" cy="1268412"/>
          </a:xfrm>
        </p:spPr>
        <p:txBody>
          <a:bodyPr/>
          <a:lstStyle/>
          <a:p>
            <a:pPr algn="ctr" eaLnBrk="1" hangingPunct="1"/>
            <a:r>
              <a:rPr lang="en-US" altLang="en-US">
                <a:solidFill>
                  <a:srgbClr val="6D2929"/>
                </a:solidFill>
              </a:rPr>
              <a:t>Tumu Kaituna 14 Location</a:t>
            </a:r>
          </a:p>
        </p:txBody>
      </p:sp>
      <p:pic>
        <p:nvPicPr>
          <p:cNvPr id="56322" name="Picture 4" descr="Decorative Panel - Te Tukutuku">
            <a:extLst>
              <a:ext uri="{FF2B5EF4-FFF2-40B4-BE49-F238E27FC236}">
                <a16:creationId xmlns:a16="http://schemas.microsoft.com/office/drawing/2014/main" id="{B2A15726-CF65-6148-9185-3950FBFE5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Decorative Panel - Te Tukutuku">
            <a:extLst>
              <a:ext uri="{FF2B5EF4-FFF2-40B4-BE49-F238E27FC236}">
                <a16:creationId xmlns:a16="http://schemas.microsoft.com/office/drawing/2014/main" id="{D2AFEF1B-F00B-0455-60A6-2CB179DD3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ontent Placeholder 2">
            <a:extLst>
              <a:ext uri="{FF2B5EF4-FFF2-40B4-BE49-F238E27FC236}">
                <a16:creationId xmlns:a16="http://schemas.microsoft.com/office/drawing/2014/main" id="{628CD89B-1B6A-4426-47D7-57DBB78B474F}"/>
              </a:ext>
            </a:extLst>
          </p:cNvPr>
          <p:cNvSpPr txBox="1">
            <a:spLocks noChangeArrowheads="1"/>
          </p:cNvSpPr>
          <p:nvPr/>
        </p:nvSpPr>
        <p:spPr bwMode="auto">
          <a:xfrm>
            <a:off x="838200" y="1314450"/>
            <a:ext cx="105156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endParaRPr lang="en-US" altLang="en-US" sz="2200"/>
          </a:p>
        </p:txBody>
      </p:sp>
      <p:pic>
        <p:nvPicPr>
          <p:cNvPr id="56325" name="Picture 2" descr="A picture containing map&#10;&#10;Description automatically generated">
            <a:extLst>
              <a:ext uri="{FF2B5EF4-FFF2-40B4-BE49-F238E27FC236}">
                <a16:creationId xmlns:a16="http://schemas.microsoft.com/office/drawing/2014/main" id="{16CC91C6-64FE-E205-2EA7-8C99CF339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92" t="15488" r="5742" b="19168"/>
          <a:stretch>
            <a:fillRect/>
          </a:stretch>
        </p:blipFill>
        <p:spPr bwMode="auto">
          <a:xfrm>
            <a:off x="1533525" y="1473200"/>
            <a:ext cx="8875713"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Decorative Panel - Te Tukutuku">
            <a:extLst>
              <a:ext uri="{FF2B5EF4-FFF2-40B4-BE49-F238E27FC236}">
                <a16:creationId xmlns:a16="http://schemas.microsoft.com/office/drawing/2014/main" id="{42D9CB70-B592-500C-5700-54E28CAA8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4" descr="Decorative Panel - Te Tukutuku">
            <a:extLst>
              <a:ext uri="{FF2B5EF4-FFF2-40B4-BE49-F238E27FC236}">
                <a16:creationId xmlns:a16="http://schemas.microsoft.com/office/drawing/2014/main" id="{02C8BC43-2003-70A0-6A5A-C13AFF912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A11C0496-B99B-A99C-26B9-6B2F7E8562BA}"/>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900" dirty="0">
                <a:solidFill>
                  <a:srgbClr val="6D2929"/>
                </a:solidFill>
              </a:rPr>
              <a:t>Te Tumu Draft Structure Plan</a:t>
            </a:r>
            <a:br>
              <a:rPr lang="en-AU" dirty="0">
                <a:solidFill>
                  <a:srgbClr val="009900"/>
                </a:solidFill>
              </a:rPr>
            </a:br>
            <a:endParaRPr lang="en-NZ" dirty="0">
              <a:solidFill>
                <a:schemeClr val="tx2">
                  <a:lumMod val="60000"/>
                  <a:lumOff val="40000"/>
                </a:schemeClr>
              </a:solidFill>
            </a:endParaRPr>
          </a:p>
        </p:txBody>
      </p:sp>
      <p:pic>
        <p:nvPicPr>
          <p:cNvPr id="58372" name="Picture 8">
            <a:extLst>
              <a:ext uri="{FF2B5EF4-FFF2-40B4-BE49-F238E27FC236}">
                <a16:creationId xmlns:a16="http://schemas.microsoft.com/office/drawing/2014/main" id="{772B9FDE-B66F-C995-42F9-EDE579121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5522913"/>
            <a:ext cx="58547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A close up of a map&#10;&#10;Description automatically generated">
            <a:extLst>
              <a:ext uri="{FF2B5EF4-FFF2-40B4-BE49-F238E27FC236}">
                <a16:creationId xmlns:a16="http://schemas.microsoft.com/office/drawing/2014/main" id="{11C482FD-BC4D-3A65-2423-2DEBC750FE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075" y="873125"/>
            <a:ext cx="8472488"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DE0A-0D85-71F0-B368-5802A3EF7AA0}"/>
              </a:ext>
            </a:extLst>
          </p:cNvPr>
          <p:cNvSpPr>
            <a:spLocks noGrp="1"/>
          </p:cNvSpPr>
          <p:nvPr>
            <p:ph type="title"/>
          </p:nvPr>
        </p:nvSpPr>
        <p:spPr>
          <a:xfrm>
            <a:off x="838200" y="460375"/>
            <a:ext cx="10515600" cy="1268413"/>
          </a:xfrm>
        </p:spPr>
        <p:txBody>
          <a:bodyPr rtlCol="0">
            <a:normAutofit fontScale="90000"/>
          </a:bodyPr>
          <a:lstStyle/>
          <a:p>
            <a:pPr algn="ctr" eaLnBrk="1" fontAlgn="auto" hangingPunct="1">
              <a:spcAft>
                <a:spcPts val="0"/>
              </a:spcAft>
              <a:defRPr/>
            </a:pPr>
            <a:r>
              <a:rPr lang="en-US" dirty="0">
                <a:solidFill>
                  <a:srgbClr val="6D2929"/>
                </a:solidFill>
              </a:rPr>
              <a:t>Infrastructure Corridors &amp; Active Reserve  Options &amp; Process</a:t>
            </a:r>
          </a:p>
        </p:txBody>
      </p:sp>
      <p:pic>
        <p:nvPicPr>
          <p:cNvPr id="60418" name="Picture 4" descr="Decorative Panel - Te Tukutuku">
            <a:extLst>
              <a:ext uri="{FF2B5EF4-FFF2-40B4-BE49-F238E27FC236}">
                <a16:creationId xmlns:a16="http://schemas.microsoft.com/office/drawing/2014/main" id="{7C862AF0-81A9-8F9B-6DFC-10D175389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descr="Decorative Panel - Te Tukutuku">
            <a:extLst>
              <a:ext uri="{FF2B5EF4-FFF2-40B4-BE49-F238E27FC236}">
                <a16:creationId xmlns:a16="http://schemas.microsoft.com/office/drawing/2014/main" id="{4F641718-FA9D-F3C7-D0D6-55BBB034F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9">
            <a:extLst>
              <a:ext uri="{FF2B5EF4-FFF2-40B4-BE49-F238E27FC236}">
                <a16:creationId xmlns:a16="http://schemas.microsoft.com/office/drawing/2014/main" id="{B8E54A5D-A310-9A2C-840C-CA60844118FB}"/>
              </a:ext>
            </a:extLst>
          </p:cNvPr>
          <p:cNvSpPr txBox="1">
            <a:spLocks noChangeArrowheads="1"/>
          </p:cNvSpPr>
          <p:nvPr/>
        </p:nvSpPr>
        <p:spPr bwMode="auto">
          <a:xfrm>
            <a:off x="4627563" y="1812925"/>
            <a:ext cx="6934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NZ" altLang="en-US" sz="1800" b="1">
                <a:latin typeface="Calibri (Body)"/>
                <a:cs typeface="Calibri" panose="020F0502020204030204" pitchFamily="34" charset="0"/>
              </a:rPr>
              <a:t>The Boulevard (Purple)</a:t>
            </a:r>
            <a:endParaRPr lang="en-NZ" altLang="en-US" sz="1800">
              <a:latin typeface="Calibri (Body)"/>
              <a:cs typeface="Calibri" panose="020F0502020204030204" pitchFamily="34" charset="0"/>
            </a:endParaRPr>
          </a:p>
          <a:p>
            <a:pPr eaLnBrk="1" hangingPunct="1">
              <a:lnSpc>
                <a:spcPct val="100000"/>
              </a:lnSpc>
              <a:spcBef>
                <a:spcPct val="0"/>
              </a:spcBef>
              <a:buFontTx/>
              <a:buNone/>
            </a:pPr>
            <a:r>
              <a:rPr lang="en-NZ" altLang="en-US" sz="1800">
                <a:latin typeface="Calibri (Body)"/>
                <a:cs typeface="Calibri" panose="020F0502020204030204" pitchFamily="34" charset="0"/>
              </a:rPr>
              <a:t> 38m wide x 1350m total length (approx.) = 51,300m (5.13ha) approx.</a:t>
            </a:r>
          </a:p>
          <a:p>
            <a:pPr eaLnBrk="1" hangingPunct="1">
              <a:lnSpc>
                <a:spcPct val="100000"/>
              </a:lnSpc>
              <a:spcBef>
                <a:spcPct val="0"/>
              </a:spcBef>
              <a:buFontTx/>
              <a:buNone/>
            </a:pPr>
            <a:r>
              <a:rPr lang="en-NZ" altLang="en-US" sz="1800">
                <a:latin typeface="Calibri (Body)"/>
                <a:cs typeface="Calibri" panose="020F0502020204030204" pitchFamily="34" charset="0"/>
              </a:rPr>
              <a:t>Note: this does not include intersections.  With intersections (at approx. 45m width) </a:t>
            </a:r>
            <a:r>
              <a:rPr lang="en-NZ" altLang="en-US" sz="1800" u="sng">
                <a:latin typeface="Calibri (Body)"/>
                <a:cs typeface="Calibri" panose="020F0502020204030204" pitchFamily="34" charset="0"/>
              </a:rPr>
              <a:t>total area for corridor is approx. </a:t>
            </a:r>
            <a:r>
              <a:rPr lang="en-NZ" altLang="en-US" sz="1800" b="1" u="sng">
                <a:latin typeface="Calibri (Body)"/>
                <a:cs typeface="Calibri" panose="020F0502020204030204" pitchFamily="34" charset="0"/>
              </a:rPr>
              <a:t>5.45ha.</a:t>
            </a:r>
          </a:p>
          <a:p>
            <a:pPr eaLnBrk="1" hangingPunct="1">
              <a:lnSpc>
                <a:spcPct val="100000"/>
              </a:lnSpc>
              <a:spcBef>
                <a:spcPct val="0"/>
              </a:spcBef>
              <a:buFontTx/>
              <a:buNone/>
            </a:pPr>
            <a:r>
              <a:rPr lang="en-NZ" altLang="en-US" sz="1800">
                <a:latin typeface="Calibri (Body)"/>
                <a:cs typeface="Calibri" panose="020F0502020204030204" pitchFamily="34" charset="0"/>
              </a:rPr>
              <a:t> </a:t>
            </a:r>
          </a:p>
          <a:p>
            <a:pPr eaLnBrk="1" hangingPunct="1">
              <a:lnSpc>
                <a:spcPct val="100000"/>
              </a:lnSpc>
              <a:spcBef>
                <a:spcPct val="0"/>
              </a:spcBef>
              <a:buFontTx/>
              <a:buNone/>
            </a:pPr>
            <a:r>
              <a:rPr lang="en-NZ" altLang="en-US" sz="1800" b="1">
                <a:latin typeface="Calibri (Body)"/>
                <a:cs typeface="Calibri" panose="020F0502020204030204" pitchFamily="34" charset="0"/>
              </a:rPr>
              <a:t>Extension of Te Okuroa Drive (Blue) </a:t>
            </a:r>
            <a:endParaRPr lang="en-NZ" altLang="en-US" sz="1800">
              <a:latin typeface="Calibri (Body)"/>
              <a:cs typeface="Calibri" panose="020F0502020204030204" pitchFamily="34" charset="0"/>
            </a:endParaRPr>
          </a:p>
          <a:p>
            <a:pPr eaLnBrk="1" hangingPunct="1">
              <a:lnSpc>
                <a:spcPct val="100000"/>
              </a:lnSpc>
              <a:spcBef>
                <a:spcPct val="0"/>
              </a:spcBef>
              <a:buFontTx/>
              <a:buNone/>
            </a:pPr>
            <a:r>
              <a:rPr lang="en-NZ" altLang="en-US" sz="1800">
                <a:latin typeface="Calibri (Body)"/>
                <a:cs typeface="Calibri" panose="020F0502020204030204" pitchFamily="34" charset="0"/>
              </a:rPr>
              <a:t> 37m wide x 1160m total length (approx.) = 42,920m (4.29ha) approx..</a:t>
            </a:r>
          </a:p>
          <a:p>
            <a:pPr eaLnBrk="1" hangingPunct="1">
              <a:lnSpc>
                <a:spcPct val="100000"/>
              </a:lnSpc>
              <a:spcBef>
                <a:spcPct val="0"/>
              </a:spcBef>
              <a:buFontTx/>
              <a:buNone/>
            </a:pPr>
            <a:r>
              <a:rPr lang="en-NZ" altLang="en-US" sz="1800">
                <a:latin typeface="Calibri (Body)"/>
                <a:cs typeface="Calibri" panose="020F0502020204030204" pitchFamily="34" charset="0"/>
              </a:rPr>
              <a:t>Note: this does not include intersections.  With intersections (at approx. 45m width) </a:t>
            </a:r>
            <a:r>
              <a:rPr lang="en-NZ" altLang="en-US" sz="1800" u="sng">
                <a:latin typeface="Calibri (Body)"/>
                <a:cs typeface="Calibri" panose="020F0502020204030204" pitchFamily="34" charset="0"/>
              </a:rPr>
              <a:t>total area for corridor is approx. </a:t>
            </a:r>
            <a:r>
              <a:rPr lang="en-NZ" altLang="en-US" sz="1800" b="1" u="sng">
                <a:latin typeface="Calibri (Body)"/>
                <a:cs typeface="Calibri" panose="020F0502020204030204" pitchFamily="34" charset="0"/>
              </a:rPr>
              <a:t>4.50ha</a:t>
            </a:r>
            <a:r>
              <a:rPr lang="en-NZ" altLang="en-US" sz="1800" u="sng">
                <a:latin typeface="Calibri (Body)"/>
                <a:cs typeface="Calibri" panose="020F0502020204030204" pitchFamily="34" charset="0"/>
              </a:rPr>
              <a:t>.</a:t>
            </a:r>
          </a:p>
          <a:p>
            <a:pPr eaLnBrk="1" hangingPunct="1">
              <a:lnSpc>
                <a:spcPct val="100000"/>
              </a:lnSpc>
              <a:spcBef>
                <a:spcPct val="0"/>
              </a:spcBef>
              <a:buFontTx/>
              <a:buNone/>
            </a:pPr>
            <a:endParaRPr lang="en-NZ" altLang="en-US" sz="1800">
              <a:latin typeface="Calibri (Body)"/>
            </a:endParaRPr>
          </a:p>
          <a:p>
            <a:pPr eaLnBrk="1" hangingPunct="1">
              <a:lnSpc>
                <a:spcPct val="100000"/>
              </a:lnSpc>
              <a:spcBef>
                <a:spcPct val="0"/>
              </a:spcBef>
              <a:buFontTx/>
              <a:buNone/>
            </a:pPr>
            <a:r>
              <a:rPr lang="en-NZ" altLang="en-US" sz="1800" b="1">
                <a:latin typeface="Calibri (Body)"/>
                <a:cs typeface="Calibri" panose="020F0502020204030204" pitchFamily="34" charset="0"/>
              </a:rPr>
              <a:t>Active Reserve (Red Circle)</a:t>
            </a:r>
          </a:p>
          <a:p>
            <a:pPr eaLnBrk="1" hangingPunct="1">
              <a:lnSpc>
                <a:spcPct val="100000"/>
              </a:lnSpc>
              <a:spcBef>
                <a:spcPct val="0"/>
              </a:spcBef>
              <a:buFontTx/>
              <a:buNone/>
            </a:pPr>
            <a:r>
              <a:rPr lang="en-NZ" altLang="en-US" sz="1800">
                <a:latin typeface="Calibri (Body)"/>
                <a:cs typeface="Calibri" panose="020F0502020204030204" pitchFamily="34" charset="0"/>
              </a:rPr>
              <a:t>20 ha Active Reserve.</a:t>
            </a:r>
          </a:p>
        </p:txBody>
      </p:sp>
      <p:grpSp>
        <p:nvGrpSpPr>
          <p:cNvPr id="60421" name="Group 5">
            <a:extLst>
              <a:ext uri="{FF2B5EF4-FFF2-40B4-BE49-F238E27FC236}">
                <a16:creationId xmlns:a16="http://schemas.microsoft.com/office/drawing/2014/main" id="{25891AE1-5638-1E1A-330B-A5F30689C51A}"/>
              </a:ext>
            </a:extLst>
          </p:cNvPr>
          <p:cNvGrpSpPr>
            <a:grpSpLocks/>
          </p:cNvGrpSpPr>
          <p:nvPr/>
        </p:nvGrpSpPr>
        <p:grpSpPr bwMode="auto">
          <a:xfrm>
            <a:off x="838200" y="1230313"/>
            <a:ext cx="3354388" cy="5032375"/>
            <a:chOff x="838200" y="1728882"/>
            <a:chExt cx="2909633" cy="4437647"/>
          </a:xfrm>
        </p:grpSpPr>
        <p:pic>
          <p:nvPicPr>
            <p:cNvPr id="60422" name="Picture 8" descr="Diagram&#10;&#10;Description automatically generated">
              <a:extLst>
                <a:ext uri="{FF2B5EF4-FFF2-40B4-BE49-F238E27FC236}">
                  <a16:creationId xmlns:a16="http://schemas.microsoft.com/office/drawing/2014/main" id="{F6091290-B6FB-D2F2-3E09-5C8739C78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383" t="7037" r="11423" b="3149"/>
            <a:stretch>
              <a:fillRect/>
            </a:stretch>
          </p:blipFill>
          <p:spPr bwMode="auto">
            <a:xfrm>
              <a:off x="838200" y="1728882"/>
              <a:ext cx="2909633" cy="443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33DDA7AD-C1AA-4E12-984C-E4F0C64EE7DC}"/>
                </a:ext>
              </a:extLst>
            </p:cNvPr>
            <p:cNvSpPr/>
            <p:nvPr/>
          </p:nvSpPr>
          <p:spPr>
            <a:xfrm rot="2409262">
              <a:off x="1674049" y="3148369"/>
              <a:ext cx="995581" cy="7447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5B3FEE3-8B3F-7A0A-6DC7-2DE432D61999}"/>
              </a:ext>
            </a:extLst>
          </p:cNvPr>
          <p:cNvSpPr>
            <a:spLocks noGrp="1" noChangeArrowheads="1"/>
          </p:cNvSpPr>
          <p:nvPr>
            <p:ph type="title"/>
          </p:nvPr>
        </p:nvSpPr>
        <p:spPr>
          <a:xfrm>
            <a:off x="838200" y="396875"/>
            <a:ext cx="10515600" cy="1325563"/>
          </a:xfrm>
        </p:spPr>
        <p:txBody>
          <a:bodyPr/>
          <a:lstStyle/>
          <a:p>
            <a:pPr algn="ctr" eaLnBrk="1" hangingPunct="1"/>
            <a:r>
              <a:rPr lang="en-US" altLang="en-US">
                <a:solidFill>
                  <a:srgbClr val="6D2929"/>
                </a:solidFill>
              </a:rPr>
              <a:t>Asking questions or providing feedback</a:t>
            </a:r>
          </a:p>
        </p:txBody>
      </p:sp>
      <p:sp>
        <p:nvSpPr>
          <p:cNvPr id="18434" name="Content Placeholder 2">
            <a:extLst>
              <a:ext uri="{FF2B5EF4-FFF2-40B4-BE49-F238E27FC236}">
                <a16:creationId xmlns:a16="http://schemas.microsoft.com/office/drawing/2014/main" id="{37C1DFBB-334E-4AAB-DBEE-DA045AD65C43}"/>
              </a:ext>
            </a:extLst>
          </p:cNvPr>
          <p:cNvSpPr>
            <a:spLocks noGrp="1" noChangeArrowheads="1"/>
          </p:cNvSpPr>
          <p:nvPr>
            <p:ph idx="1"/>
          </p:nvPr>
        </p:nvSpPr>
        <p:spPr>
          <a:xfrm>
            <a:off x="838200" y="1517650"/>
            <a:ext cx="10515600" cy="4400550"/>
          </a:xfrm>
        </p:spPr>
        <p:txBody>
          <a:bodyPr/>
          <a:lstStyle/>
          <a:p>
            <a:pPr eaLnBrk="1" hangingPunct="1"/>
            <a:endParaRPr lang="en-US" altLang="en-US" sz="2400"/>
          </a:p>
          <a:p>
            <a:pPr eaLnBrk="1" hangingPunct="1"/>
            <a:endParaRPr lang="en-US" altLang="en-US"/>
          </a:p>
        </p:txBody>
      </p:sp>
      <p:pic>
        <p:nvPicPr>
          <p:cNvPr id="18435" name="Picture 4" descr="Decorative Panel - Te Tukutuku">
            <a:extLst>
              <a:ext uri="{FF2B5EF4-FFF2-40B4-BE49-F238E27FC236}">
                <a16:creationId xmlns:a16="http://schemas.microsoft.com/office/drawing/2014/main" id="{99E26AC9-B270-CC95-1517-434E23C90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Decorative Panel - Te Tukutuku">
            <a:extLst>
              <a:ext uri="{FF2B5EF4-FFF2-40B4-BE49-F238E27FC236}">
                <a16:creationId xmlns:a16="http://schemas.microsoft.com/office/drawing/2014/main" id="{D7D487A1-8AD4-A80B-2BA8-534B52E4F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a:extLst>
              <a:ext uri="{FF2B5EF4-FFF2-40B4-BE49-F238E27FC236}">
                <a16:creationId xmlns:a16="http://schemas.microsoft.com/office/drawing/2014/main" id="{CC67FCEA-BDFF-E034-6917-9E0F8FA06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850" y="1490663"/>
            <a:ext cx="3500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a:extLst>
              <a:ext uri="{FF2B5EF4-FFF2-40B4-BE49-F238E27FC236}">
                <a16:creationId xmlns:a16="http://schemas.microsoft.com/office/drawing/2014/main" id="{6DF5893F-F0B6-92C0-AD24-F4E10DD90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788" y="1490663"/>
            <a:ext cx="3609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Decorative Panel - Te Tukutuku">
            <a:extLst>
              <a:ext uri="{FF2B5EF4-FFF2-40B4-BE49-F238E27FC236}">
                <a16:creationId xmlns:a16="http://schemas.microsoft.com/office/drawing/2014/main" id="{E8B1A4AA-FF17-53CF-D955-4B79E6636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4" descr="Decorative Panel - Te Tukutuku">
            <a:extLst>
              <a:ext uri="{FF2B5EF4-FFF2-40B4-BE49-F238E27FC236}">
                <a16:creationId xmlns:a16="http://schemas.microsoft.com/office/drawing/2014/main" id="{948766C3-86E1-4526-A5FF-8AD4C0983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A2E325E2-4F9A-4B03-5568-6A9DDD262ED6}"/>
              </a:ext>
            </a:extLst>
          </p:cNvPr>
          <p:cNvSpPr>
            <a:spLocks noGrp="1"/>
          </p:cNvSpPr>
          <p:nvPr>
            <p:ph type="title"/>
          </p:nvPr>
        </p:nvSpPr>
        <p:spPr>
          <a:xfrm>
            <a:off x="250825" y="903288"/>
            <a:ext cx="11625263" cy="466725"/>
          </a:xfrm>
        </p:spPr>
        <p:txBody>
          <a:bodyPr rtlCol="0">
            <a:normAutofit fontScale="90000"/>
          </a:bodyPr>
          <a:lstStyle/>
          <a:p>
            <a:pPr algn="ctr" eaLnBrk="1" fontAlgn="auto" hangingPunct="1">
              <a:spcBef>
                <a:spcPts val="0"/>
              </a:spcBef>
              <a:spcAft>
                <a:spcPts val="0"/>
              </a:spcAft>
              <a:defRPr/>
            </a:pPr>
            <a:r>
              <a:rPr lang="en-US" sz="4200" dirty="0">
                <a:solidFill>
                  <a:srgbClr val="6D2929"/>
                </a:solidFill>
              </a:rPr>
              <a:t>Infrastructure Corridors &amp; Active Reserve|TK14 Benefits </a:t>
            </a:r>
            <a:br>
              <a:rPr lang="en-AU" dirty="0">
                <a:solidFill>
                  <a:srgbClr val="009900"/>
                </a:solidFill>
              </a:rPr>
            </a:br>
            <a:endParaRPr lang="en-NZ" dirty="0">
              <a:solidFill>
                <a:schemeClr val="tx2">
                  <a:lumMod val="60000"/>
                  <a:lumOff val="40000"/>
                </a:schemeClr>
              </a:solidFill>
            </a:endParaRPr>
          </a:p>
        </p:txBody>
      </p:sp>
      <p:sp>
        <p:nvSpPr>
          <p:cNvPr id="79878" name="Text Box 7">
            <a:extLst>
              <a:ext uri="{FF2B5EF4-FFF2-40B4-BE49-F238E27FC236}">
                <a16:creationId xmlns:a16="http://schemas.microsoft.com/office/drawing/2014/main" id="{6EBBF3B9-52BA-032B-173A-94932C754421}"/>
              </a:ext>
            </a:extLst>
          </p:cNvPr>
          <p:cNvSpPr txBox="1">
            <a:spLocks noChangeArrowheads="1"/>
          </p:cNvSpPr>
          <p:nvPr/>
        </p:nvSpPr>
        <p:spPr bwMode="auto">
          <a:xfrm>
            <a:off x="976313" y="1136650"/>
            <a:ext cx="10377487" cy="4832350"/>
          </a:xfrm>
          <a:prstGeom prst="rect">
            <a:avLst/>
          </a:prstGeom>
          <a:noFill/>
          <a:ln>
            <a:noFill/>
          </a:ln>
        </p:spPr>
        <p:txBody>
          <a:bodyPr>
            <a:spAutoFit/>
          </a:bodyPr>
          <a:lstStyle>
            <a:lvl1pPr>
              <a:lnSpc>
                <a:spcPct val="110000"/>
              </a:lnSpc>
              <a:spcBef>
                <a:spcPts val="1000"/>
              </a:spcBef>
              <a:buFont typeface="Arial" panose="020B0604020202020204" pitchFamily="34" charset="0"/>
              <a:buChar char="•"/>
              <a:defRPr>
                <a:solidFill>
                  <a:srgbClr val="C25D5D"/>
                </a:solidFill>
                <a:latin typeface="Avenir Next LT Pro" panose="020B0504020202020204" pitchFamily="34" charset="0"/>
              </a:defRPr>
            </a:lvl1pPr>
            <a:lvl2pPr marL="742950" indent="-285750">
              <a:lnSpc>
                <a:spcPct val="110000"/>
              </a:lnSpc>
              <a:spcBef>
                <a:spcPts val="500"/>
              </a:spcBef>
              <a:buFont typeface="Arial" panose="020B0604020202020204" pitchFamily="34" charset="0"/>
              <a:buChar char="•"/>
              <a:defRPr sz="1600">
                <a:solidFill>
                  <a:srgbClr val="C25D5D"/>
                </a:solidFill>
                <a:latin typeface="Avenir Next LT Pro" panose="020B0504020202020204" pitchFamily="34" charset="0"/>
              </a:defRPr>
            </a:lvl2pPr>
            <a:lvl3pPr marL="1143000" indent="-228600">
              <a:lnSpc>
                <a:spcPct val="110000"/>
              </a:lnSpc>
              <a:spcBef>
                <a:spcPts val="500"/>
              </a:spcBef>
              <a:buFont typeface="Arial" panose="020B0604020202020204" pitchFamily="34" charset="0"/>
              <a:buChar char="•"/>
              <a:defRPr sz="1400">
                <a:solidFill>
                  <a:srgbClr val="C25D5D"/>
                </a:solidFill>
                <a:latin typeface="Avenir Next LT Pro" panose="020B0504020202020204" pitchFamily="34" charset="0"/>
              </a:defRPr>
            </a:lvl3pPr>
            <a:lvl4pPr marL="1600200" indent="-228600">
              <a:lnSpc>
                <a:spcPct val="110000"/>
              </a:lnSpc>
              <a:spcBef>
                <a:spcPts val="500"/>
              </a:spcBef>
              <a:buFont typeface="Arial" panose="020B0604020202020204" pitchFamily="34" charset="0"/>
              <a:buChar char="•"/>
              <a:defRPr sz="1200">
                <a:solidFill>
                  <a:srgbClr val="C25D5D"/>
                </a:solidFill>
                <a:latin typeface="Avenir Next LT Pro" panose="020B0504020202020204" pitchFamily="34" charset="0"/>
              </a:defRPr>
            </a:lvl4pPr>
            <a:lvl5pPr marL="2057400" indent="-228600">
              <a:lnSpc>
                <a:spcPct val="110000"/>
              </a:lnSpc>
              <a:spcBef>
                <a:spcPts val="500"/>
              </a:spcBef>
              <a:buFont typeface="Arial" panose="020B0604020202020204" pitchFamily="34" charset="0"/>
              <a:buChar char="•"/>
              <a:defRPr sz="1200">
                <a:solidFill>
                  <a:srgbClr val="C25D5D"/>
                </a:solidFill>
                <a:latin typeface="Avenir Next LT Pro" panose="020B0504020202020204" pitchFamily="34"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9pPr>
          </a:lstStyle>
          <a:p>
            <a:pPr eaLnBrk="1" hangingPunct="1">
              <a:lnSpc>
                <a:spcPct val="100000"/>
              </a:lnSpc>
              <a:spcBef>
                <a:spcPct val="0"/>
              </a:spcBef>
              <a:buFontTx/>
              <a:buNone/>
              <a:defRPr/>
            </a:pPr>
            <a:r>
              <a:rPr lang="en-NZ" altLang="en-US" sz="2200" dirty="0">
                <a:solidFill>
                  <a:schemeClr val="tx1"/>
                </a:solidFill>
                <a:latin typeface="Calibri (Body)"/>
                <a:cs typeface="Arial" panose="020B0604020202020204" pitchFamily="34" charset="0"/>
              </a:rPr>
              <a:t>The benefits of the infrastructure corridors and Active Reserve to TK14 include:</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Enabling the Te Tumu Plan Change and in turn the Trustee Guiding Principles.</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Provides required infrastructure to TK14 for housing and commercial development.</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Links TK14 to the wider transport network.</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Enables Government Funding opportunities to be realised ie </a:t>
            </a:r>
            <a:r>
              <a:rPr lang="en-NZ" altLang="en-US" sz="2200" i="1" dirty="0" err="1">
                <a:solidFill>
                  <a:srgbClr val="000000"/>
                </a:solidFill>
                <a:latin typeface="Calibri (Body)"/>
                <a:cs typeface="Times New Roman" panose="02020603050405020304" pitchFamily="18" charset="0"/>
              </a:rPr>
              <a:t>Whai</a:t>
            </a:r>
            <a:r>
              <a:rPr lang="en-NZ" altLang="en-US" sz="2200" i="1" dirty="0">
                <a:solidFill>
                  <a:srgbClr val="000000"/>
                </a:solidFill>
                <a:latin typeface="Calibri (Body)"/>
                <a:cs typeface="Times New Roman" panose="02020603050405020304" pitchFamily="18" charset="0"/>
              </a:rPr>
              <a:t> Kāinga </a:t>
            </a:r>
            <a:r>
              <a:rPr lang="en-NZ" altLang="en-US" sz="2200" i="1" dirty="0" err="1">
                <a:solidFill>
                  <a:srgbClr val="000000"/>
                </a:solidFill>
                <a:latin typeface="Calibri (Body)"/>
                <a:cs typeface="Times New Roman" panose="02020603050405020304" pitchFamily="18" charset="0"/>
              </a:rPr>
              <a:t>Whai</a:t>
            </a:r>
            <a:r>
              <a:rPr lang="en-NZ" altLang="en-US" sz="2200" i="1" dirty="0">
                <a:solidFill>
                  <a:srgbClr val="000000"/>
                </a:solidFill>
                <a:latin typeface="Calibri (Body)"/>
                <a:cs typeface="Times New Roman" panose="02020603050405020304" pitchFamily="18" charset="0"/>
              </a:rPr>
              <a:t> </a:t>
            </a:r>
            <a:r>
              <a:rPr lang="en-NZ" altLang="en-US" sz="2200" i="1" dirty="0" err="1">
                <a:solidFill>
                  <a:srgbClr val="000000"/>
                </a:solidFill>
                <a:latin typeface="Calibri (Body)"/>
                <a:cs typeface="Times New Roman" panose="02020603050405020304" pitchFamily="18" charset="0"/>
              </a:rPr>
              <a:t>Oranga</a:t>
            </a:r>
            <a:r>
              <a:rPr lang="en-NZ" altLang="en-US" sz="2200" i="1" dirty="0">
                <a:solidFill>
                  <a:srgbClr val="000000"/>
                </a:solidFill>
                <a:latin typeface="Calibri (Body)"/>
                <a:cs typeface="Times New Roman" panose="02020603050405020304" pitchFamily="18" charset="0"/>
              </a:rPr>
              <a:t>.</a:t>
            </a:r>
          </a:p>
          <a:p>
            <a:pPr marL="360363" indent="-268288" eaLnBrk="1" hangingPunct="1">
              <a:lnSpc>
                <a:spcPct val="100000"/>
              </a:lnSpc>
              <a:spcBef>
                <a:spcPct val="0"/>
              </a:spcBef>
              <a:defRPr/>
            </a:pPr>
            <a:r>
              <a:rPr lang="en-NZ" altLang="en-US" sz="2200" dirty="0">
                <a:solidFill>
                  <a:srgbClr val="000000"/>
                </a:solidFill>
                <a:latin typeface="Calibri (Body)"/>
                <a:cs typeface="Times New Roman" panose="02020603050405020304" pitchFamily="18" charset="0"/>
              </a:rPr>
              <a:t>Provision of Income Streams through long term land leases.</a:t>
            </a:r>
          </a:p>
          <a:p>
            <a:pPr marL="360363" indent="-268288" eaLnBrk="1" hangingPunct="1">
              <a:lnSpc>
                <a:spcPct val="100000"/>
              </a:lnSpc>
              <a:spcBef>
                <a:spcPct val="0"/>
              </a:spcBef>
              <a:defRPr/>
            </a:pPr>
            <a:endParaRPr lang="en-NZ" altLang="en-US" sz="2200" dirty="0">
              <a:solidFill>
                <a:srgbClr val="000000"/>
              </a:solidFill>
              <a:latin typeface="Calibri (Body)"/>
              <a:cs typeface="Times New Roman" panose="02020603050405020304" pitchFamily="18" charset="0"/>
            </a:endParaRPr>
          </a:p>
          <a:p>
            <a:pPr marL="360363" indent="-268288" eaLnBrk="1" hangingPunct="1">
              <a:lnSpc>
                <a:spcPct val="100000"/>
              </a:lnSpc>
              <a:spcBef>
                <a:spcPct val="0"/>
              </a:spcBef>
              <a:defRPr/>
            </a:pPr>
            <a:r>
              <a:rPr lang="en-NZ" altLang="en-US" sz="2200" dirty="0">
                <a:solidFill>
                  <a:srgbClr val="000000"/>
                </a:solidFill>
                <a:latin typeface="Calibri (Body)"/>
                <a:cs typeface="Times New Roman" panose="02020603050405020304" pitchFamily="18" charset="0"/>
              </a:rPr>
              <a:t>Trustee preferred option is to grant </a:t>
            </a:r>
            <a:r>
              <a:rPr lang="en-NZ" altLang="en-US" sz="2200" b="1" dirty="0">
                <a:solidFill>
                  <a:srgbClr val="000000"/>
                </a:solidFill>
                <a:latin typeface="Calibri (Body)"/>
                <a:cs typeface="Times New Roman" panose="02020603050405020304" pitchFamily="18" charset="0"/>
              </a:rPr>
              <a:t>Access and Use Rights </a:t>
            </a:r>
            <a:r>
              <a:rPr lang="en-NZ" altLang="en-US" sz="2200" dirty="0">
                <a:solidFill>
                  <a:srgbClr val="000000"/>
                </a:solidFill>
                <a:latin typeface="Calibri (Body)"/>
                <a:cs typeface="Times New Roman" panose="02020603050405020304" pitchFamily="18" charset="0"/>
              </a:rPr>
              <a:t>for the Infrastructure and Active Reserve areas, (no land to be sold).  Those access and use rights can be provided to the Tauranga City Council (and the public) by way of easements and/or long term leases.  </a:t>
            </a:r>
          </a:p>
          <a:p>
            <a:pPr marL="360363" indent="-268288" eaLnBrk="1" hangingPunct="1">
              <a:lnSpc>
                <a:spcPct val="100000"/>
              </a:lnSpc>
              <a:spcBef>
                <a:spcPct val="0"/>
              </a:spcBef>
              <a:defRPr/>
            </a:pPr>
            <a:r>
              <a:rPr lang="en-NZ" altLang="en-US" sz="2200" dirty="0">
                <a:solidFill>
                  <a:srgbClr val="000000"/>
                </a:solidFill>
                <a:latin typeface="Calibri (Body)"/>
                <a:cs typeface="Times New Roman" panose="02020603050405020304" pitchFamily="18" charset="0"/>
              </a:rPr>
              <a:t>To compensate, the proposal is to negotiate additional land into TK14 ownership and/or financial compensation.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Decorative Panel - Te Tukutuku">
            <a:extLst>
              <a:ext uri="{FF2B5EF4-FFF2-40B4-BE49-F238E27FC236}">
                <a16:creationId xmlns:a16="http://schemas.microsoft.com/office/drawing/2014/main" id="{77E0FC0F-1E4F-6726-D017-C33F1BD88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4" descr="Decorative Panel - Te Tukutuku">
            <a:extLst>
              <a:ext uri="{FF2B5EF4-FFF2-40B4-BE49-F238E27FC236}">
                <a16:creationId xmlns:a16="http://schemas.microsoft.com/office/drawing/2014/main" id="{1AF4F13D-2AB5-0FE1-A2D1-6A796116B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FB8062EC-9285-EF9E-A3FC-2331AE7E7A5B}"/>
              </a:ext>
            </a:extLst>
          </p:cNvPr>
          <p:cNvSpPr>
            <a:spLocks noGrp="1"/>
          </p:cNvSpPr>
          <p:nvPr>
            <p:ph type="title"/>
          </p:nvPr>
        </p:nvSpPr>
        <p:spPr>
          <a:xfrm>
            <a:off x="838200" y="904875"/>
            <a:ext cx="10723563" cy="465138"/>
          </a:xfrm>
        </p:spPr>
        <p:txBody>
          <a:bodyPr rtlCol="0">
            <a:normAutofit fontScale="90000"/>
          </a:bodyPr>
          <a:lstStyle/>
          <a:p>
            <a:pPr algn="ctr" eaLnBrk="1" fontAlgn="auto" hangingPunct="1">
              <a:spcBef>
                <a:spcPts val="0"/>
              </a:spcBef>
              <a:spcAft>
                <a:spcPts val="0"/>
              </a:spcAft>
              <a:defRPr/>
            </a:pPr>
            <a:r>
              <a:rPr lang="en-US" dirty="0">
                <a:solidFill>
                  <a:srgbClr val="6D2929"/>
                </a:solidFill>
              </a:rPr>
              <a:t>Infrastructure Corridors &amp; Active Reserve</a:t>
            </a:r>
            <a:br>
              <a:rPr lang="en-AU" dirty="0">
                <a:solidFill>
                  <a:srgbClr val="009900"/>
                </a:solidFill>
              </a:rPr>
            </a:br>
            <a:endParaRPr lang="en-NZ" dirty="0">
              <a:solidFill>
                <a:schemeClr val="tx2">
                  <a:lumMod val="60000"/>
                  <a:lumOff val="40000"/>
                </a:schemeClr>
              </a:solidFill>
            </a:endParaRPr>
          </a:p>
        </p:txBody>
      </p:sp>
      <p:sp>
        <p:nvSpPr>
          <p:cNvPr id="9" name="Text Box 7">
            <a:extLst>
              <a:ext uri="{FF2B5EF4-FFF2-40B4-BE49-F238E27FC236}">
                <a16:creationId xmlns:a16="http://schemas.microsoft.com/office/drawing/2014/main" id="{E41B93B7-8F74-ADE4-EB6E-1D32C9AD2F17}"/>
              </a:ext>
            </a:extLst>
          </p:cNvPr>
          <p:cNvSpPr txBox="1">
            <a:spLocks noChangeArrowheads="1"/>
          </p:cNvSpPr>
          <p:nvPr/>
        </p:nvSpPr>
        <p:spPr bwMode="auto">
          <a:xfrm>
            <a:off x="630238" y="1136650"/>
            <a:ext cx="10931525" cy="461963"/>
          </a:xfrm>
          <a:prstGeom prst="rect">
            <a:avLst/>
          </a:prstGeom>
          <a:noFill/>
          <a:ln>
            <a:noFill/>
          </a:ln>
        </p:spPr>
        <p:txBody>
          <a:bodyPr>
            <a:spAutoFit/>
          </a:bodyPr>
          <a:lstStyle>
            <a:lvl1pPr marL="381000" indent="-3810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fontAlgn="auto">
              <a:spcAft>
                <a:spcPts val="0"/>
              </a:spcAft>
              <a:defRPr/>
            </a:pPr>
            <a:endParaRPr lang="en-NZ" sz="2400" dirty="0">
              <a:latin typeface="+mn-lt"/>
              <a:cs typeface="Arial" panose="020B0604020202020204" pitchFamily="34" charset="0"/>
            </a:endParaRPr>
          </a:p>
        </p:txBody>
      </p:sp>
      <p:sp>
        <p:nvSpPr>
          <p:cNvPr id="64517" name="TextBox 4">
            <a:extLst>
              <a:ext uri="{FF2B5EF4-FFF2-40B4-BE49-F238E27FC236}">
                <a16:creationId xmlns:a16="http://schemas.microsoft.com/office/drawing/2014/main" id="{87DC37F6-B1C9-0DF6-E0A9-4DDD18876A7F}"/>
              </a:ext>
            </a:extLst>
          </p:cNvPr>
          <p:cNvSpPr txBox="1">
            <a:spLocks noChangeArrowheads="1"/>
          </p:cNvSpPr>
          <p:nvPr/>
        </p:nvSpPr>
        <p:spPr bwMode="auto">
          <a:xfrm>
            <a:off x="838200" y="1370013"/>
            <a:ext cx="71120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NZ" altLang="en-US" sz="1800">
              <a:latin typeface="Avenir Next LT Pro" panose="020B0504020202020204" pitchFamily="34" charset="0"/>
            </a:endParaRPr>
          </a:p>
        </p:txBody>
      </p:sp>
      <p:pic>
        <p:nvPicPr>
          <p:cNvPr id="64518" name="Picture 6" descr="A picture containing text, envelope, businesscard, stationary&#10;&#10;Description automatically generated">
            <a:extLst>
              <a:ext uri="{FF2B5EF4-FFF2-40B4-BE49-F238E27FC236}">
                <a16:creationId xmlns:a16="http://schemas.microsoft.com/office/drawing/2014/main" id="{62C1A872-7AF4-0227-121C-8C8A5DF7A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15" t="12032" r="30394" b="12250"/>
          <a:stretch>
            <a:fillRect/>
          </a:stretch>
        </p:blipFill>
        <p:spPr bwMode="auto">
          <a:xfrm>
            <a:off x="676275" y="1136650"/>
            <a:ext cx="548322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0945C01-0004-3786-720B-033759DD1442}"/>
              </a:ext>
            </a:extLst>
          </p:cNvPr>
          <p:cNvSpPr txBox="1"/>
          <p:nvPr/>
        </p:nvSpPr>
        <p:spPr>
          <a:xfrm>
            <a:off x="6199188" y="1136650"/>
            <a:ext cx="5570537" cy="2462213"/>
          </a:xfrm>
          <a:prstGeom prst="rect">
            <a:avLst/>
          </a:prstGeom>
          <a:noFill/>
        </p:spPr>
        <p:txBody>
          <a:bodyPr>
            <a:spAutoFit/>
          </a:bodyPr>
          <a:lstStyle/>
          <a:p>
            <a:pPr>
              <a:defRPr/>
            </a:pPr>
            <a:r>
              <a:rPr lang="en-NZ" sz="2200" u="sng" dirty="0">
                <a:latin typeface="Calibri (Body)"/>
              </a:rPr>
              <a:t>Option 1 Information:</a:t>
            </a:r>
          </a:p>
          <a:p>
            <a:pPr marL="266700" indent="-266700">
              <a:buFont typeface="Arial" panose="020B0604020202020204" pitchFamily="34" charset="0"/>
              <a:buChar char="•"/>
              <a:defRPr/>
            </a:pPr>
            <a:r>
              <a:rPr lang="en-NZ" sz="2200" dirty="0">
                <a:latin typeface="Calibri (Body)"/>
              </a:rPr>
              <a:t>TCC Surplus Lands = PEI Land Holdings</a:t>
            </a:r>
          </a:p>
          <a:p>
            <a:pPr marL="266700" indent="-266700">
              <a:buFont typeface="Arial" panose="020B0604020202020204" pitchFamily="34" charset="0"/>
              <a:buChar char="•"/>
              <a:defRPr/>
            </a:pPr>
            <a:r>
              <a:rPr lang="en-NZ" sz="2200" dirty="0">
                <a:latin typeface="Calibri (Body)"/>
              </a:rPr>
              <a:t>TCC Surplus Lands = 17ha (approx) for two Commercially Zoned Parcels </a:t>
            </a:r>
          </a:p>
          <a:p>
            <a:pPr marL="266700" indent="-266700">
              <a:buFont typeface="Arial" panose="020B0604020202020204" pitchFamily="34" charset="0"/>
              <a:buChar char="•"/>
              <a:defRPr/>
            </a:pPr>
            <a:r>
              <a:rPr lang="en-NZ" sz="2200" dirty="0">
                <a:latin typeface="Calibri (Body)"/>
              </a:rPr>
              <a:t>TK14 Infrastructure Corridors = 10ha (approx)</a:t>
            </a:r>
          </a:p>
          <a:p>
            <a:pPr marL="266700" indent="-266700">
              <a:buFont typeface="Arial" panose="020B0604020202020204" pitchFamily="34" charset="0"/>
              <a:buChar char="•"/>
              <a:defRPr/>
            </a:pPr>
            <a:r>
              <a:rPr lang="en-NZ" sz="2200" dirty="0">
                <a:latin typeface="Calibri (Body)"/>
              </a:rPr>
              <a:t>TK14 Active Reserve = 20ha (approx).</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descr="Decorative Panel - Te Tukutuku">
            <a:extLst>
              <a:ext uri="{FF2B5EF4-FFF2-40B4-BE49-F238E27FC236}">
                <a16:creationId xmlns:a16="http://schemas.microsoft.com/office/drawing/2014/main" id="{B7CFCEF2-BED4-7CE5-D275-1563144E7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4" descr="Decorative Panel - Te Tukutuku">
            <a:extLst>
              <a:ext uri="{FF2B5EF4-FFF2-40B4-BE49-F238E27FC236}">
                <a16:creationId xmlns:a16="http://schemas.microsoft.com/office/drawing/2014/main" id="{0E9E9833-8A68-7FFD-0888-52AB0A828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981F4D6C-7246-ECF2-5B7A-E878358DE214}"/>
              </a:ext>
            </a:extLst>
          </p:cNvPr>
          <p:cNvSpPr>
            <a:spLocks noGrp="1"/>
          </p:cNvSpPr>
          <p:nvPr>
            <p:ph type="title"/>
          </p:nvPr>
        </p:nvSpPr>
        <p:spPr>
          <a:xfrm>
            <a:off x="838200" y="904875"/>
            <a:ext cx="10723563" cy="465138"/>
          </a:xfrm>
        </p:spPr>
        <p:txBody>
          <a:bodyPr rtlCol="0">
            <a:normAutofit fontScale="90000"/>
          </a:bodyPr>
          <a:lstStyle/>
          <a:p>
            <a:pPr algn="ctr" eaLnBrk="1" fontAlgn="auto" hangingPunct="1">
              <a:spcBef>
                <a:spcPts val="0"/>
              </a:spcBef>
              <a:spcAft>
                <a:spcPts val="0"/>
              </a:spcAft>
              <a:defRPr/>
            </a:pPr>
            <a:r>
              <a:rPr lang="en-US" dirty="0">
                <a:solidFill>
                  <a:srgbClr val="6D2929"/>
                </a:solidFill>
              </a:rPr>
              <a:t>TCC lands available for compensation</a:t>
            </a:r>
            <a:br>
              <a:rPr lang="en-AU" dirty="0">
                <a:solidFill>
                  <a:srgbClr val="009900"/>
                </a:solidFill>
              </a:rPr>
            </a:br>
            <a:endParaRPr lang="en-NZ" dirty="0">
              <a:solidFill>
                <a:schemeClr val="tx2">
                  <a:lumMod val="60000"/>
                  <a:lumOff val="40000"/>
                </a:schemeClr>
              </a:solidFill>
            </a:endParaRPr>
          </a:p>
        </p:txBody>
      </p:sp>
      <p:sp>
        <p:nvSpPr>
          <p:cNvPr id="9" name="Text Box 7">
            <a:extLst>
              <a:ext uri="{FF2B5EF4-FFF2-40B4-BE49-F238E27FC236}">
                <a16:creationId xmlns:a16="http://schemas.microsoft.com/office/drawing/2014/main" id="{CD906B6C-2686-EE1F-6BB4-A97A8C20A689}"/>
              </a:ext>
            </a:extLst>
          </p:cNvPr>
          <p:cNvSpPr txBox="1">
            <a:spLocks noChangeArrowheads="1"/>
          </p:cNvSpPr>
          <p:nvPr/>
        </p:nvSpPr>
        <p:spPr bwMode="auto">
          <a:xfrm>
            <a:off x="630238" y="1136650"/>
            <a:ext cx="10931525" cy="461963"/>
          </a:xfrm>
          <a:prstGeom prst="rect">
            <a:avLst/>
          </a:prstGeom>
          <a:noFill/>
          <a:ln>
            <a:noFill/>
          </a:ln>
        </p:spPr>
        <p:txBody>
          <a:bodyPr>
            <a:spAutoFit/>
          </a:bodyPr>
          <a:lstStyle>
            <a:lvl1pPr marL="381000" indent="-3810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fontAlgn="auto">
              <a:spcAft>
                <a:spcPts val="0"/>
              </a:spcAft>
              <a:defRPr/>
            </a:pPr>
            <a:endParaRPr lang="en-NZ" sz="2400" dirty="0">
              <a:latin typeface="+mn-lt"/>
              <a:cs typeface="Arial" panose="020B0604020202020204" pitchFamily="34" charset="0"/>
            </a:endParaRPr>
          </a:p>
        </p:txBody>
      </p:sp>
      <p:sp>
        <p:nvSpPr>
          <p:cNvPr id="66565" name="TextBox 4">
            <a:extLst>
              <a:ext uri="{FF2B5EF4-FFF2-40B4-BE49-F238E27FC236}">
                <a16:creationId xmlns:a16="http://schemas.microsoft.com/office/drawing/2014/main" id="{11753973-723C-DBA1-68EC-BB283A74468A}"/>
              </a:ext>
            </a:extLst>
          </p:cNvPr>
          <p:cNvSpPr txBox="1">
            <a:spLocks noChangeArrowheads="1"/>
          </p:cNvSpPr>
          <p:nvPr/>
        </p:nvSpPr>
        <p:spPr bwMode="auto">
          <a:xfrm>
            <a:off x="838200" y="1370013"/>
            <a:ext cx="71120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NZ" altLang="en-US" sz="1800">
              <a:latin typeface="Avenir Next LT Pro" panose="020B0504020202020204" pitchFamily="34" charset="0"/>
            </a:endParaRPr>
          </a:p>
        </p:txBody>
      </p:sp>
      <p:sp>
        <p:nvSpPr>
          <p:cNvPr id="11" name="TextBox 10">
            <a:extLst>
              <a:ext uri="{FF2B5EF4-FFF2-40B4-BE49-F238E27FC236}">
                <a16:creationId xmlns:a16="http://schemas.microsoft.com/office/drawing/2014/main" id="{54095867-2AB5-F78B-966A-DDB9349D4D61}"/>
              </a:ext>
            </a:extLst>
          </p:cNvPr>
          <p:cNvSpPr txBox="1"/>
          <p:nvPr/>
        </p:nvSpPr>
        <p:spPr>
          <a:xfrm>
            <a:off x="7818438" y="1209675"/>
            <a:ext cx="3667125" cy="5508625"/>
          </a:xfrm>
          <a:prstGeom prst="rect">
            <a:avLst/>
          </a:prstGeom>
          <a:noFill/>
        </p:spPr>
        <p:txBody>
          <a:bodyPr>
            <a:spAutoFit/>
          </a:bodyPr>
          <a:lstStyle/>
          <a:p>
            <a:pPr>
              <a:defRPr/>
            </a:pPr>
            <a:r>
              <a:rPr lang="en-NZ" sz="2200" dirty="0">
                <a:latin typeface="Calibri (Body)"/>
              </a:rPr>
              <a:t>TCC Surplus Lands:</a:t>
            </a:r>
          </a:p>
          <a:p>
            <a:pPr marL="266700" indent="-266700">
              <a:buFont typeface="Arial" panose="020B0604020202020204" pitchFamily="34" charset="0"/>
              <a:buChar char="•"/>
              <a:defRPr/>
            </a:pPr>
            <a:r>
              <a:rPr lang="en-NZ" sz="2200" dirty="0">
                <a:latin typeface="Calibri (Body)"/>
              </a:rPr>
              <a:t>Located between Te Okuroa Drive; the Papamoa East Interchange; The Sands Ave (from PEI).</a:t>
            </a:r>
          </a:p>
          <a:p>
            <a:pPr marL="266700" indent="-266700">
              <a:buFont typeface="Arial" panose="020B0604020202020204" pitchFamily="34" charset="0"/>
              <a:buChar char="•"/>
              <a:defRPr/>
            </a:pPr>
            <a:r>
              <a:rPr lang="en-NZ" sz="2200" dirty="0">
                <a:latin typeface="Calibri (Body)"/>
              </a:rPr>
              <a:t>Access from Te Okuroa Drive.</a:t>
            </a:r>
          </a:p>
          <a:p>
            <a:pPr marL="266700" indent="-266700">
              <a:buFont typeface="Arial" panose="020B0604020202020204" pitchFamily="34" charset="0"/>
              <a:buChar char="•"/>
              <a:defRPr/>
            </a:pPr>
            <a:r>
              <a:rPr lang="en-NZ" sz="2200" dirty="0">
                <a:latin typeface="Calibri (Body)"/>
              </a:rPr>
              <a:t>Commercially Zoned.</a:t>
            </a:r>
          </a:p>
          <a:p>
            <a:pPr marL="266700" indent="-266700">
              <a:buFont typeface="Arial" panose="020B0604020202020204" pitchFamily="34" charset="0"/>
              <a:buChar char="•"/>
              <a:defRPr/>
            </a:pPr>
            <a:endParaRPr lang="en-NZ" sz="2200" dirty="0">
              <a:latin typeface="Calibri (Body)"/>
            </a:endParaRPr>
          </a:p>
          <a:p>
            <a:pPr marL="266700" indent="-266700">
              <a:buFont typeface="Arial" panose="020B0604020202020204" pitchFamily="34" charset="0"/>
              <a:buChar char="•"/>
              <a:defRPr/>
            </a:pPr>
            <a:r>
              <a:rPr lang="en-NZ" sz="2200" dirty="0">
                <a:latin typeface="Calibri (Body)"/>
              </a:rPr>
              <a:t>TCC to engage with mana whenua to ensure any cultural matters associated with the surplus lands have been appropriately identified and considered.</a:t>
            </a:r>
          </a:p>
          <a:p>
            <a:pPr marL="266700" indent="-266700">
              <a:buFont typeface="Arial" panose="020B0604020202020204" pitchFamily="34" charset="0"/>
              <a:buChar char="•"/>
              <a:defRPr/>
            </a:pPr>
            <a:endParaRPr lang="en-NZ" sz="2200" dirty="0">
              <a:latin typeface="Calibri (Body)"/>
            </a:endParaRPr>
          </a:p>
        </p:txBody>
      </p:sp>
      <p:pic>
        <p:nvPicPr>
          <p:cNvPr id="66567" name="Picture 2" descr="Diagram, engineering drawing&#10;&#10;Description automatically generated">
            <a:extLst>
              <a:ext uri="{FF2B5EF4-FFF2-40B4-BE49-F238E27FC236}">
                <a16:creationId xmlns:a16="http://schemas.microsoft.com/office/drawing/2014/main" id="{B2F021F1-D2C4-620C-5B81-29512EC46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73"/>
          <a:stretch>
            <a:fillRect/>
          </a:stretch>
        </p:blipFill>
        <p:spPr bwMode="auto">
          <a:xfrm>
            <a:off x="698500" y="1136650"/>
            <a:ext cx="71755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CFE4EF2-CC99-EF8C-5ABF-D2AFE61CC0F2}"/>
              </a:ext>
            </a:extLst>
          </p:cNvPr>
          <p:cNvSpPr>
            <a:spLocks noGrp="1" noChangeArrowheads="1"/>
          </p:cNvSpPr>
          <p:nvPr>
            <p:ph type="title"/>
          </p:nvPr>
        </p:nvSpPr>
        <p:spPr/>
        <p:txBody>
          <a:bodyPr/>
          <a:lstStyle/>
          <a:p>
            <a:r>
              <a:rPr lang="en-US" altLang="en-US"/>
              <a:t>How would compensation valuation work?</a:t>
            </a:r>
          </a:p>
        </p:txBody>
      </p:sp>
      <p:sp>
        <p:nvSpPr>
          <p:cNvPr id="68610" name="Content Placeholder 2">
            <a:extLst>
              <a:ext uri="{FF2B5EF4-FFF2-40B4-BE49-F238E27FC236}">
                <a16:creationId xmlns:a16="http://schemas.microsoft.com/office/drawing/2014/main" id="{9FB24EF9-45BE-6E88-9B5B-0D413B9CDCB8}"/>
              </a:ext>
            </a:extLst>
          </p:cNvPr>
          <p:cNvSpPr>
            <a:spLocks noGrp="1" noChangeArrowheads="1"/>
          </p:cNvSpPr>
          <p:nvPr>
            <p:ph idx="1"/>
          </p:nvPr>
        </p:nvSpPr>
        <p:spPr>
          <a:xfrm>
            <a:off x="838200" y="1471613"/>
            <a:ext cx="10515600" cy="4705350"/>
          </a:xfrm>
        </p:spPr>
        <p:txBody>
          <a:bodyPr/>
          <a:lstStyle/>
          <a:p>
            <a:r>
              <a:rPr lang="en-US" altLang="en-US"/>
              <a:t>Identify if owners are in favour of the proposal</a:t>
            </a:r>
          </a:p>
          <a:p>
            <a:r>
              <a:rPr lang="en-US" altLang="en-US"/>
              <a:t>Negotiate with TCC an agreement to grant Access/Use rights in exchange for additional land/payment</a:t>
            </a:r>
          </a:p>
          <a:p>
            <a:r>
              <a:rPr lang="en-US" altLang="en-US"/>
              <a:t>Valuers are commissioned to assess the values and assist negotiations; cost of TK14 valuer to be met by TCC</a:t>
            </a:r>
          </a:p>
          <a:p>
            <a:r>
              <a:rPr lang="en-US" altLang="en-US"/>
              <a:t>Detailed negotiations to consider:</a:t>
            </a:r>
          </a:p>
          <a:p>
            <a:pPr lvl="1"/>
            <a:r>
              <a:rPr lang="en-US" altLang="en-US"/>
              <a:t>Market valuation of each area of land based on “highest and best use”</a:t>
            </a:r>
          </a:p>
          <a:p>
            <a:pPr lvl="1"/>
            <a:r>
              <a:rPr lang="en-US" altLang="en-US"/>
              <a:t>Issues of betterment</a:t>
            </a:r>
          </a:p>
          <a:p>
            <a:pPr lvl="1"/>
            <a:r>
              <a:rPr lang="en-US" altLang="en-US"/>
              <a:t>Cultural value</a:t>
            </a:r>
          </a:p>
          <a:p>
            <a:r>
              <a:rPr lang="en-US" altLang="en-US"/>
              <a:t>Trustees would consult with owners over draft agreement </a:t>
            </a:r>
          </a:p>
          <a:p>
            <a:r>
              <a:rPr lang="en-US" altLang="en-US"/>
              <a:t>Any agreement would need Māori Land Court approval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Decorative Panel - Te Tukutuku">
            <a:extLst>
              <a:ext uri="{FF2B5EF4-FFF2-40B4-BE49-F238E27FC236}">
                <a16:creationId xmlns:a16="http://schemas.microsoft.com/office/drawing/2014/main" id="{ABD961C4-8249-F77C-DE78-A0BE45593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4" descr="Decorative Panel - Te Tukutuku">
            <a:extLst>
              <a:ext uri="{FF2B5EF4-FFF2-40B4-BE49-F238E27FC236}">
                <a16:creationId xmlns:a16="http://schemas.microsoft.com/office/drawing/2014/main" id="{F2277D70-181B-0C32-E369-13F5BEBAD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CD545EAC-56CE-580E-7334-CFCDD2C84C1F}"/>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000" dirty="0">
                <a:solidFill>
                  <a:srgbClr val="6D2929"/>
                </a:solidFill>
              </a:rPr>
              <a:t>Environmental , Natural Hazards &amp; Climate Change </a:t>
            </a:r>
            <a:br>
              <a:rPr lang="en-AU" dirty="0">
                <a:solidFill>
                  <a:srgbClr val="009900"/>
                </a:solidFill>
              </a:rPr>
            </a:br>
            <a:endParaRPr lang="en-NZ" dirty="0">
              <a:solidFill>
                <a:schemeClr val="tx2">
                  <a:lumMod val="60000"/>
                  <a:lumOff val="40000"/>
                </a:schemeClr>
              </a:solidFill>
            </a:endParaRPr>
          </a:p>
        </p:txBody>
      </p:sp>
      <p:pic>
        <p:nvPicPr>
          <p:cNvPr id="69636" name="Picture 6" descr="A picture containing graphical user interface&#10;&#10;Description automatically generated">
            <a:extLst>
              <a:ext uri="{FF2B5EF4-FFF2-40B4-BE49-F238E27FC236}">
                <a16:creationId xmlns:a16="http://schemas.microsoft.com/office/drawing/2014/main" id="{B10F25A7-ADEF-AE69-6022-070E388F4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936625"/>
            <a:ext cx="8374063"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1">
            <a:extLst>
              <a:ext uri="{FF2B5EF4-FFF2-40B4-BE49-F238E27FC236}">
                <a16:creationId xmlns:a16="http://schemas.microsoft.com/office/drawing/2014/main" id="{D77A65A2-E2C1-D19F-B40B-FD159C304058}"/>
              </a:ext>
            </a:extLst>
          </p:cNvPr>
          <p:cNvSpPr txBox="1">
            <a:spLocks noChangeArrowheads="1"/>
          </p:cNvSpPr>
          <p:nvPr/>
        </p:nvSpPr>
        <p:spPr bwMode="auto">
          <a:xfrm>
            <a:off x="9105900" y="1011238"/>
            <a:ext cx="21669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NZ" altLang="en-US" sz="1800">
                <a:latin typeface="Avenir Next LT Pro" panose="020B0504020202020204" pitchFamily="34" charset="0"/>
              </a:rPr>
              <a:t>Map Showing Showing Natural Hazard, Environmental, Archaeological &amp; Cultural Overlays / Protection Areas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Decorative Panel - Te Tukutuku">
            <a:extLst>
              <a:ext uri="{FF2B5EF4-FFF2-40B4-BE49-F238E27FC236}">
                <a16:creationId xmlns:a16="http://schemas.microsoft.com/office/drawing/2014/main" id="{E845CB35-00E1-868E-C33C-1BCE14E6B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descr="Decorative Panel - Te Tukutuku">
            <a:extLst>
              <a:ext uri="{FF2B5EF4-FFF2-40B4-BE49-F238E27FC236}">
                <a16:creationId xmlns:a16="http://schemas.microsoft.com/office/drawing/2014/main" id="{51567982-1346-1018-E8F0-16C9FDC42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8C47A2C5-FCCF-E7CD-5D22-5BC5F4C1643C}"/>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000" dirty="0">
                <a:solidFill>
                  <a:srgbClr val="6D2929"/>
                </a:solidFill>
              </a:rPr>
              <a:t>Environmental , Natural Hazards &amp; Climate Change </a:t>
            </a:r>
            <a:br>
              <a:rPr lang="en-AU" dirty="0">
                <a:solidFill>
                  <a:srgbClr val="009900"/>
                </a:solidFill>
              </a:rPr>
            </a:br>
            <a:endParaRPr lang="en-NZ" dirty="0">
              <a:solidFill>
                <a:schemeClr val="tx2">
                  <a:lumMod val="60000"/>
                  <a:lumOff val="40000"/>
                </a:schemeClr>
              </a:solidFill>
            </a:endParaRPr>
          </a:p>
        </p:txBody>
      </p:sp>
      <p:sp>
        <p:nvSpPr>
          <p:cNvPr id="6" name="TextBox 5">
            <a:extLst>
              <a:ext uri="{FF2B5EF4-FFF2-40B4-BE49-F238E27FC236}">
                <a16:creationId xmlns:a16="http://schemas.microsoft.com/office/drawing/2014/main" id="{9EE85E4F-46D4-E411-8E02-6B9CAF65C907}"/>
              </a:ext>
            </a:extLst>
          </p:cNvPr>
          <p:cNvSpPr txBox="1"/>
          <p:nvPr/>
        </p:nvSpPr>
        <p:spPr>
          <a:xfrm>
            <a:off x="889000" y="1019175"/>
            <a:ext cx="10414000" cy="5646738"/>
          </a:xfrm>
          <a:prstGeom prst="rect">
            <a:avLst/>
          </a:prstGeom>
          <a:noFill/>
        </p:spPr>
        <p:txBody>
          <a:bodyPr>
            <a:spAutoFit/>
          </a:bodyPr>
          <a:lstStyle/>
          <a:p>
            <a:pPr>
              <a:lnSpc>
                <a:spcPct val="107000"/>
              </a:lnSpc>
              <a:defRPr/>
            </a:pPr>
            <a:r>
              <a:rPr lang="en-NZ" sz="2200" u="sng" dirty="0">
                <a:latin typeface="Calibri" panose="020F0502020204030204" pitchFamily="34" charset="0"/>
                <a:ea typeface="Calibri" panose="020F0502020204030204" pitchFamily="34" charset="0"/>
                <a:cs typeface="Times New Roman" panose="02020603050405020304" pitchFamily="18" charset="0"/>
              </a:rPr>
              <a:t>Technical Investigations &amp; Reports Completed for:</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Liquefaction &amp; Lateral Spread.</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Tsunami.</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Coastal Erosion.</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Coastal Inundation.</a:t>
            </a:r>
          </a:p>
          <a:p>
            <a:pPr marL="719138" indent="-449263">
              <a:lnSpc>
                <a:spcPct val="107000"/>
              </a:lnSpc>
              <a:spcAft>
                <a:spcPts val="800"/>
              </a:spcAft>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Flooding (Papamoa Stormwater Catchment).</a:t>
            </a:r>
          </a:p>
          <a:p>
            <a:pPr>
              <a:lnSpc>
                <a:spcPct val="107000"/>
              </a:lnSpc>
              <a:spcAft>
                <a:spcPts val="0"/>
              </a:spcAft>
              <a:defRPr/>
            </a:pPr>
            <a:r>
              <a:rPr lang="en-NZ" sz="2200" u="sng" dirty="0">
                <a:latin typeface="Calibri" panose="020F0502020204030204" pitchFamily="34" charset="0"/>
                <a:ea typeface="Calibri" panose="020F0502020204030204" pitchFamily="34" charset="0"/>
                <a:cs typeface="Times New Roman" panose="02020603050405020304" pitchFamily="18" charset="0"/>
              </a:rPr>
              <a:t>Each of these investigations and reports has:</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Incorporated Sea Level Rise (SLR) into the technical investigations.</a:t>
            </a:r>
          </a:p>
          <a:p>
            <a:pPr marL="719138" indent="-233363">
              <a:lnSpc>
                <a:spcPct val="107000"/>
              </a:lnSpc>
              <a:defRPr/>
            </a:pPr>
            <a:r>
              <a:rPr lang="en-NZ" sz="2200" dirty="0">
                <a:latin typeface="Calibri" panose="020F0502020204030204" pitchFamily="34" charset="0"/>
                <a:ea typeface="Calibri" panose="020F0502020204030204" pitchFamily="34" charset="0"/>
                <a:cs typeface="Times New Roman" panose="02020603050405020304" pitchFamily="18" charset="0"/>
              </a:rPr>
              <a:t>	Note: The SLR levels incorporated in the investigations and reports generally sit within the medium confidence SLR Projections to 2150 as recently released in the NZ Sea Rise Project - see </a:t>
            </a:r>
            <a:r>
              <a:rPr lang="en-NZ" sz="2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https://searise.takiwa.co/</a:t>
            </a:r>
            <a:endParaRPr lang="en-NZ" sz="2200" dirty="0">
              <a:latin typeface="Calibri" panose="020F0502020204030204" pitchFamily="34" charset="0"/>
              <a:ea typeface="Calibri" panose="020F0502020204030204" pitchFamily="34" charset="0"/>
              <a:cs typeface="Times New Roman" panose="02020603050405020304" pitchFamily="18" charset="0"/>
            </a:endParaRPr>
          </a:p>
          <a:p>
            <a:pPr marL="719138" indent="-539750">
              <a:lnSpc>
                <a:spcPct val="107000"/>
              </a:lnSpc>
              <a:spcAft>
                <a:spcPts val="800"/>
              </a:spcAft>
              <a:buFont typeface="+mj-lt"/>
              <a:buAutoNum type="arabicPeriod" startAt="2"/>
              <a:defRPr/>
            </a:pPr>
            <a:r>
              <a:rPr lang="en-NZ" sz="2200" dirty="0">
                <a:latin typeface="Calibri" panose="020F0502020204030204" pitchFamily="34" charset="0"/>
                <a:ea typeface="Calibri" panose="020F0502020204030204" pitchFamily="34" charset="0"/>
                <a:cs typeface="Times New Roman" panose="02020603050405020304" pitchFamily="18" charset="0"/>
              </a:rPr>
              <a:t>Determined that the risks to urban development within the Te Tumu Urban Growth Area are low under the Bay of Plenty Regional Council Regional Policy Statement (RPS) or can be designed to be mitigated to a low level of risk.</a:t>
            </a:r>
          </a:p>
          <a:p>
            <a:pPr>
              <a:defRPr/>
            </a:pPr>
            <a:endParaRPr lang="en-N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59743184-7859-A057-42B1-931B34647FF5}"/>
              </a:ext>
            </a:extLst>
          </p:cNvPr>
          <p:cNvSpPr>
            <a:spLocks noGrp="1" noChangeArrowheads="1"/>
          </p:cNvSpPr>
          <p:nvPr>
            <p:ph type="title"/>
          </p:nvPr>
        </p:nvSpPr>
        <p:spPr>
          <a:xfrm>
            <a:off x="838200" y="369888"/>
            <a:ext cx="10515600" cy="327025"/>
          </a:xfrm>
        </p:spPr>
        <p:txBody>
          <a:bodyPr/>
          <a:lstStyle/>
          <a:p>
            <a:pPr eaLnBrk="1" hangingPunct="1"/>
            <a:br>
              <a:rPr lang="en-US" altLang="en-US">
                <a:solidFill>
                  <a:srgbClr val="6D2929"/>
                </a:solidFill>
              </a:rPr>
            </a:br>
            <a:r>
              <a:rPr lang="en-US" altLang="en-US">
                <a:solidFill>
                  <a:srgbClr val="6D2929"/>
                </a:solidFill>
              </a:rPr>
              <a:t>Processes for Voting on Resolutions:</a:t>
            </a:r>
          </a:p>
        </p:txBody>
      </p:sp>
      <p:pic>
        <p:nvPicPr>
          <p:cNvPr id="73730" name="Picture 4" descr="Decorative Panel - Te Tukutuku">
            <a:extLst>
              <a:ext uri="{FF2B5EF4-FFF2-40B4-BE49-F238E27FC236}">
                <a16:creationId xmlns:a16="http://schemas.microsoft.com/office/drawing/2014/main" id="{BFF20976-571A-46B6-372B-ACE4A9309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Decorative Panel - Te Tukutuku">
            <a:extLst>
              <a:ext uri="{FF2B5EF4-FFF2-40B4-BE49-F238E27FC236}">
                <a16:creationId xmlns:a16="http://schemas.microsoft.com/office/drawing/2014/main" id="{B41D1682-44DB-66A1-FD10-DA84E3E4A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6C206FEF-B252-83C0-912C-6606D47CD6BD}"/>
              </a:ext>
            </a:extLst>
          </p:cNvPr>
          <p:cNvSpPr txBox="1">
            <a:spLocks/>
          </p:cNvSpPr>
          <p:nvPr/>
        </p:nvSpPr>
        <p:spPr>
          <a:xfrm>
            <a:off x="838200" y="1060450"/>
            <a:ext cx="10240963" cy="495776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r>
              <a:rPr lang="en-US" sz="2200" dirty="0">
                <a:solidFill>
                  <a:schemeClr val="tx1"/>
                </a:solidFill>
              </a:rPr>
              <a:t>Owner feedback is sought on the following processes for voting on resolutions that the </a:t>
            </a:r>
          </a:p>
          <a:p>
            <a:pPr marL="0" indent="0" fontAlgn="auto">
              <a:spcBef>
                <a:spcPts val="0"/>
              </a:spcBef>
              <a:spcAft>
                <a:spcPts val="0"/>
              </a:spcAft>
              <a:buFont typeface="Arial" panose="020B0604020202020204" pitchFamily="34" charset="0"/>
              <a:buNone/>
              <a:defRPr/>
            </a:pPr>
            <a:r>
              <a:rPr lang="en-US" sz="2200" dirty="0">
                <a:solidFill>
                  <a:schemeClr val="tx1"/>
                </a:solidFill>
              </a:rPr>
              <a:t>Trustees have established :</a:t>
            </a:r>
          </a:p>
          <a:p>
            <a:pPr marL="0" indent="0" fontAlgn="auto">
              <a:spcBef>
                <a:spcPts val="0"/>
              </a:spcBef>
              <a:spcAft>
                <a:spcPts val="0"/>
              </a:spcAft>
              <a:buFont typeface="Arial" panose="020B0604020202020204" pitchFamily="34" charset="0"/>
              <a:buNone/>
              <a:defRPr/>
            </a:pPr>
            <a:endParaRPr lang="en-US" sz="2200" dirty="0">
              <a:solidFill>
                <a:schemeClr val="tx1"/>
              </a:solidFill>
            </a:endParaRPr>
          </a:p>
          <a:p>
            <a:pPr fontAlgn="auto">
              <a:spcBef>
                <a:spcPts val="0"/>
              </a:spcBef>
              <a:spcAft>
                <a:spcPts val="0"/>
              </a:spcAft>
              <a:defRPr/>
            </a:pPr>
            <a:r>
              <a:rPr lang="en-US" sz="2200" u="sng" dirty="0">
                <a:solidFill>
                  <a:schemeClr val="tx1"/>
                </a:solidFill>
              </a:rPr>
              <a:t>Voting to be One vote for each registered owner</a:t>
            </a:r>
            <a:r>
              <a:rPr lang="en-US" sz="2200" dirty="0">
                <a:solidFill>
                  <a:schemeClr val="tx1"/>
                </a:solidFill>
              </a:rPr>
              <a:t>; (which is standard for Ahu Whenua Trusts).  *</a:t>
            </a:r>
            <a:r>
              <a:rPr lang="en-US" sz="2200" dirty="0" err="1">
                <a:solidFill>
                  <a:schemeClr val="tx1"/>
                </a:solidFill>
              </a:rPr>
              <a:t>Whānau</a:t>
            </a:r>
            <a:r>
              <a:rPr lang="en-US" sz="2200" dirty="0">
                <a:solidFill>
                  <a:schemeClr val="tx1"/>
                </a:solidFill>
              </a:rPr>
              <a:t> Trusts equal one vote.  </a:t>
            </a:r>
          </a:p>
          <a:p>
            <a:pPr fontAlgn="auto">
              <a:spcBef>
                <a:spcPts val="0"/>
              </a:spcBef>
              <a:spcAft>
                <a:spcPts val="0"/>
              </a:spcAft>
              <a:defRPr/>
            </a:pPr>
            <a:r>
              <a:rPr lang="en-US" sz="2200" dirty="0">
                <a:solidFill>
                  <a:schemeClr val="tx1"/>
                </a:solidFill>
              </a:rPr>
              <a:t>However, voting by the number of shares will also be recorded and used as a relevant consideration in decision-making to ensure that we capture fairly the level of support.</a:t>
            </a:r>
            <a:br>
              <a:rPr lang="en-US" sz="2200" dirty="0">
                <a:solidFill>
                  <a:schemeClr val="tx1"/>
                </a:solidFill>
              </a:rPr>
            </a:br>
            <a:r>
              <a:rPr lang="en-US" sz="2200" dirty="0">
                <a:solidFill>
                  <a:schemeClr val="tx1"/>
                </a:solidFill>
              </a:rPr>
              <a:t>An independent Returning Officer will be appointed.  </a:t>
            </a:r>
          </a:p>
          <a:p>
            <a:pPr marL="355600" indent="0" fontAlgn="auto">
              <a:spcBef>
                <a:spcPts val="0"/>
              </a:spcBef>
              <a:spcAft>
                <a:spcPts val="0"/>
              </a:spcAft>
              <a:buFont typeface="Arial" panose="020B0604020202020204" pitchFamily="34" charset="0"/>
              <a:buNone/>
              <a:defRPr/>
            </a:pPr>
            <a:endParaRPr lang="en-US" sz="2200" u="sng" dirty="0">
              <a:solidFill>
                <a:schemeClr val="tx1"/>
              </a:solidFill>
            </a:endParaRPr>
          </a:p>
          <a:p>
            <a:pPr fontAlgn="auto">
              <a:spcBef>
                <a:spcPts val="0"/>
              </a:spcBef>
              <a:spcAft>
                <a:spcPts val="0"/>
              </a:spcAft>
              <a:defRPr/>
            </a:pPr>
            <a:r>
              <a:rPr lang="en-US" sz="2200" u="sng" dirty="0">
                <a:solidFill>
                  <a:schemeClr val="tx1"/>
                </a:solidFill>
              </a:rPr>
              <a:t>Voting method to be conducted by way of a Postal Vote </a:t>
            </a:r>
            <a:r>
              <a:rPr lang="en-US" sz="2200" dirty="0">
                <a:solidFill>
                  <a:schemeClr val="tx1"/>
                </a:solidFill>
              </a:rPr>
              <a:t>(not voting by show of hands at a hui) so that we can ensure the broadest involvement of owners. We will also ensure that owners can access and submit their vote “</a:t>
            </a:r>
            <a:r>
              <a:rPr lang="en-US" sz="2200" b="1" dirty="0">
                <a:solidFill>
                  <a:schemeClr val="tx1"/>
                </a:solidFill>
              </a:rPr>
              <a:t>electronically</a:t>
            </a:r>
            <a:r>
              <a:rPr lang="en-US" sz="2200" dirty="0">
                <a:solidFill>
                  <a:schemeClr val="tx1"/>
                </a:solidFill>
              </a:rPr>
              <a:t>” by way of:</a:t>
            </a:r>
          </a:p>
          <a:p>
            <a:pPr lvl="1" fontAlgn="auto">
              <a:spcBef>
                <a:spcPts val="0"/>
              </a:spcBef>
              <a:spcAft>
                <a:spcPts val="0"/>
              </a:spcAft>
              <a:defRPr/>
            </a:pPr>
            <a:r>
              <a:rPr lang="en-US" sz="2000" dirty="0">
                <a:solidFill>
                  <a:schemeClr val="tx1"/>
                </a:solidFill>
              </a:rPr>
              <a:t>Downloading the voting form to their own phones or computers and</a:t>
            </a:r>
          </a:p>
          <a:p>
            <a:pPr lvl="1" fontAlgn="auto">
              <a:spcBef>
                <a:spcPts val="0"/>
              </a:spcBef>
              <a:spcAft>
                <a:spcPts val="0"/>
              </a:spcAft>
              <a:defRPr/>
            </a:pPr>
            <a:r>
              <a:rPr lang="en-US" sz="2000" dirty="0">
                <a:solidFill>
                  <a:schemeClr val="tx1"/>
                </a:solidFill>
              </a:rPr>
              <a:t>Scanning and emailing their postal vote back to us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E4C6CB02-5AAC-0156-0CC1-727B33D77378}"/>
              </a:ext>
            </a:extLst>
          </p:cNvPr>
          <p:cNvSpPr>
            <a:spLocks noGrp="1" noChangeArrowheads="1"/>
          </p:cNvSpPr>
          <p:nvPr>
            <p:ph type="title"/>
          </p:nvPr>
        </p:nvSpPr>
        <p:spPr>
          <a:xfrm>
            <a:off x="838200" y="369888"/>
            <a:ext cx="10515600" cy="327025"/>
          </a:xfrm>
        </p:spPr>
        <p:txBody>
          <a:bodyPr/>
          <a:lstStyle/>
          <a:p>
            <a:pPr eaLnBrk="1" hangingPunct="1"/>
            <a:br>
              <a:rPr lang="en-US" altLang="en-US">
                <a:solidFill>
                  <a:srgbClr val="6D2929"/>
                </a:solidFill>
              </a:rPr>
            </a:br>
            <a:r>
              <a:rPr lang="en-US" altLang="en-US">
                <a:solidFill>
                  <a:srgbClr val="6D2929"/>
                </a:solidFill>
              </a:rPr>
              <a:t>What will the Resolutions say?</a:t>
            </a:r>
          </a:p>
        </p:txBody>
      </p:sp>
      <p:pic>
        <p:nvPicPr>
          <p:cNvPr id="75778" name="Picture 4" descr="Decorative Panel - Te Tukutuku">
            <a:extLst>
              <a:ext uri="{FF2B5EF4-FFF2-40B4-BE49-F238E27FC236}">
                <a16:creationId xmlns:a16="http://schemas.microsoft.com/office/drawing/2014/main" id="{7A06F40C-F70F-FFAC-FDB7-062950CC2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Decorative Panel - Te Tukutuku">
            <a:extLst>
              <a:ext uri="{FF2B5EF4-FFF2-40B4-BE49-F238E27FC236}">
                <a16:creationId xmlns:a16="http://schemas.microsoft.com/office/drawing/2014/main" id="{17FE2B9B-6E03-32C5-2435-2B52BFB04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19526DDD-DD34-A808-840A-BBFC56B4C513}"/>
              </a:ext>
            </a:extLst>
          </p:cNvPr>
          <p:cNvSpPr txBox="1">
            <a:spLocks/>
          </p:cNvSpPr>
          <p:nvPr/>
        </p:nvSpPr>
        <p:spPr>
          <a:xfrm>
            <a:off x="838200" y="1060450"/>
            <a:ext cx="10240963" cy="495776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r>
              <a:rPr lang="en-US" sz="2200" dirty="0">
                <a:solidFill>
                  <a:schemeClr val="tx1"/>
                </a:solidFill>
              </a:rPr>
              <a:t>Owner feedback is sought on the actual text of the </a:t>
            </a:r>
            <a:r>
              <a:rPr lang="en-US" sz="2200" u="sng" dirty="0">
                <a:solidFill>
                  <a:schemeClr val="tx1"/>
                </a:solidFill>
              </a:rPr>
              <a:t>proposed</a:t>
            </a:r>
            <a:r>
              <a:rPr lang="en-US" sz="2200" dirty="0">
                <a:solidFill>
                  <a:schemeClr val="tx1"/>
                </a:solidFill>
              </a:rPr>
              <a:t> resolutions.  For example:</a:t>
            </a:r>
          </a:p>
          <a:p>
            <a:pPr marL="0" indent="0" fontAlgn="auto">
              <a:spcBef>
                <a:spcPts val="0"/>
              </a:spcBef>
              <a:spcAft>
                <a:spcPts val="0"/>
              </a:spcAft>
              <a:buFont typeface="Arial" panose="020B0604020202020204" pitchFamily="34" charset="0"/>
              <a:buNone/>
              <a:defRPr/>
            </a:pPr>
            <a:endParaRPr lang="en-US" sz="2000" dirty="0">
              <a:solidFill>
                <a:schemeClr val="tx1"/>
              </a:solidFill>
            </a:endParaRPr>
          </a:p>
          <a:p>
            <a:pPr marL="0" indent="0" fontAlgn="auto">
              <a:spcBef>
                <a:spcPts val="0"/>
              </a:spcBef>
              <a:spcAft>
                <a:spcPts val="0"/>
              </a:spcAft>
              <a:buFont typeface="Arial" panose="020B0604020202020204" pitchFamily="34" charset="0"/>
              <a:buNone/>
              <a:defRPr/>
            </a:pPr>
            <a:r>
              <a:rPr lang="en-US" sz="2200" b="1" dirty="0">
                <a:solidFill>
                  <a:schemeClr val="tx1"/>
                </a:solidFill>
              </a:rPr>
              <a:t>Trustee elections Resolution </a:t>
            </a:r>
          </a:p>
          <a:p>
            <a:pPr marL="457200" indent="-457200" fontAlgn="auto">
              <a:spcBef>
                <a:spcPts val="0"/>
              </a:spcBef>
              <a:spcAft>
                <a:spcPts val="0"/>
              </a:spcAft>
              <a:buFont typeface="+mj-lt"/>
              <a:buAutoNum type="arabicPeriod"/>
              <a:defRPr/>
            </a:pPr>
            <a:r>
              <a:rPr lang="en-US" sz="2200" dirty="0">
                <a:solidFill>
                  <a:schemeClr val="tx1"/>
                </a:solidFill>
              </a:rPr>
              <a:t>That the Tumu </a:t>
            </a:r>
            <a:r>
              <a:rPr lang="en-US" sz="2200" dirty="0" err="1">
                <a:solidFill>
                  <a:schemeClr val="tx1"/>
                </a:solidFill>
              </a:rPr>
              <a:t>Kaituna</a:t>
            </a:r>
            <a:r>
              <a:rPr lang="en-US" sz="2200" dirty="0">
                <a:solidFill>
                  <a:schemeClr val="tx1"/>
                </a:solidFill>
              </a:rPr>
              <a:t> 14 Trust applies to the Māori Land Court for an amendment to the Trust Order to allow for new rules for a Trustee Rotation and Election system based on:</a:t>
            </a:r>
          </a:p>
          <a:p>
            <a:pPr lvl="1" fontAlgn="auto">
              <a:spcBef>
                <a:spcPts val="0"/>
              </a:spcBef>
              <a:spcAft>
                <a:spcPts val="0"/>
              </a:spcAft>
              <a:defRPr/>
            </a:pPr>
            <a:r>
              <a:rPr lang="en-US" sz="2200" dirty="0">
                <a:solidFill>
                  <a:schemeClr val="tx1"/>
                </a:solidFill>
              </a:rPr>
              <a:t>Seven trustees to hold office for four years</a:t>
            </a:r>
          </a:p>
          <a:p>
            <a:pPr lvl="1" fontAlgn="auto">
              <a:spcBef>
                <a:spcPts val="0"/>
              </a:spcBef>
              <a:spcAft>
                <a:spcPts val="0"/>
              </a:spcAft>
              <a:defRPr/>
            </a:pPr>
            <a:r>
              <a:rPr lang="en-US" sz="2200" dirty="0">
                <a:solidFill>
                  <a:schemeClr val="tx1"/>
                </a:solidFill>
              </a:rPr>
              <a:t>An election for 2 trustee positions every two years starting from 2023 (with two existing trustees to stand down each election and be eligible to stand again)</a:t>
            </a:r>
          </a:p>
          <a:p>
            <a:pPr lvl="1" fontAlgn="auto">
              <a:spcBef>
                <a:spcPts val="0"/>
              </a:spcBef>
              <a:spcAft>
                <a:spcPts val="0"/>
              </a:spcAft>
              <a:defRPr/>
            </a:pPr>
            <a:r>
              <a:rPr lang="en-US" sz="2200" dirty="0">
                <a:solidFill>
                  <a:schemeClr val="tx1"/>
                </a:solidFill>
              </a:rPr>
              <a:t>Trustee eligibility criteria based on a CV showing experience or an ability to contribute to land governance and/or financial management and/or tikanga Māori</a:t>
            </a:r>
          </a:p>
          <a:p>
            <a:pPr lvl="1" fontAlgn="auto">
              <a:spcBef>
                <a:spcPts val="0"/>
              </a:spcBef>
              <a:spcAft>
                <a:spcPts val="0"/>
              </a:spcAft>
              <a:defRPr/>
            </a:pPr>
            <a:r>
              <a:rPr lang="en-US" sz="2200" dirty="0">
                <a:solidFill>
                  <a:schemeClr val="tx1"/>
                </a:solidFill>
              </a:rPr>
              <a:t>3 of the seven trustee positions to be “</a:t>
            </a:r>
            <a:r>
              <a:rPr lang="en-US" sz="2200" dirty="0" err="1">
                <a:solidFill>
                  <a:schemeClr val="tx1"/>
                </a:solidFill>
              </a:rPr>
              <a:t>hapū</a:t>
            </a:r>
            <a:r>
              <a:rPr lang="en-US" sz="2200" dirty="0">
                <a:solidFill>
                  <a:schemeClr val="tx1"/>
                </a:solidFill>
              </a:rPr>
              <a:t> endorsed seats” relating to each of the 3 constituent </a:t>
            </a:r>
            <a:r>
              <a:rPr lang="en-US" sz="2200" dirty="0" err="1">
                <a:solidFill>
                  <a:schemeClr val="tx1"/>
                </a:solidFill>
              </a:rPr>
              <a:t>hapū</a:t>
            </a:r>
            <a:r>
              <a:rPr lang="en-US" sz="2200" dirty="0">
                <a:solidFill>
                  <a:schemeClr val="tx1"/>
                </a:solidFill>
              </a:rPr>
              <a:t> of the land, whereby the nominee must demonstrate they have obtained written endorsement from the relevant </a:t>
            </a:r>
            <a:r>
              <a:rPr lang="en-US" sz="2200" dirty="0" err="1">
                <a:solidFill>
                  <a:schemeClr val="tx1"/>
                </a:solidFill>
              </a:rPr>
              <a:t>hapū</a:t>
            </a:r>
            <a:r>
              <a:rPr lang="en-US" sz="2200" dirty="0">
                <a:solidFill>
                  <a:schemeClr val="tx1"/>
                </a:solidFill>
              </a:rPr>
              <a:t> authority or a </a:t>
            </a:r>
            <a:r>
              <a:rPr lang="en-US" sz="2200" dirty="0" err="1">
                <a:solidFill>
                  <a:schemeClr val="tx1"/>
                </a:solidFill>
              </a:rPr>
              <a:t>recognised</a:t>
            </a:r>
            <a:r>
              <a:rPr lang="en-US" sz="2200" dirty="0">
                <a:solidFill>
                  <a:schemeClr val="tx1"/>
                </a:solidFill>
              </a:rPr>
              <a:t> </a:t>
            </a:r>
            <a:r>
              <a:rPr lang="en-US" sz="2200" dirty="0" err="1">
                <a:solidFill>
                  <a:schemeClr val="tx1"/>
                </a:solidFill>
              </a:rPr>
              <a:t>hapū</a:t>
            </a:r>
            <a:r>
              <a:rPr lang="en-US" sz="2200" dirty="0">
                <a:solidFill>
                  <a:schemeClr val="tx1"/>
                </a:solidFill>
              </a:rPr>
              <a:t> kaumatua.  </a:t>
            </a:r>
          </a:p>
          <a:p>
            <a:pPr lvl="1" fontAlgn="auto">
              <a:spcBef>
                <a:spcPts val="0"/>
              </a:spcBef>
              <a:spcAft>
                <a:spcPts val="0"/>
              </a:spcAft>
              <a:defRPr/>
            </a:pPr>
            <a:endParaRPr lang="en-US" sz="2000"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9D3E89D-CC60-11A0-95E9-60A6086CFB08}"/>
              </a:ext>
            </a:extLst>
          </p:cNvPr>
          <p:cNvSpPr>
            <a:spLocks noGrp="1" noChangeArrowheads="1"/>
          </p:cNvSpPr>
          <p:nvPr>
            <p:ph type="title"/>
          </p:nvPr>
        </p:nvSpPr>
        <p:spPr>
          <a:xfrm>
            <a:off x="1073150" y="365125"/>
            <a:ext cx="10280650" cy="315913"/>
          </a:xfrm>
        </p:spPr>
        <p:txBody>
          <a:bodyPr/>
          <a:lstStyle/>
          <a:p>
            <a:endParaRPr lang="en-US" altLang="en-US"/>
          </a:p>
        </p:txBody>
      </p:sp>
      <p:sp>
        <p:nvSpPr>
          <p:cNvPr id="3" name="Content Placeholder 2">
            <a:extLst>
              <a:ext uri="{FF2B5EF4-FFF2-40B4-BE49-F238E27FC236}">
                <a16:creationId xmlns:a16="http://schemas.microsoft.com/office/drawing/2014/main" id="{55B261DB-53A8-E94B-3758-8BC190334BD2}"/>
              </a:ext>
            </a:extLst>
          </p:cNvPr>
          <p:cNvSpPr>
            <a:spLocks noGrp="1"/>
          </p:cNvSpPr>
          <p:nvPr>
            <p:ph idx="1"/>
          </p:nvPr>
        </p:nvSpPr>
        <p:spPr>
          <a:xfrm>
            <a:off x="838200" y="1000125"/>
            <a:ext cx="10515600" cy="5176838"/>
          </a:xfrm>
        </p:spPr>
        <p:txBody>
          <a:bodyPr/>
          <a:lstStyle/>
          <a:p>
            <a:pPr marL="0" indent="0">
              <a:buFont typeface="Arial" panose="020B0604020202020204" pitchFamily="34" charset="0"/>
              <a:buNone/>
              <a:defRPr/>
            </a:pPr>
            <a:r>
              <a:rPr lang="en-US" b="1" dirty="0"/>
              <a:t>Land Development resolution </a:t>
            </a:r>
          </a:p>
          <a:p>
            <a:pPr marL="514350" indent="-514350">
              <a:buFont typeface="Arial" panose="020B0604020202020204" pitchFamily="34" charset="0"/>
              <a:buAutoNum type="arabicPeriod" startAt="2"/>
              <a:defRPr/>
            </a:pPr>
            <a:r>
              <a:rPr lang="en-US" dirty="0"/>
              <a:t>That, in order to facilitate the development of Tumu </a:t>
            </a:r>
            <a:r>
              <a:rPr lang="en-US" dirty="0" err="1"/>
              <a:t>Kaituna</a:t>
            </a:r>
            <a:r>
              <a:rPr lang="en-US" dirty="0"/>
              <a:t> 14 land in accordance with Trustee Guiding Principles, the Tumu </a:t>
            </a:r>
            <a:r>
              <a:rPr lang="en-US" dirty="0" err="1"/>
              <a:t>Kaituna</a:t>
            </a:r>
            <a:r>
              <a:rPr lang="en-US" dirty="0"/>
              <a:t> 14 Trustees are </a:t>
            </a:r>
            <a:r>
              <a:rPr lang="en-US" dirty="0" err="1"/>
              <a:t>authorised</a:t>
            </a:r>
            <a:r>
              <a:rPr lang="en-US" dirty="0"/>
              <a:t> by the owners to negotiate with the Tauranga City Council the granting of Access and Use rights to the parts of the land shown on the plan as ‘infrastructure corridors’ and the ‘active reserve’ through easements or long-term leases on the basis that:</a:t>
            </a:r>
          </a:p>
          <a:p>
            <a:pPr lvl="1">
              <a:defRPr/>
            </a:pPr>
            <a:r>
              <a:rPr lang="en-US" dirty="0"/>
              <a:t>The Trustees act in accordance with the Trustee Guiding Principles;</a:t>
            </a:r>
          </a:p>
          <a:p>
            <a:pPr lvl="1">
              <a:defRPr/>
            </a:pPr>
            <a:r>
              <a:rPr lang="en-US" dirty="0"/>
              <a:t>The Trustees are prohibited from selling any part of Tumu </a:t>
            </a:r>
            <a:r>
              <a:rPr lang="en-US" dirty="0" err="1"/>
              <a:t>Kaituna</a:t>
            </a:r>
            <a:r>
              <a:rPr lang="en-US" dirty="0"/>
              <a:t> 14 land;</a:t>
            </a:r>
          </a:p>
          <a:p>
            <a:pPr lvl="1">
              <a:defRPr/>
            </a:pPr>
            <a:r>
              <a:rPr lang="en-US" dirty="0"/>
              <a:t>The Trustees obtain best value compensation for the use/access rights by way of additional ownership of land and/or financial compensation;</a:t>
            </a:r>
          </a:p>
          <a:p>
            <a:pPr lvl="1">
              <a:defRPr/>
            </a:pPr>
            <a:r>
              <a:rPr lang="en-US" dirty="0"/>
              <a:t>The Trustees return to owners with full details of the negotiated agreement for consultation before final agreement.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94203281-3949-1CCC-CF18-C5F9B02C4CBF}"/>
              </a:ext>
            </a:extLst>
          </p:cNvPr>
          <p:cNvSpPr>
            <a:spLocks noGrp="1" noChangeArrowheads="1"/>
          </p:cNvSpPr>
          <p:nvPr>
            <p:ph type="title"/>
          </p:nvPr>
        </p:nvSpPr>
        <p:spPr/>
        <p:txBody>
          <a:bodyPr/>
          <a:lstStyle/>
          <a:p>
            <a:r>
              <a:rPr lang="en-US" altLang="en-US"/>
              <a:t>Next Steps</a:t>
            </a:r>
          </a:p>
        </p:txBody>
      </p:sp>
      <p:sp>
        <p:nvSpPr>
          <p:cNvPr id="78850" name="Content Placeholder 2">
            <a:extLst>
              <a:ext uri="{FF2B5EF4-FFF2-40B4-BE49-F238E27FC236}">
                <a16:creationId xmlns:a16="http://schemas.microsoft.com/office/drawing/2014/main" id="{67168A9F-F66F-7249-C590-FE671947E74C}"/>
              </a:ext>
            </a:extLst>
          </p:cNvPr>
          <p:cNvSpPr>
            <a:spLocks noGrp="1" noChangeArrowheads="1"/>
          </p:cNvSpPr>
          <p:nvPr>
            <p:ph idx="1"/>
          </p:nvPr>
        </p:nvSpPr>
        <p:spPr/>
        <p:txBody>
          <a:bodyPr/>
          <a:lstStyle/>
          <a:p>
            <a:r>
              <a:rPr lang="en-US" altLang="en-US"/>
              <a:t>Trustees ask for Owner Feedback through all of the avenues</a:t>
            </a:r>
          </a:p>
          <a:p>
            <a:r>
              <a:rPr lang="en-US" altLang="en-US"/>
              <a:t>Further Hui in June 2022</a:t>
            </a:r>
          </a:p>
          <a:p>
            <a:r>
              <a:rPr lang="en-US" altLang="en-US"/>
              <a:t>Postal voting July – August</a:t>
            </a:r>
          </a:p>
          <a:p>
            <a:r>
              <a:rPr lang="en-US" altLang="en-US"/>
              <a:t>Trustee elections this year</a:t>
            </a:r>
          </a:p>
          <a:p>
            <a:r>
              <a:rPr lang="en-US" altLang="en-US"/>
              <a:t>Depending on results of owners’ views, further negotiations, Court applications and return to owners for consultation.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9DF765DC-FFBA-76A5-8B7A-81A2659613AF}"/>
              </a:ext>
            </a:extLst>
          </p:cNvPr>
          <p:cNvSpPr>
            <a:spLocks noGrp="1" noChangeArrowheads="1"/>
          </p:cNvSpPr>
          <p:nvPr>
            <p:ph type="title"/>
          </p:nvPr>
        </p:nvSpPr>
        <p:spPr>
          <a:xfrm>
            <a:off x="838200" y="1588"/>
            <a:ext cx="10515600" cy="1144587"/>
          </a:xfrm>
        </p:spPr>
        <p:txBody>
          <a:bodyPr/>
          <a:lstStyle/>
          <a:p>
            <a:pPr algn="ctr" eaLnBrk="1" hangingPunct="1"/>
            <a:r>
              <a:rPr lang="en-US" altLang="en-US">
                <a:solidFill>
                  <a:srgbClr val="6D2929"/>
                </a:solidFill>
              </a:rPr>
              <a:t>Hui Agenda</a:t>
            </a:r>
          </a:p>
        </p:txBody>
      </p:sp>
      <p:pic>
        <p:nvPicPr>
          <p:cNvPr id="19458" name="Picture 4" descr="Decorative Panel - Te Tukutuku">
            <a:extLst>
              <a:ext uri="{FF2B5EF4-FFF2-40B4-BE49-F238E27FC236}">
                <a16:creationId xmlns:a16="http://schemas.microsoft.com/office/drawing/2014/main" id="{D87790E2-66A8-44A4-E1BE-FE6B26481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Decorative Panel - Te Tukutuku">
            <a:extLst>
              <a:ext uri="{FF2B5EF4-FFF2-40B4-BE49-F238E27FC236}">
                <a16:creationId xmlns:a16="http://schemas.microsoft.com/office/drawing/2014/main" id="{44859DC2-2414-635B-7D68-E1DF9DF8B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ontent Placeholder 1">
            <a:extLst>
              <a:ext uri="{FF2B5EF4-FFF2-40B4-BE49-F238E27FC236}">
                <a16:creationId xmlns:a16="http://schemas.microsoft.com/office/drawing/2014/main" id="{97D3F8D5-A091-FC11-9189-E43E53E602E4}"/>
              </a:ext>
            </a:extLst>
          </p:cNvPr>
          <p:cNvSpPr>
            <a:spLocks noGrp="1" noChangeArrowheads="1"/>
          </p:cNvSpPr>
          <p:nvPr>
            <p:ph idx="1"/>
          </p:nvPr>
        </p:nvSpPr>
        <p:spPr>
          <a:xfrm>
            <a:off x="838200" y="966788"/>
            <a:ext cx="10515600" cy="5210175"/>
          </a:xfrm>
        </p:spPr>
        <p:txBody>
          <a:bodyPr/>
          <a:lstStyle/>
          <a:p>
            <a:pPr marL="514350" indent="-514350">
              <a:buFont typeface="Calibri Light" panose="020F0302020204030204" pitchFamily="34" charset="0"/>
              <a:buAutoNum type="arabicPeriod"/>
            </a:pPr>
            <a:r>
              <a:rPr lang="en-US" altLang="en-US"/>
              <a:t>Karakia and Preliminaries;   Apologies;  Minutes previous hui</a:t>
            </a:r>
          </a:p>
          <a:p>
            <a:pPr marL="514350" indent="-514350">
              <a:buFont typeface="Calibri Light" panose="020F0302020204030204" pitchFamily="34" charset="0"/>
              <a:buAutoNum type="arabicPeriod"/>
            </a:pPr>
            <a:r>
              <a:rPr lang="en-US" altLang="en-US"/>
              <a:t>Summary of previous presentations:</a:t>
            </a:r>
          </a:p>
          <a:p>
            <a:pPr marL="971550" lvl="1" indent="-514350">
              <a:buFont typeface="Calibri Light" panose="020F0302020204030204" pitchFamily="34" charset="0"/>
              <a:buAutoNum type="alphaLcParenR"/>
            </a:pPr>
            <a:r>
              <a:rPr lang="en-US" altLang="en-US"/>
              <a:t>Cultural and Historical Background</a:t>
            </a:r>
          </a:p>
          <a:p>
            <a:pPr marL="971550" lvl="1" indent="-514350">
              <a:buFont typeface="Calibri Light" panose="020F0302020204030204" pitchFamily="34" charset="0"/>
              <a:buAutoNum type="alphaLcParenR"/>
            </a:pPr>
            <a:r>
              <a:rPr lang="en-US" altLang="en-US"/>
              <a:t>Trustee Guiding Principles</a:t>
            </a:r>
          </a:p>
          <a:p>
            <a:pPr marL="971550" lvl="1" indent="-514350">
              <a:buFont typeface="Calibri Light" panose="020F0302020204030204" pitchFamily="34" charset="0"/>
              <a:buAutoNum type="alphaLcParenR"/>
            </a:pPr>
            <a:r>
              <a:rPr lang="en-US" altLang="en-US"/>
              <a:t>Trustee Election and Rotation</a:t>
            </a:r>
          </a:p>
          <a:p>
            <a:pPr marL="971550" lvl="1" indent="-514350">
              <a:buFont typeface="Calibri Light" panose="020F0302020204030204" pitchFamily="34" charset="0"/>
              <a:buAutoNum type="alphaLcParenR"/>
            </a:pPr>
            <a:r>
              <a:rPr lang="en-US" altLang="en-US"/>
              <a:t>Access and Use Rights to Infrastructure Corridors/Active Reserve</a:t>
            </a:r>
          </a:p>
          <a:p>
            <a:pPr marL="514350" indent="-514350">
              <a:buFont typeface="Calibri Light" panose="020F0302020204030204" pitchFamily="34" charset="0"/>
              <a:buAutoNum type="arabicPeriod"/>
            </a:pPr>
            <a:r>
              <a:rPr lang="en-US" altLang="en-US"/>
              <a:t>Owner Feedback</a:t>
            </a:r>
          </a:p>
          <a:p>
            <a:pPr marL="971550" lvl="1" indent="-514350">
              <a:buFont typeface="Calibri Light" panose="020F0302020204030204" pitchFamily="34" charset="0"/>
              <a:buAutoNum type="alphaLcParenR"/>
            </a:pPr>
            <a:r>
              <a:rPr lang="en-US" altLang="en-US"/>
              <a:t>Social media engagement; online survey</a:t>
            </a:r>
          </a:p>
          <a:p>
            <a:pPr marL="971550" lvl="1" indent="-514350">
              <a:buFont typeface="Calibri Light" panose="020F0302020204030204" pitchFamily="34" charset="0"/>
              <a:buAutoNum type="alphaLcParenR"/>
            </a:pPr>
            <a:r>
              <a:rPr lang="en-US" altLang="en-US"/>
              <a:t>Workshop Feedback</a:t>
            </a:r>
          </a:p>
          <a:p>
            <a:pPr marL="971550" lvl="1" indent="-514350">
              <a:buFont typeface="Calibri Light" panose="020F0302020204030204" pitchFamily="34" charset="0"/>
              <a:buAutoNum type="alphaLcParenR"/>
            </a:pPr>
            <a:r>
              <a:rPr lang="en-US" altLang="en-US"/>
              <a:t>Cultural focused indigenous urban planning</a:t>
            </a:r>
          </a:p>
          <a:p>
            <a:pPr marL="971550" lvl="1" indent="-514350">
              <a:buFont typeface="Calibri Light" panose="020F0302020204030204" pitchFamily="34" charset="0"/>
              <a:buAutoNum type="alphaLcParenR"/>
            </a:pPr>
            <a:r>
              <a:rPr lang="en-US" altLang="en-US"/>
              <a:t>Housing initiatives </a:t>
            </a:r>
          </a:p>
          <a:p>
            <a:pPr marL="971550" lvl="1" indent="-514350">
              <a:buFont typeface="Calibri Light" panose="020F0302020204030204" pitchFamily="34" charset="0"/>
              <a:buAutoNum type="alphaLcParenR"/>
            </a:pPr>
            <a:r>
              <a:rPr lang="en-US" altLang="en-US"/>
              <a:t>Environmental Reports/Climate Change</a:t>
            </a:r>
          </a:p>
          <a:p>
            <a:pPr marL="514350" indent="-514350">
              <a:buFont typeface="Calibri Light" panose="020F0302020204030204" pitchFamily="34" charset="0"/>
              <a:buAutoNum type="arabicPeriod"/>
            </a:pPr>
            <a:r>
              <a:rPr lang="en-US" altLang="en-US"/>
              <a:t>Voting Processes and Draft Resolutions for Voting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4A864EB5-1616-6A6A-4AD0-5AA3863A5D94}"/>
              </a:ext>
            </a:extLst>
          </p:cNvPr>
          <p:cNvSpPr>
            <a:spLocks noGrp="1" noChangeArrowheads="1"/>
          </p:cNvSpPr>
          <p:nvPr>
            <p:ph type="ctrTitle"/>
          </p:nvPr>
        </p:nvSpPr>
        <p:spPr>
          <a:xfrm>
            <a:off x="2611438" y="3429000"/>
            <a:ext cx="5518150" cy="2268538"/>
          </a:xfrm>
        </p:spPr>
        <p:txBody>
          <a:bodyPr/>
          <a:lstStyle/>
          <a:p>
            <a:pPr eaLnBrk="1" hangingPunct="1"/>
            <a:r>
              <a:rPr lang="en-US" altLang="en-US" sz="4000"/>
              <a:t>TE TUMU KAITUNA 14</a:t>
            </a:r>
          </a:p>
        </p:txBody>
      </p:sp>
      <p:sp>
        <p:nvSpPr>
          <p:cNvPr id="21506" name="Subtitle 2">
            <a:extLst>
              <a:ext uri="{FF2B5EF4-FFF2-40B4-BE49-F238E27FC236}">
                <a16:creationId xmlns:a16="http://schemas.microsoft.com/office/drawing/2014/main" id="{096A41C8-EF68-D89F-FA8C-C2D4A101B876}"/>
              </a:ext>
            </a:extLst>
          </p:cNvPr>
          <p:cNvSpPr>
            <a:spLocks noGrp="1" noChangeArrowheads="1"/>
          </p:cNvSpPr>
          <p:nvPr>
            <p:ph type="subTitle" idx="1"/>
          </p:nvPr>
        </p:nvSpPr>
        <p:spPr>
          <a:xfrm>
            <a:off x="2771775" y="2268538"/>
            <a:ext cx="5357813" cy="1160462"/>
          </a:xfrm>
        </p:spPr>
        <p:txBody>
          <a:bodyPr/>
          <a:lstStyle/>
          <a:p>
            <a:pPr eaLnBrk="1" hangingPunct="1"/>
            <a:r>
              <a:rPr lang="en-US" altLang="en-US"/>
              <a:t>TE TUKUNGA IHO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88AFACE9-4CDA-6E95-1316-1A78906BC8FE}"/>
              </a:ext>
            </a:extLst>
          </p:cNvPr>
          <p:cNvSpPr>
            <a:spLocks noGrp="1" noChangeArrowheads="1"/>
          </p:cNvSpPr>
          <p:nvPr>
            <p:ph type="title"/>
          </p:nvPr>
        </p:nvSpPr>
        <p:spPr>
          <a:xfrm>
            <a:off x="2611438" y="427038"/>
            <a:ext cx="7958137" cy="517525"/>
          </a:xfrm>
        </p:spPr>
        <p:txBody>
          <a:bodyPr/>
          <a:lstStyle/>
          <a:p>
            <a:pPr eaLnBrk="1" hangingPunct="1"/>
            <a:r>
              <a:rPr lang="en-US" altLang="en-US" sz="2800"/>
              <a:t>TE ŪNGA MAI ME TE WHAKANOHONOHO</a:t>
            </a:r>
          </a:p>
        </p:txBody>
      </p:sp>
      <p:sp>
        <p:nvSpPr>
          <p:cNvPr id="23554" name="Content Placeholder 2">
            <a:extLst>
              <a:ext uri="{FF2B5EF4-FFF2-40B4-BE49-F238E27FC236}">
                <a16:creationId xmlns:a16="http://schemas.microsoft.com/office/drawing/2014/main" id="{EFE3F79A-B8EB-15A1-5C2C-CAB2261401F9}"/>
              </a:ext>
            </a:extLst>
          </p:cNvPr>
          <p:cNvSpPr>
            <a:spLocks noGrp="1" noChangeArrowheads="1"/>
          </p:cNvSpPr>
          <p:nvPr>
            <p:ph idx="1"/>
          </p:nvPr>
        </p:nvSpPr>
        <p:spPr>
          <a:xfrm>
            <a:off x="2773363" y="1490663"/>
            <a:ext cx="7796212" cy="4559300"/>
          </a:xfrm>
        </p:spPr>
        <p:txBody>
          <a:bodyPr/>
          <a:lstStyle/>
          <a:p>
            <a:pPr eaLnBrk="1" hangingPunct="1"/>
            <a:r>
              <a:rPr lang="en-US" altLang="en-US"/>
              <a:t>1350 – 1500</a:t>
            </a:r>
          </a:p>
          <a:p>
            <a:pPr eaLnBrk="1" hangingPunct="1"/>
            <a:r>
              <a:rPr lang="en-US" altLang="en-US"/>
              <a:t>It is generally believed that Te Arawa canoe arrived about 1350.</a:t>
            </a:r>
          </a:p>
          <a:p>
            <a:pPr eaLnBrk="1" hangingPunct="1"/>
            <a:r>
              <a:rPr lang="en-US" altLang="en-US"/>
              <a:t>For the next five generations Te Arawa had settled the area from Mauao to beyond Pukehina, and the inland country to Rotorua.</a:t>
            </a:r>
          </a:p>
          <a:p>
            <a:pPr eaLnBrk="1" hangingPunct="1"/>
            <a:r>
              <a:rPr lang="en-US" altLang="en-US"/>
              <a:t>Gradually the people of Te Rangihouhiri – Ngāi Te Rangi – moved into the area. A series of skirmishes resulted in the battle of Pōporohuamea, and Maketū and the surrounding area was taken.</a:t>
            </a:r>
          </a:p>
          <a:p>
            <a:pPr eaLnBrk="1" hangingPunct="1"/>
            <a:r>
              <a:rPr lang="en-US" altLang="en-US"/>
              <a:t>Not long after Mauao and other parts of Tauranga were taken from Waitaha by Ngāi Te Rangi at the battle of Te Kōkōwai.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9F54958B-B76C-2539-AF35-C0144DA2BB99}"/>
              </a:ext>
            </a:extLst>
          </p:cNvPr>
          <p:cNvSpPr>
            <a:spLocks noGrp="1" noChangeArrowheads="1"/>
          </p:cNvSpPr>
          <p:nvPr>
            <p:ph type="title"/>
          </p:nvPr>
        </p:nvSpPr>
        <p:spPr>
          <a:xfrm>
            <a:off x="2611438" y="427038"/>
            <a:ext cx="7958137" cy="517525"/>
          </a:xfrm>
        </p:spPr>
        <p:txBody>
          <a:bodyPr/>
          <a:lstStyle/>
          <a:p>
            <a:pPr eaLnBrk="1" hangingPunct="1"/>
            <a:r>
              <a:rPr lang="en-US" altLang="en-US" sz="2800"/>
              <a:t>TE HOKINGA ATU</a:t>
            </a:r>
          </a:p>
        </p:txBody>
      </p:sp>
      <p:sp>
        <p:nvSpPr>
          <p:cNvPr id="24578" name="Content Placeholder 2">
            <a:extLst>
              <a:ext uri="{FF2B5EF4-FFF2-40B4-BE49-F238E27FC236}">
                <a16:creationId xmlns:a16="http://schemas.microsoft.com/office/drawing/2014/main" id="{ABB70568-3F8E-3739-FF52-2D07C36BA251}"/>
              </a:ext>
            </a:extLst>
          </p:cNvPr>
          <p:cNvSpPr>
            <a:spLocks noGrp="1" noChangeArrowheads="1"/>
          </p:cNvSpPr>
          <p:nvPr>
            <p:ph idx="1"/>
          </p:nvPr>
        </p:nvSpPr>
        <p:spPr>
          <a:xfrm>
            <a:off x="2773363" y="1490663"/>
            <a:ext cx="7796212" cy="4559300"/>
          </a:xfrm>
        </p:spPr>
        <p:txBody>
          <a:bodyPr/>
          <a:lstStyle/>
          <a:p>
            <a:pPr eaLnBrk="1" hangingPunct="1"/>
            <a:r>
              <a:rPr lang="en-US" altLang="en-US"/>
              <a:t>1500 – 1835</a:t>
            </a:r>
          </a:p>
          <a:p>
            <a:pPr eaLnBrk="1" hangingPunct="1"/>
            <a:r>
              <a:rPr lang="en-US" altLang="en-US"/>
              <a:t>Waitaha and Tapuika remained settles around their respective mountains of Ōtawa and Rangiuru maintaining an uneasy peace with Ngāi Te Rangi.</a:t>
            </a:r>
          </a:p>
          <a:p>
            <a:pPr eaLnBrk="1" hangingPunct="1"/>
            <a:r>
              <a:rPr lang="en-US" altLang="en-US"/>
              <a:t>Gradually the inland Te Arawa based around Rotorua returned to the area as allies and relations of Waitaha and Tapuika, some even settling at Maketū.</a:t>
            </a:r>
          </a:p>
          <a:p>
            <a:pPr eaLnBrk="1" hangingPunct="1"/>
            <a:r>
              <a:rPr lang="en-US" altLang="en-US"/>
              <a:t>Inland wars between Te Arawa and Tainui spilt over to the coast, wherby Te Waharoa of Ngāti Hauā sacked Maketū, killing Te Ngahuru, an important chief of Ngāti Whakaue.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7FFF129-F31D-95B2-43C0-2F0E2151D101}"/>
              </a:ext>
            </a:extLst>
          </p:cNvPr>
          <p:cNvSpPr>
            <a:spLocks noGrp="1" noChangeArrowheads="1"/>
          </p:cNvSpPr>
          <p:nvPr>
            <p:ph type="title"/>
          </p:nvPr>
        </p:nvSpPr>
        <p:spPr>
          <a:xfrm>
            <a:off x="2611438" y="427038"/>
            <a:ext cx="7958137" cy="517525"/>
          </a:xfrm>
        </p:spPr>
        <p:txBody>
          <a:bodyPr/>
          <a:lstStyle/>
          <a:p>
            <a:pPr eaLnBrk="1" hangingPunct="1"/>
            <a:r>
              <a:rPr lang="en-US" altLang="en-US" sz="2800"/>
              <a:t>TE PAKANGA</a:t>
            </a:r>
          </a:p>
        </p:txBody>
      </p:sp>
      <p:sp>
        <p:nvSpPr>
          <p:cNvPr id="5" name="Content Placeholder 2">
            <a:extLst>
              <a:ext uri="{FF2B5EF4-FFF2-40B4-BE49-F238E27FC236}">
                <a16:creationId xmlns:a16="http://schemas.microsoft.com/office/drawing/2014/main" id="{16EDD82C-0837-7A2E-9BF3-6653F3EF3473}"/>
              </a:ext>
            </a:extLst>
          </p:cNvPr>
          <p:cNvSpPr>
            <a:spLocks noGrp="1"/>
          </p:cNvSpPr>
          <p:nvPr>
            <p:ph idx="1"/>
          </p:nvPr>
        </p:nvSpPr>
        <p:spPr>
          <a:xfrm>
            <a:off x="2773363" y="1490663"/>
            <a:ext cx="7796212" cy="4559300"/>
          </a:xfrm>
        </p:spPr>
        <p:txBody>
          <a:bodyPr rtlCol="0">
            <a:normAutofit fontScale="92500"/>
          </a:bodyPr>
          <a:lstStyle/>
          <a:p>
            <a:pPr eaLnBrk="1" fontAlgn="auto" hangingPunct="1">
              <a:buClr>
                <a:schemeClr val="accent6"/>
              </a:buClr>
              <a:defRPr/>
            </a:pPr>
            <a:r>
              <a:rPr lang="en-US" dirty="0"/>
              <a:t>23 April 1836</a:t>
            </a:r>
          </a:p>
          <a:p>
            <a:pPr eaLnBrk="1" fontAlgn="auto" hangingPunct="1">
              <a:buClr>
                <a:schemeClr val="accent6"/>
              </a:buClr>
              <a:defRPr/>
            </a:pPr>
            <a:r>
              <a:rPr lang="en-US" dirty="0"/>
              <a:t>Kahawai of </a:t>
            </a:r>
            <a:r>
              <a:rPr lang="en-US" dirty="0" err="1"/>
              <a:t>Ngāti</a:t>
            </a:r>
            <a:r>
              <a:rPr lang="en-US" dirty="0"/>
              <a:t> </a:t>
            </a:r>
            <a:r>
              <a:rPr lang="en-US" dirty="0" err="1"/>
              <a:t>Rangiwewehi</a:t>
            </a:r>
            <a:r>
              <a:rPr lang="en-US" dirty="0"/>
              <a:t> grew impatient for revenge and went to </a:t>
            </a:r>
            <a:r>
              <a:rPr lang="en-US" dirty="0" err="1"/>
              <a:t>Ōtawa</a:t>
            </a:r>
            <a:r>
              <a:rPr lang="en-US" dirty="0"/>
              <a:t> to await the rest of </a:t>
            </a:r>
            <a:r>
              <a:rPr lang="en-US" dirty="0" err="1"/>
              <a:t>Te</a:t>
            </a:r>
            <a:r>
              <a:rPr lang="en-US" dirty="0"/>
              <a:t> </a:t>
            </a:r>
            <a:r>
              <a:rPr lang="en-US" dirty="0" err="1"/>
              <a:t>Arawa</a:t>
            </a:r>
            <a:r>
              <a:rPr lang="en-US" dirty="0"/>
              <a:t> to organize themselves.</a:t>
            </a:r>
          </a:p>
          <a:p>
            <a:pPr eaLnBrk="1" fontAlgn="auto" hangingPunct="1">
              <a:buClr>
                <a:schemeClr val="accent6"/>
              </a:buClr>
              <a:defRPr/>
            </a:pPr>
            <a:r>
              <a:rPr lang="en-US" dirty="0"/>
              <a:t>When the rest of the inland </a:t>
            </a:r>
            <a:r>
              <a:rPr lang="en-US" dirty="0" err="1"/>
              <a:t>Te</a:t>
            </a:r>
            <a:r>
              <a:rPr lang="en-US" dirty="0"/>
              <a:t> </a:t>
            </a:r>
            <a:r>
              <a:rPr lang="en-US" dirty="0" err="1"/>
              <a:t>Arawa</a:t>
            </a:r>
            <a:r>
              <a:rPr lang="en-US" dirty="0"/>
              <a:t> and their allies from </a:t>
            </a:r>
            <a:r>
              <a:rPr lang="en-US" dirty="0" err="1"/>
              <a:t>Waitaha</a:t>
            </a:r>
            <a:r>
              <a:rPr lang="en-US" dirty="0"/>
              <a:t>, </a:t>
            </a:r>
            <a:r>
              <a:rPr lang="en-US" dirty="0" err="1"/>
              <a:t>Tapuika</a:t>
            </a:r>
            <a:r>
              <a:rPr lang="en-US" dirty="0"/>
              <a:t> and elsewhere, they attacked the </a:t>
            </a:r>
            <a:r>
              <a:rPr lang="en-US" dirty="0" err="1"/>
              <a:t>pā</a:t>
            </a:r>
            <a:r>
              <a:rPr lang="en-US" dirty="0"/>
              <a:t> at </a:t>
            </a:r>
            <a:r>
              <a:rPr lang="en-US" dirty="0" err="1"/>
              <a:t>Te</a:t>
            </a:r>
            <a:r>
              <a:rPr lang="en-US" dirty="0"/>
              <a:t> Tumu and took it.</a:t>
            </a:r>
          </a:p>
          <a:p>
            <a:pPr eaLnBrk="1" fontAlgn="auto" hangingPunct="1">
              <a:buClr>
                <a:schemeClr val="accent6"/>
              </a:buClr>
              <a:defRPr/>
            </a:pPr>
            <a:r>
              <a:rPr lang="en-US" dirty="0" err="1"/>
              <a:t>Ngāi</a:t>
            </a:r>
            <a:r>
              <a:rPr lang="en-US" dirty="0"/>
              <a:t> </a:t>
            </a:r>
            <a:r>
              <a:rPr lang="en-US" dirty="0" err="1"/>
              <a:t>Te</a:t>
            </a:r>
            <a:r>
              <a:rPr lang="en-US" dirty="0"/>
              <a:t> </a:t>
            </a:r>
            <a:r>
              <a:rPr lang="en-US" dirty="0" err="1"/>
              <a:t>Rangi</a:t>
            </a:r>
            <a:r>
              <a:rPr lang="en-US" dirty="0"/>
              <a:t> were defeated and pursued to the mouth of </a:t>
            </a:r>
            <a:r>
              <a:rPr lang="en-US" dirty="0" err="1"/>
              <a:t>Te</a:t>
            </a:r>
            <a:r>
              <a:rPr lang="en-US" dirty="0"/>
              <a:t> </a:t>
            </a:r>
            <a:r>
              <a:rPr lang="en-US" dirty="0" err="1"/>
              <a:t>Wairākei</a:t>
            </a:r>
            <a:r>
              <a:rPr lang="en-US" dirty="0"/>
              <a:t> Stream at Papamoa.</a:t>
            </a:r>
          </a:p>
          <a:p>
            <a:pPr eaLnBrk="1" fontAlgn="auto" hangingPunct="1">
              <a:buClr>
                <a:schemeClr val="accent6"/>
              </a:buClr>
              <a:defRPr/>
            </a:pPr>
            <a:r>
              <a:rPr lang="en-US" dirty="0"/>
              <a:t>Small resultant skirmishes did not change the new boundary between </a:t>
            </a:r>
            <a:r>
              <a:rPr lang="en-US" dirty="0" err="1"/>
              <a:t>Te</a:t>
            </a:r>
            <a:r>
              <a:rPr lang="en-US" dirty="0"/>
              <a:t> </a:t>
            </a:r>
            <a:r>
              <a:rPr lang="en-US" dirty="0" err="1"/>
              <a:t>Arawa</a:t>
            </a:r>
            <a:r>
              <a:rPr lang="en-US" dirty="0"/>
              <a:t> and </a:t>
            </a:r>
            <a:r>
              <a:rPr lang="en-US" dirty="0" err="1"/>
              <a:t>Ngāi</a:t>
            </a:r>
            <a:r>
              <a:rPr lang="en-US" dirty="0"/>
              <a:t> </a:t>
            </a:r>
            <a:r>
              <a:rPr lang="en-US" dirty="0" err="1"/>
              <a:t>Te</a:t>
            </a:r>
            <a:r>
              <a:rPr lang="en-US" dirty="0"/>
              <a:t> </a:t>
            </a:r>
            <a:r>
              <a:rPr lang="en-US" dirty="0" err="1"/>
              <a:t>Rangi</a:t>
            </a:r>
            <a:r>
              <a:rPr lang="en-US"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02C592E8-A307-8CE7-A148-B140EA7EE416}"/>
              </a:ext>
            </a:extLst>
          </p:cNvPr>
          <p:cNvSpPr>
            <a:spLocks noGrp="1" noChangeArrowheads="1"/>
          </p:cNvSpPr>
          <p:nvPr>
            <p:ph type="title"/>
          </p:nvPr>
        </p:nvSpPr>
        <p:spPr>
          <a:xfrm>
            <a:off x="2611438" y="427038"/>
            <a:ext cx="7958137" cy="517525"/>
          </a:xfrm>
        </p:spPr>
        <p:txBody>
          <a:bodyPr/>
          <a:lstStyle/>
          <a:p>
            <a:pPr eaLnBrk="1" hangingPunct="1"/>
            <a:r>
              <a:rPr lang="en-US" altLang="en-US" sz="2800"/>
              <a:t>TE KOOTI WHENUA MĀORI 1</a:t>
            </a:r>
          </a:p>
        </p:txBody>
      </p:sp>
      <p:pic>
        <p:nvPicPr>
          <p:cNvPr id="26626" name="Picture 8">
            <a:extLst>
              <a:ext uri="{FF2B5EF4-FFF2-40B4-BE49-F238E27FC236}">
                <a16:creationId xmlns:a16="http://schemas.microsoft.com/office/drawing/2014/main" id="{F0190543-DB67-977C-B2D6-C4518A02A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963613"/>
            <a:ext cx="6723062" cy="951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9">
            <a:extLst>
              <a:ext uri="{FF2B5EF4-FFF2-40B4-BE49-F238E27FC236}">
                <a16:creationId xmlns:a16="http://schemas.microsoft.com/office/drawing/2014/main" id="{25FDF333-FE61-AE8E-97D0-20CE7FF9BCE7}"/>
              </a:ext>
            </a:extLst>
          </p:cNvPr>
          <p:cNvSpPr txBox="1">
            <a:spLocks noChangeArrowheads="1"/>
          </p:cNvSpPr>
          <p:nvPr/>
        </p:nvSpPr>
        <p:spPr bwMode="auto">
          <a:xfrm>
            <a:off x="8526463" y="1173163"/>
            <a:ext cx="257016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venir Next LT Pro" panose="020B0504020202020204" pitchFamily="34" charset="0"/>
              </a:defRPr>
            </a:lvl1pPr>
            <a:lvl2pPr marL="742950" indent="-285750" defTabSz="457200">
              <a:defRPr>
                <a:solidFill>
                  <a:schemeClr val="tx1"/>
                </a:solidFill>
                <a:latin typeface="Avenir Next LT Pro" panose="020B0504020202020204" pitchFamily="34" charset="0"/>
              </a:defRPr>
            </a:lvl2pPr>
            <a:lvl3pPr marL="1143000" indent="-228600" defTabSz="457200">
              <a:defRPr>
                <a:solidFill>
                  <a:schemeClr val="tx1"/>
                </a:solidFill>
                <a:latin typeface="Avenir Next LT Pro" panose="020B0504020202020204" pitchFamily="34" charset="0"/>
              </a:defRPr>
            </a:lvl3pPr>
            <a:lvl4pPr marL="1600200" indent="-228600" defTabSz="457200">
              <a:defRPr>
                <a:solidFill>
                  <a:schemeClr val="tx1"/>
                </a:solidFill>
                <a:latin typeface="Avenir Next LT Pro" panose="020B0504020202020204" pitchFamily="34" charset="0"/>
              </a:defRPr>
            </a:lvl4pPr>
            <a:lvl5pPr marL="2057400" indent="-228600" defTabSz="457200">
              <a:defRPr>
                <a:solidFill>
                  <a:schemeClr val="tx1"/>
                </a:solidFill>
                <a:latin typeface="Avenir Next LT Pro" panose="020B0504020202020204" pitchFamily="34" charset="0"/>
              </a:defRPr>
            </a:lvl5pPr>
            <a:lvl6pPr marL="2514600" indent="-228600" defTabSz="4572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defTabSz="4572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defTabSz="4572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defTabSz="457200" eaLnBrk="0" fontAlgn="base" hangingPunct="0">
              <a:spcBef>
                <a:spcPct val="0"/>
              </a:spcBef>
              <a:spcAft>
                <a:spcPct val="0"/>
              </a:spcAft>
              <a:defRPr>
                <a:solidFill>
                  <a:schemeClr val="tx1"/>
                </a:solidFill>
                <a:latin typeface="Avenir Next LT Pro" panose="020B0504020202020204" pitchFamily="34" charset="0"/>
              </a:defRPr>
            </a:lvl9pPr>
          </a:lstStyle>
          <a:p>
            <a:pPr eaLnBrk="1" hangingPunct="1"/>
            <a:r>
              <a:rPr lang="en-US" altLang="en-US">
                <a:solidFill>
                  <a:srgbClr val="FFFFFF"/>
                </a:solidFill>
                <a:latin typeface="Arial" panose="020B0604020202020204" pitchFamily="34" charset="0"/>
              </a:rPr>
              <a:t>Ōtumumatawhero</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Kōpua</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Karaka</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Pāroa</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Tumu</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Kakari</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Papahīkahawai</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3910</TotalTime>
  <Words>3057</Words>
  <Application>Microsoft Office PowerPoint</Application>
  <PresentationFormat>Widescreen</PresentationFormat>
  <Paragraphs>297</Paragraphs>
  <Slides>39</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Avenir Next LT Pro</vt:lpstr>
      <vt:lpstr>Arial</vt:lpstr>
      <vt:lpstr>Wingdings</vt:lpstr>
      <vt:lpstr>Calibri</vt:lpstr>
      <vt:lpstr>Calibri Light</vt:lpstr>
      <vt:lpstr>Wingdings 3</vt:lpstr>
      <vt:lpstr>MS Shell Dlg 2</vt:lpstr>
      <vt:lpstr>Calibri (Body)</vt:lpstr>
      <vt:lpstr>Times New Roman</vt:lpstr>
      <vt:lpstr>Madison</vt:lpstr>
      <vt:lpstr>Office Theme</vt:lpstr>
      <vt:lpstr>PowerPoint Presentation</vt:lpstr>
      <vt:lpstr>Preliminaries / House Keeping</vt:lpstr>
      <vt:lpstr>Asking questions or providing feedback</vt:lpstr>
      <vt:lpstr>Hui Agenda</vt:lpstr>
      <vt:lpstr>TE TUMU KAITUNA 14</vt:lpstr>
      <vt:lpstr>TE ŪNGA MAI ME TE WHAKANOHONOHO</vt:lpstr>
      <vt:lpstr>TE HOKINGA ATU</vt:lpstr>
      <vt:lpstr>TE PAKANGA</vt:lpstr>
      <vt:lpstr>TE KOOTI WHENUA MĀORI 1</vt:lpstr>
      <vt:lpstr>NGĀ WHAKAWĀKANGA KOOTI</vt:lpstr>
      <vt:lpstr>TE KOOTI WHENUA MĀORI 2</vt:lpstr>
      <vt:lpstr>TE KOTIKOTI WHENUA</vt:lpstr>
      <vt:lpstr>TE ROHE 2022</vt:lpstr>
      <vt:lpstr>Summary Of Previous Presentations</vt:lpstr>
      <vt:lpstr>Trustee Guiding Principles for TK14</vt:lpstr>
      <vt:lpstr>Engagement Hui Process &amp; Purpose</vt:lpstr>
      <vt:lpstr>Owner Feedback </vt:lpstr>
      <vt:lpstr>Online Engagement </vt:lpstr>
      <vt:lpstr>Online Survey </vt:lpstr>
      <vt:lpstr>Owner Feedback from Workshops Culturally-Visible, Indigenous Urban Planning </vt:lpstr>
      <vt:lpstr>Trustee Elections and Rotation proposal</vt:lpstr>
      <vt:lpstr>Trustee Elections and Rotation proposal</vt:lpstr>
      <vt:lpstr> Housing for Owners:</vt:lpstr>
      <vt:lpstr>Housing Continuum….its about</vt:lpstr>
      <vt:lpstr>Te Tumu Development Update</vt:lpstr>
      <vt:lpstr>Tumu Kaituna 14 Location</vt:lpstr>
      <vt:lpstr>Tumu Kaituna 14 Location</vt:lpstr>
      <vt:lpstr>Te Tumu Draft Structure Plan </vt:lpstr>
      <vt:lpstr>Infrastructure Corridors &amp; Active Reserve  Options &amp; Process</vt:lpstr>
      <vt:lpstr>Infrastructure Corridors &amp; Active Reserve|TK14 Benefits  </vt:lpstr>
      <vt:lpstr>Infrastructure Corridors &amp; Active Reserve </vt:lpstr>
      <vt:lpstr>TCC lands available for compensation </vt:lpstr>
      <vt:lpstr>How would compensation valuation work?</vt:lpstr>
      <vt:lpstr>Environmental , Natural Hazards &amp; Climate Change  </vt:lpstr>
      <vt:lpstr>Environmental , Natural Hazards &amp; Climate Change  </vt:lpstr>
      <vt:lpstr> Processes for Voting on Resolutions:</vt:lpstr>
      <vt:lpstr> What will the Resolutions say?</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Rawinia Kamau</dc:creator>
  <cp:lastModifiedBy>Mike Morgan</cp:lastModifiedBy>
  <cp:revision>168</cp:revision>
  <cp:lastPrinted>2022-02-11T03:00:23Z</cp:lastPrinted>
  <dcterms:created xsi:type="dcterms:W3CDTF">2021-06-07T21:13:46Z</dcterms:created>
  <dcterms:modified xsi:type="dcterms:W3CDTF">2022-06-03T06:28:30Z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2022-02-25T19:54:17Z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688788c6-cccf-4b40-95ce-2e34d5919e92</vt:lpwstr>
  </property>
  <property fmtid="{D5CDD505-2E9C-101B-9397-08002B2CF9AE}" pid="8" name="MSIP_Label_ea60d57e-af5b-4752-ac57-3e4f28ca11dc_ContentBits">
    <vt:lpwstr>0</vt:lpwstr>
  </property>
</Properties>
</file>